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9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7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8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3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4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5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9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7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5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6CD-B7CE-4CFA-90E4-E1D655E2A3D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0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3D6CD-B7CE-4CFA-90E4-E1D655E2A3D8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F6097-9EFF-47CC-A3D7-FABA0DA07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Hypothesis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Tests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54102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4000" dirty="0" smtClean="0"/>
              <a:t>1-Sample z</a:t>
            </a:r>
          </a:p>
          <a:p>
            <a:pPr marL="514350" indent="-514350">
              <a:buAutoNum type="arabicParenR"/>
            </a:pPr>
            <a:r>
              <a:rPr lang="en-US" sz="4000" dirty="0" smtClean="0"/>
              <a:t>1-Sample t</a:t>
            </a:r>
          </a:p>
          <a:p>
            <a:pPr marL="514350" indent="-514350">
              <a:buAutoNum type="arabicParenR"/>
            </a:pPr>
            <a:r>
              <a:rPr lang="en-US" sz="4000" dirty="0" smtClean="0"/>
              <a:t>2-Sample t</a:t>
            </a:r>
          </a:p>
          <a:p>
            <a:pPr marL="514350" indent="-514350">
              <a:buAutoNum type="arabicParenR"/>
            </a:pPr>
            <a:r>
              <a:rPr lang="en-US" sz="4000" dirty="0" smtClean="0"/>
              <a:t>1-Proportion </a:t>
            </a:r>
          </a:p>
          <a:p>
            <a:pPr marL="514350" indent="-514350">
              <a:buAutoNum type="arabicParenR"/>
            </a:pPr>
            <a:r>
              <a:rPr lang="en-US" sz="4000" dirty="0" smtClean="0"/>
              <a:t>2-Proportion</a:t>
            </a:r>
          </a:p>
          <a:p>
            <a:pPr marL="514350" indent="-514350">
              <a:buAutoNum type="arabicParenR"/>
            </a:pPr>
            <a:r>
              <a:rPr lang="en-US" sz="4000" dirty="0" smtClean="0"/>
              <a:t>Chi-Square </a:t>
            </a:r>
            <a:r>
              <a:rPr lang="en-US" sz="4000" dirty="0" smtClean="0"/>
              <a:t>G.O.F test</a:t>
            </a:r>
          </a:p>
        </p:txBody>
      </p:sp>
    </p:spTree>
    <p:extLst>
      <p:ext uri="{BB962C8B-B14F-4D97-AF65-F5344CB8AC3E}">
        <p14:creationId xmlns:p14="http://schemas.microsoft.com/office/powerpoint/2010/main" val="368056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Universal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525963"/>
          </a:xfrm>
        </p:spPr>
        <p:txBody>
          <a:bodyPr/>
          <a:lstStyle/>
          <a:p>
            <a:pPr marL="609600" indent="-609600">
              <a:buClr>
                <a:srgbClr val="FF0000"/>
              </a:buClr>
              <a:buFontTx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Randomization Condition:  </a:t>
            </a:r>
            <a:r>
              <a:rPr lang="en-US" dirty="0"/>
              <a:t>The sample should be a simple random sample of the population</a:t>
            </a:r>
            <a:r>
              <a:rPr lang="en-US" dirty="0" smtClean="0"/>
              <a:t>.</a:t>
            </a:r>
          </a:p>
          <a:p>
            <a:pPr marL="609600" indent="-609600">
              <a:buClr>
                <a:srgbClr val="FF0000"/>
              </a:buClr>
              <a:buFontTx/>
              <a:buAutoNum type="arabicPeriod"/>
            </a:pPr>
            <a:endParaRPr lang="en-US" dirty="0"/>
          </a:p>
          <a:p>
            <a:pPr marL="609600" indent="-609600">
              <a:buClr>
                <a:srgbClr val="FF0000"/>
              </a:buClr>
              <a:buFontTx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10% Condition:</a:t>
            </a:r>
            <a:r>
              <a:rPr lang="en-US" dirty="0"/>
              <a:t> </a:t>
            </a:r>
            <a:r>
              <a:rPr lang="en-US" dirty="0" smtClean="0"/>
              <a:t>(Independence) If </a:t>
            </a:r>
            <a:r>
              <a:rPr lang="en-US" dirty="0"/>
              <a:t>sampling has not been made with replacement</a:t>
            </a:r>
            <a:r>
              <a:rPr lang="en-US" dirty="0" smtClean="0"/>
              <a:t>, and you are drawing from a finite population </a:t>
            </a:r>
            <a:r>
              <a:rPr lang="en-US" dirty="0"/>
              <a:t>then the sample size, </a:t>
            </a:r>
            <a:r>
              <a:rPr lang="en-US" sz="4000" i="1" dirty="0">
                <a:latin typeface="Times" pitchFamily="-80" charset="0"/>
              </a:rPr>
              <a:t>n</a:t>
            </a:r>
            <a:r>
              <a:rPr lang="en-US" dirty="0"/>
              <a:t>, must be no larger than 10% of the population.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1-Sample-Z Test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Quantitative Data</a:t>
            </a:r>
          </a:p>
          <a:p>
            <a:r>
              <a:rPr lang="en-US" dirty="0"/>
              <a:t>Y</a:t>
            </a:r>
            <a:r>
              <a:rPr lang="en-US" dirty="0" smtClean="0"/>
              <a:t>ou know (sigma) the standard deviation of the population.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Normality Check:  </a:t>
            </a:r>
            <a:r>
              <a:rPr lang="en-US" dirty="0" smtClean="0"/>
              <a:t>Stated in the question, probability plot, n is at least 30.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4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1-Sample t-test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525963"/>
          </a:xfrm>
        </p:spPr>
        <p:txBody>
          <a:bodyPr/>
          <a:lstStyle/>
          <a:p>
            <a:r>
              <a:rPr lang="en-US" dirty="0" smtClean="0"/>
              <a:t>Quantitative Data</a:t>
            </a:r>
          </a:p>
          <a:p>
            <a:r>
              <a:rPr lang="en-US" dirty="0" smtClean="0"/>
              <a:t>You </a:t>
            </a:r>
            <a:r>
              <a:rPr lang="en-US" u="sng" dirty="0" smtClean="0"/>
              <a:t>do not</a:t>
            </a:r>
            <a:r>
              <a:rPr lang="en-US" dirty="0" smtClean="0"/>
              <a:t> know (sigma) the standard deviation of the population.</a:t>
            </a:r>
          </a:p>
          <a:p>
            <a:r>
              <a:rPr lang="en-US" dirty="0" smtClean="0"/>
              <a:t>You use “s” the standard deviation of the sample to approximate sigma.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Normality Check: (Central Limit Theorem) </a:t>
            </a:r>
            <a:r>
              <a:rPr lang="en-US" sz="3200" dirty="0"/>
              <a:t>Sample Size of at least </a:t>
            </a:r>
            <a:r>
              <a:rPr lang="en-US" sz="3200" dirty="0" smtClean="0"/>
              <a:t>30</a:t>
            </a:r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31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2-Sample t-test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2 Sets of Quantitative Data</a:t>
            </a:r>
          </a:p>
          <a:p>
            <a:r>
              <a:rPr lang="en-US" dirty="0" smtClean="0"/>
              <a:t>You do not know (sigma) the standard deviation of either population.</a:t>
            </a:r>
          </a:p>
          <a:p>
            <a:r>
              <a:rPr lang="en-US" dirty="0" smtClean="0"/>
              <a:t>You use s</a:t>
            </a:r>
            <a:r>
              <a:rPr lang="en-US" sz="1800" dirty="0" smtClean="0"/>
              <a:t>1 </a:t>
            </a:r>
            <a:r>
              <a:rPr lang="en-US" sz="2800" dirty="0"/>
              <a:t> </a:t>
            </a:r>
            <a:r>
              <a:rPr lang="en-US" dirty="0" smtClean="0"/>
              <a:t>and</a:t>
            </a:r>
            <a:r>
              <a:rPr lang="en-US" sz="2800" dirty="0" smtClean="0"/>
              <a:t> </a:t>
            </a:r>
            <a:r>
              <a:rPr lang="en-US" dirty="0" smtClean="0"/>
              <a:t>s</a:t>
            </a:r>
            <a:r>
              <a:rPr lang="en-US" sz="1800" dirty="0" smtClean="0"/>
              <a:t>2  </a:t>
            </a:r>
            <a:r>
              <a:rPr lang="en-US" dirty="0" smtClean="0"/>
              <a:t>to approximate sigma for both populations.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Normality Check: </a:t>
            </a:r>
            <a:r>
              <a:rPr lang="en-US" sz="3200" dirty="0">
                <a:solidFill>
                  <a:srgbClr val="FF0000"/>
                </a:solidFill>
              </a:rPr>
              <a:t>(CLT) </a:t>
            </a:r>
            <a:r>
              <a:rPr lang="en-US" sz="3200" dirty="0" smtClean="0"/>
              <a:t>Both sample sizes are at </a:t>
            </a:r>
            <a:r>
              <a:rPr lang="en-US" sz="3200" dirty="0"/>
              <a:t>least </a:t>
            </a:r>
            <a:r>
              <a:rPr lang="en-US" sz="3200" dirty="0" smtClean="0"/>
              <a:t>30.</a:t>
            </a:r>
            <a:endParaRPr lang="en-US" sz="3200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2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1-Proportion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(Categorical Data)  Qualitative Data</a:t>
            </a:r>
          </a:p>
          <a:p>
            <a:r>
              <a:rPr lang="en-US" dirty="0" smtClean="0"/>
              <a:t>You use p-hat and q-hat to approximate the standard deviation of the population.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Normality Check:</a:t>
            </a:r>
            <a:r>
              <a:rPr lang="en-US" dirty="0" smtClean="0"/>
              <a:t> </a:t>
            </a:r>
            <a:r>
              <a:rPr lang="en-US" dirty="0"/>
              <a:t>The sample size has to be big enough so that both </a:t>
            </a:r>
            <a:r>
              <a:rPr lang="en-US" sz="4000" i="1" dirty="0" err="1">
                <a:latin typeface="Times" pitchFamily="-80" charset="0"/>
              </a:rPr>
              <a:t>np</a:t>
            </a:r>
            <a:r>
              <a:rPr lang="en-US" dirty="0"/>
              <a:t> and </a:t>
            </a:r>
            <a:r>
              <a:rPr lang="en-US" sz="4000" i="1" dirty="0" err="1">
                <a:latin typeface="Times" pitchFamily="-80" charset="0"/>
              </a:rPr>
              <a:t>nq</a:t>
            </a:r>
            <a:r>
              <a:rPr lang="en-US" dirty="0"/>
              <a:t> are at least 10.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05200" y="2803634"/>
          <a:ext cx="1066800" cy="1287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368280" imgH="444240" progId="Equation.3">
                  <p:embed/>
                </p:oleObj>
              </mc:Choice>
              <mc:Fallback>
                <p:oleObj name="Equation" r:id="rId3" imgW="36828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803634"/>
                        <a:ext cx="1066800" cy="12875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794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2-Proportion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 Sets of (Categorical Data) Qualitative Data</a:t>
            </a:r>
          </a:p>
          <a:p>
            <a:r>
              <a:rPr lang="en-US" dirty="0" smtClean="0"/>
              <a:t>You use p-hat and q-hat to approximate the standard deviation for both populations.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Success/Failure Condition:</a:t>
            </a:r>
            <a:r>
              <a:rPr lang="en-US" dirty="0"/>
              <a:t> The sample size has to be big enough so that both </a:t>
            </a:r>
            <a:r>
              <a:rPr lang="en-US" sz="4000" i="1" dirty="0" smtClean="0">
                <a:latin typeface="Times" pitchFamily="-80" charset="0"/>
              </a:rPr>
              <a:t>n</a:t>
            </a:r>
            <a:r>
              <a:rPr lang="en-US" sz="2000" i="1" dirty="0" smtClean="0">
                <a:latin typeface="Times" pitchFamily="-80" charset="0"/>
              </a:rPr>
              <a:t>1</a:t>
            </a:r>
            <a:r>
              <a:rPr lang="en-US" sz="4000" i="1" dirty="0" smtClean="0">
                <a:latin typeface="Times" pitchFamily="-80" charset="0"/>
              </a:rPr>
              <a:t>p</a:t>
            </a:r>
            <a:r>
              <a:rPr lang="en-US" sz="2000" i="1" dirty="0" smtClean="0">
                <a:latin typeface="Times" pitchFamily="-80" charset="0"/>
              </a:rPr>
              <a:t>1</a:t>
            </a:r>
            <a:r>
              <a:rPr lang="en-US" dirty="0" smtClean="0"/>
              <a:t>,  </a:t>
            </a:r>
            <a:r>
              <a:rPr lang="en-US" sz="4000" i="1" dirty="0" smtClean="0">
                <a:latin typeface="Times" pitchFamily="-80" charset="0"/>
              </a:rPr>
              <a:t>n</a:t>
            </a:r>
            <a:r>
              <a:rPr lang="en-US" sz="2000" i="1" dirty="0" smtClean="0">
                <a:latin typeface="Times" pitchFamily="-80" charset="0"/>
              </a:rPr>
              <a:t>1</a:t>
            </a:r>
            <a:r>
              <a:rPr lang="en-US" sz="4000" i="1" dirty="0" smtClean="0">
                <a:latin typeface="Times" pitchFamily="-80" charset="0"/>
              </a:rPr>
              <a:t>q</a:t>
            </a:r>
            <a:r>
              <a:rPr lang="en-US" sz="2000" i="1" dirty="0" smtClean="0">
                <a:latin typeface="Times" pitchFamily="-80" charset="0"/>
              </a:rPr>
              <a:t>1</a:t>
            </a:r>
            <a:r>
              <a:rPr lang="en-US" dirty="0" smtClean="0"/>
              <a:t>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/>
              <a:t>2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smtClean="0"/>
              <a:t>2</a:t>
            </a:r>
            <a:r>
              <a:rPr lang="en-US" dirty="0" smtClean="0"/>
              <a:t>,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/>
              <a:t>2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dirty="0" smtClean="0"/>
              <a:t>2</a:t>
            </a:r>
            <a:r>
              <a:rPr lang="en-US" dirty="0" smtClean="0"/>
              <a:t> are </a:t>
            </a:r>
            <a:r>
              <a:rPr lang="en-US" dirty="0"/>
              <a:t>at least 10.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197100" y="2546350"/>
          <a:ext cx="1049338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444240" imgH="482400" progId="Equation.3">
                  <p:embed/>
                </p:oleObj>
              </mc:Choice>
              <mc:Fallback>
                <p:oleObj name="Equation" r:id="rId3" imgW="44424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00" y="2546350"/>
                        <a:ext cx="1049338" cy="113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191000" y="2590800"/>
          <a:ext cx="1138238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482400" imgH="482400" progId="Equation.3">
                  <p:embed/>
                </p:oleObj>
              </mc:Choice>
              <mc:Fallback>
                <p:oleObj name="Equation" r:id="rId5" imgW="48240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590800"/>
                        <a:ext cx="1138238" cy="113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89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Chi-Square Goodness of Fit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When you are comparing multiple proportions for a distribution.  (M &amp; M project)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Conditions:</a:t>
            </a:r>
          </a:p>
          <a:p>
            <a:r>
              <a:rPr lang="en-US" dirty="0" smtClean="0"/>
              <a:t>No expected counts less than 5.</a:t>
            </a:r>
          </a:p>
          <a:p>
            <a:r>
              <a:rPr lang="en-US" dirty="0" smtClean="0"/>
              <a:t>All variables are independent.</a:t>
            </a:r>
          </a:p>
          <a:p>
            <a:pPr marL="0" indent="0">
              <a:buNone/>
            </a:pPr>
            <a:r>
              <a:rPr lang="en-US" u="sng" dirty="0" smtClean="0"/>
              <a:t>Expected Counts equal sample size multiplied by the %’s stated in the model.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6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345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</vt:lpstr>
      <vt:lpstr>Times New Roman</vt:lpstr>
      <vt:lpstr>Office Theme</vt:lpstr>
      <vt:lpstr>Equation</vt:lpstr>
      <vt:lpstr>Review of Hypothesis Testing</vt:lpstr>
      <vt:lpstr>Types of Tests</vt:lpstr>
      <vt:lpstr>Universal Conditions</vt:lpstr>
      <vt:lpstr>1-Sample-Z Test</vt:lpstr>
      <vt:lpstr>1-Sample t-test</vt:lpstr>
      <vt:lpstr>2-Sample t-test</vt:lpstr>
      <vt:lpstr>1-Proportion</vt:lpstr>
      <vt:lpstr>2-Proportion</vt:lpstr>
      <vt:lpstr>Chi-Square Goodness of Fit</vt:lpstr>
    </vt:vector>
  </TitlesOfParts>
  <Company>CCBC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Hypothesis Testing</dc:title>
  <dc:creator>Administrator</dc:creator>
  <cp:lastModifiedBy>Calise, Anthony J.</cp:lastModifiedBy>
  <cp:revision>8</cp:revision>
  <dcterms:created xsi:type="dcterms:W3CDTF">2013-05-04T16:02:23Z</dcterms:created>
  <dcterms:modified xsi:type="dcterms:W3CDTF">2016-05-03T22:42:03Z</dcterms:modified>
</cp:coreProperties>
</file>