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3" r:id="rId2"/>
    <p:sldId id="354" r:id="rId3"/>
    <p:sldId id="355" r:id="rId4"/>
    <p:sldId id="356" r:id="rId5"/>
    <p:sldId id="323" r:id="rId6"/>
    <p:sldId id="311" r:id="rId7"/>
    <p:sldId id="284" r:id="rId8"/>
    <p:sldId id="307" r:id="rId9"/>
    <p:sldId id="325" r:id="rId10"/>
    <p:sldId id="328" r:id="rId11"/>
    <p:sldId id="329" r:id="rId12"/>
    <p:sldId id="347" r:id="rId13"/>
    <p:sldId id="330" r:id="rId14"/>
    <p:sldId id="331" r:id="rId15"/>
    <p:sldId id="348" r:id="rId16"/>
    <p:sldId id="332" r:id="rId17"/>
    <p:sldId id="333" r:id="rId18"/>
    <p:sldId id="349" r:id="rId19"/>
    <p:sldId id="334" r:id="rId20"/>
    <p:sldId id="337" r:id="rId21"/>
    <p:sldId id="351" r:id="rId22"/>
    <p:sldId id="350" r:id="rId23"/>
    <p:sldId id="338" r:id="rId24"/>
    <p:sldId id="352" r:id="rId25"/>
    <p:sldId id="339" r:id="rId26"/>
    <p:sldId id="341" r:id="rId27"/>
  </p:sldIdLst>
  <p:sldSz cx="9144000" cy="6858000" type="screen4x3"/>
  <p:notesSz cx="7099300" cy="9398000"/>
  <p:custDataLst>
    <p:tags r:id="rId30"/>
  </p:custData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CC0000"/>
    <a:srgbClr val="FFE18B"/>
    <a:srgbClr val="BC7D00"/>
    <a:srgbClr val="663300"/>
    <a:srgbClr val="CC66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6741" autoAdjust="0"/>
  </p:normalViewPr>
  <p:slideViewPr>
    <p:cSldViewPr>
      <p:cViewPr varScale="1">
        <p:scale>
          <a:sx n="71" d="100"/>
          <a:sy n="71" d="100"/>
        </p:scale>
        <p:origin x="-342" y="-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96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/>
            </a:lvl1pPr>
          </a:lstStyle>
          <a:p>
            <a:fld id="{E7E3EBD0-4BC3-4727-B98F-C5BE7A1C99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64050"/>
            <a:ext cx="5207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fld id="{0E97EE25-0561-49E8-9DE0-8A07B9AB8C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lengths of different segments; </a:t>
            </a:r>
            <a:r>
              <a:rPr lang="en-US" dirty="0" err="1" smtClean="0"/>
              <a:t>vocab</a:t>
            </a:r>
            <a:r>
              <a:rPr lang="en-US" dirty="0" smtClean="0"/>
              <a:t>:</a:t>
            </a:r>
            <a:r>
              <a:rPr lang="en-US" baseline="0" dirty="0" smtClean="0"/>
              <a:t> length, distance, measure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44F60-BB5D-4090-AB06-819ABB6B2D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794CB-A7F5-484F-9D10-067288BD8ED9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6A8A5-BE6B-4FCF-8972-2243C51821EA}" type="slidenum">
              <a:rPr lang="en-US"/>
              <a:pPr/>
              <a:t>12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390E-B0B6-41F7-B318-7B3ABEB78F76}" type="slidenum">
              <a:rPr lang="en-US"/>
              <a:pPr/>
              <a:t>26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F84C-BCEB-42F7-8A0E-071673011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F70C-98E2-4E50-A77D-EE06C4CA1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997D-09B9-46AC-97B8-D87EBB961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135B-58DE-493B-9457-5E44598FE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332D6-C9B9-464B-B92E-4CE51F67D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AE59-F91A-4757-8556-9299F5EAF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AFB75-8F2C-4F43-B32C-3B4642FB1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461CA-5987-458A-8A72-62645B7AD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2BD07-5867-417C-9066-46C4D0D5D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440F9-F5BE-4BE2-AC64-E237C76F3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488-2611-4AAD-8D7F-C33EE25FB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fld id="{C82C1DAA-85EF-4AD2-83B2-6937F3EFB85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655002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400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13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8750" y="793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>
                <a:latin typeface="Arial Black" pitchFamily="34" charset="0"/>
              </a:rPr>
              <a:t>1-2</a:t>
            </a:r>
            <a:endParaRPr lang="en-US" sz="800" b="0"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66800" y="1174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0">
                <a:solidFill>
                  <a:schemeClr val="bg1"/>
                </a:solidFill>
                <a:latin typeface="Arial Black" pitchFamily="34" charset="0"/>
              </a:rPr>
              <a:t>Measuring and Constructing Segments</a:t>
            </a:r>
            <a:endParaRPr lang="en-US" sz="28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467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Drill: Tuesday, 9/6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534400" cy="5254752"/>
          </a:xfrm>
        </p:spPr>
        <p:txBody>
          <a:bodyPr>
            <a:normAutofit fontScale="55000" lnSpcReduction="20000"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Simplify.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7 – (–3)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3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 –1 – (–13)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3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3.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 |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–7 – 1|</a:t>
            </a:r>
          </a:p>
          <a:p>
            <a:pPr>
              <a:buNone/>
            </a:pPr>
            <a:endParaRPr lang="en-US" sz="3800" dirty="0" smtClean="0"/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Solve each equation.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4. 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 + 3 = 9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– 11</a:t>
            </a: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		5. 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 = 4</a:t>
            </a:r>
            <a:r>
              <a:rPr lang="en-US" altLang="en-US" sz="38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 – 5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3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609600" lvl="0" indent="-6096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 smtClean="0">
                <a:solidFill>
                  <a:srgbClr val="000000"/>
                </a:solidFill>
                <a:latin typeface="Verdana" pitchFamily="34" charset="0"/>
              </a:rPr>
              <a:t>6. </a:t>
            </a:r>
            <a:r>
              <a:rPr lang="en-US" altLang="en-US" sz="3800" dirty="0" smtClean="0">
                <a:solidFill>
                  <a:srgbClr val="000000"/>
                </a:solidFill>
                <a:latin typeface="Verdana" pitchFamily="34" charset="0"/>
              </a:rPr>
              <a:t>How many numbers are there between    and   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OBJ: SWBAT use the segment addition postulate in order to find segment lengths. </a:t>
            </a:r>
            <a:endParaRPr lang="en-US" sz="4400" dirty="0"/>
          </a:p>
        </p:txBody>
      </p:sp>
      <p:pic>
        <p:nvPicPr>
          <p:cNvPr id="4" name="Picture 12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67200"/>
            <a:ext cx="247650" cy="733425"/>
          </a:xfrm>
          <a:prstGeom prst="rect">
            <a:avLst/>
          </a:prstGeom>
          <a:noFill/>
        </p:spPr>
      </p:pic>
      <p:pic>
        <p:nvPicPr>
          <p:cNvPr id="5" name="Picture 12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267200"/>
            <a:ext cx="266700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3A: Using the Segment Addition Postulate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i="1"/>
              <a:t>G</a:t>
            </a:r>
            <a:r>
              <a:rPr lang="en-US" altLang="en-US"/>
              <a:t> is between </a:t>
            </a:r>
            <a:r>
              <a:rPr lang="en-US" altLang="en-US" i="1"/>
              <a:t>F</a:t>
            </a:r>
            <a:r>
              <a:rPr lang="en-US" altLang="en-US"/>
              <a:t> and </a:t>
            </a:r>
            <a:r>
              <a:rPr lang="en-US" altLang="en-US" i="1"/>
              <a:t>H</a:t>
            </a:r>
            <a:r>
              <a:rPr lang="en-US" altLang="en-US"/>
              <a:t>, </a:t>
            </a:r>
            <a:r>
              <a:rPr lang="en-US" altLang="en-US" i="1"/>
              <a:t>FG </a:t>
            </a:r>
            <a:r>
              <a:rPr lang="en-US" altLang="en-US"/>
              <a:t>= 6, and </a:t>
            </a:r>
            <a:r>
              <a:rPr lang="en-US" altLang="en-US" i="1"/>
              <a:t>FH</a:t>
            </a:r>
            <a:r>
              <a:rPr lang="en-US" altLang="en-US"/>
              <a:t> = 11.  Find </a:t>
            </a:r>
            <a:r>
              <a:rPr lang="en-US" altLang="en-US" i="1"/>
              <a:t>GH</a:t>
            </a:r>
            <a:r>
              <a:rPr lang="en-US" altLang="en-US"/>
              <a:t>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1219200" y="39624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5 = </a:t>
            </a:r>
            <a:r>
              <a:rPr lang="en-US" b="0" i="1"/>
              <a:t>GH</a:t>
            </a:r>
          </a:p>
        </p:txBody>
      </p: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FH </a:t>
            </a:r>
            <a:r>
              <a:rPr lang="en-US" b="0"/>
              <a:t>= </a:t>
            </a:r>
            <a:r>
              <a:rPr lang="en-US" b="0" i="1"/>
              <a:t>FG</a:t>
            </a:r>
            <a:r>
              <a:rPr lang="en-US" b="0"/>
              <a:t> + </a:t>
            </a:r>
            <a:r>
              <a:rPr lang="en-US" b="0" i="1"/>
              <a:t>GH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066800" y="31242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11</a:t>
            </a:r>
            <a:r>
              <a:rPr lang="en-US" b="0" i="1"/>
              <a:t> </a:t>
            </a:r>
            <a:r>
              <a:rPr lang="en-US" b="0"/>
              <a:t>= 6 + </a:t>
            </a:r>
            <a:r>
              <a:rPr lang="en-US" b="0" i="1"/>
              <a:t>GH</a:t>
            </a:r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37338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6 for FG and 11 for FH.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6 from both sides.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0" grpId="0"/>
      <p:bldP spid="106525" grpId="0"/>
      <p:bldP spid="106526" grpId="0"/>
      <p:bldP spid="106527" grpId="0"/>
      <p:bldP spid="106530" grpId="0"/>
      <p:bldP spid="106531" grpId="0"/>
      <p:bldP spid="106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3B: Using the Segment Addition Postulate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M</a:t>
            </a:r>
            <a:r>
              <a:rPr lang="en-US" altLang="en-US"/>
              <a:t> is between </a:t>
            </a:r>
            <a:r>
              <a:rPr lang="en-US" altLang="en-US" i="1"/>
              <a:t>N</a:t>
            </a:r>
            <a:r>
              <a:rPr lang="en-US" altLang="en-US"/>
              <a:t> and </a:t>
            </a:r>
            <a:r>
              <a:rPr lang="en-US" altLang="en-US" i="1"/>
              <a:t>O</a:t>
            </a:r>
            <a:r>
              <a:rPr lang="en-US" altLang="en-US"/>
              <a:t>.  Find </a:t>
            </a:r>
            <a:r>
              <a:rPr lang="en-US" altLang="en-US" i="1"/>
              <a:t>NO</a:t>
            </a:r>
            <a:r>
              <a:rPr lang="en-US" altLang="en-US"/>
              <a:t>.</a:t>
            </a:r>
          </a:p>
        </p:txBody>
      </p:sp>
      <p:pic>
        <p:nvPicPr>
          <p:cNvPr id="108679" name="Picture 1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8680" name="Text Box 136"/>
          <p:cNvSpPr txBox="1">
            <a:spLocks noChangeArrowheads="1"/>
          </p:cNvSpPr>
          <p:nvPr/>
        </p:nvSpPr>
        <p:spPr bwMode="auto">
          <a:xfrm>
            <a:off x="2133600" y="5257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10 = 2</a:t>
            </a:r>
            <a:r>
              <a:rPr lang="en-US" b="0" i="1"/>
              <a:t>x</a:t>
            </a:r>
          </a:p>
        </p:txBody>
      </p:sp>
      <p:sp>
        <p:nvSpPr>
          <p:cNvPr id="108681" name="Text Box 137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NM + MO </a:t>
            </a:r>
            <a:r>
              <a:rPr lang="en-US" b="0"/>
              <a:t>= </a:t>
            </a:r>
            <a:r>
              <a:rPr lang="en-US" b="0" i="1"/>
              <a:t>NO</a:t>
            </a:r>
          </a:p>
        </p:txBody>
      </p:sp>
      <p:sp>
        <p:nvSpPr>
          <p:cNvPr id="108682" name="Text Box 138"/>
          <p:cNvSpPr txBox="1">
            <a:spLocks noChangeArrowheads="1"/>
          </p:cNvSpPr>
          <p:nvPr/>
        </p:nvSpPr>
        <p:spPr bwMode="auto">
          <a:xfrm>
            <a:off x="44831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8683" name="Text Box 139"/>
          <p:cNvSpPr txBox="1">
            <a:spLocks noChangeArrowheads="1"/>
          </p:cNvSpPr>
          <p:nvPr/>
        </p:nvSpPr>
        <p:spPr bwMode="auto">
          <a:xfrm>
            <a:off x="381000" y="31242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17 + (3</a:t>
            </a:r>
            <a:r>
              <a:rPr lang="en-US" b="0" i="1"/>
              <a:t>x</a:t>
            </a:r>
            <a:r>
              <a:rPr lang="en-US" b="0"/>
              <a:t> – 5)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08688" name="Text Box 144"/>
          <p:cNvSpPr txBox="1">
            <a:spLocks noChangeArrowheads="1"/>
          </p:cNvSpPr>
          <p:nvPr/>
        </p:nvSpPr>
        <p:spPr bwMode="auto">
          <a:xfrm>
            <a:off x="44831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08689" name="Text Box 145"/>
          <p:cNvSpPr txBox="1">
            <a:spLocks noChangeArrowheads="1"/>
          </p:cNvSpPr>
          <p:nvPr/>
        </p:nvSpPr>
        <p:spPr bwMode="auto">
          <a:xfrm>
            <a:off x="44704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2 from both sides.</a:t>
            </a:r>
          </a:p>
        </p:txBody>
      </p:sp>
      <p:sp>
        <p:nvSpPr>
          <p:cNvPr id="108690" name="Text Box 146"/>
          <p:cNvSpPr txBox="1">
            <a:spLocks noChangeArrowheads="1"/>
          </p:cNvSpPr>
          <p:nvPr/>
        </p:nvSpPr>
        <p:spPr bwMode="auto">
          <a:xfrm>
            <a:off x="44577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691" name="Text Box 147"/>
          <p:cNvSpPr txBox="1">
            <a:spLocks noChangeArrowheads="1"/>
          </p:cNvSpPr>
          <p:nvPr/>
        </p:nvSpPr>
        <p:spPr bwMode="auto">
          <a:xfrm>
            <a:off x="1295400" y="35814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+ 12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08693" name="Text Box 149"/>
          <p:cNvSpPr txBox="1">
            <a:spLocks noChangeArrowheads="1"/>
          </p:cNvSpPr>
          <p:nvPr/>
        </p:nvSpPr>
        <p:spPr bwMode="auto">
          <a:xfrm>
            <a:off x="1295400" y="4419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+ 10 = 5</a:t>
            </a:r>
            <a:r>
              <a:rPr lang="en-US" b="0" i="1"/>
              <a:t>x</a:t>
            </a:r>
          </a:p>
        </p:txBody>
      </p:sp>
      <p:sp>
        <p:nvSpPr>
          <p:cNvPr id="108704" name="Text Box 160"/>
          <p:cNvSpPr txBox="1">
            <a:spLocks noChangeArrowheads="1"/>
          </p:cNvSpPr>
          <p:nvPr/>
        </p:nvSpPr>
        <p:spPr bwMode="auto">
          <a:xfrm>
            <a:off x="2362200" y="6019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5 = </a:t>
            </a:r>
            <a:r>
              <a:rPr lang="en-US" b="0" i="1"/>
              <a:t>x</a:t>
            </a:r>
          </a:p>
        </p:txBody>
      </p:sp>
      <p:sp>
        <p:nvSpPr>
          <p:cNvPr id="108706" name="Text Box 162"/>
          <p:cNvSpPr txBox="1">
            <a:spLocks noChangeArrowheads="1"/>
          </p:cNvSpPr>
          <p:nvPr/>
        </p:nvSpPr>
        <p:spPr bwMode="auto">
          <a:xfrm>
            <a:off x="4483100" y="44069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707" name="Text Box 163"/>
          <p:cNvSpPr txBox="1">
            <a:spLocks noChangeArrowheads="1"/>
          </p:cNvSpPr>
          <p:nvPr/>
        </p:nvSpPr>
        <p:spPr bwMode="auto">
          <a:xfrm>
            <a:off x="4483100" y="4800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08708" name="Text Box 164"/>
          <p:cNvSpPr txBox="1">
            <a:spLocks noChangeArrowheads="1"/>
          </p:cNvSpPr>
          <p:nvPr/>
        </p:nvSpPr>
        <p:spPr bwMode="auto">
          <a:xfrm>
            <a:off x="4495800" y="5410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80" grpId="0"/>
      <p:bldP spid="108681" grpId="0"/>
      <p:bldP spid="108682" grpId="0"/>
      <p:bldP spid="108683" grpId="0"/>
      <p:bldP spid="108688" grpId="0"/>
      <p:bldP spid="108689" grpId="0"/>
      <p:bldP spid="108690" grpId="0"/>
      <p:bldP spid="108691" grpId="0"/>
      <p:bldP spid="108693" grpId="0"/>
      <p:bldP spid="108704" grpId="0"/>
      <p:bldP spid="108706" grpId="0"/>
      <p:bldP spid="108707" grpId="0"/>
      <p:bldP spid="1087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M</a:t>
            </a:r>
            <a:r>
              <a:rPr lang="en-US" altLang="en-US"/>
              <a:t> is between </a:t>
            </a:r>
            <a:r>
              <a:rPr lang="en-US" altLang="en-US" i="1"/>
              <a:t>N</a:t>
            </a:r>
            <a:r>
              <a:rPr lang="en-US" altLang="en-US"/>
              <a:t> and </a:t>
            </a:r>
            <a:r>
              <a:rPr lang="en-US" altLang="en-US" i="1"/>
              <a:t>O</a:t>
            </a:r>
            <a:r>
              <a:rPr lang="en-US" altLang="en-US"/>
              <a:t>.  Find </a:t>
            </a:r>
            <a:r>
              <a:rPr lang="en-US" altLang="en-US" i="1"/>
              <a:t>NO</a:t>
            </a:r>
            <a:r>
              <a:rPr lang="en-US" altLang="en-US"/>
              <a:t>.</a:t>
            </a:r>
          </a:p>
        </p:txBody>
      </p:sp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NO</a:t>
            </a:r>
            <a:r>
              <a:rPr lang="en-US" b="0"/>
              <a:t>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5 for x.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27</a:t>
            </a:r>
            <a:r>
              <a:rPr lang="en-US" b="0" i="1"/>
              <a:t> 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5</a:t>
            </a:r>
            <a:r>
              <a:rPr lang="en-US" b="0">
                <a:solidFill>
                  <a:srgbClr val="FF0000"/>
                </a:solidFill>
              </a:rPr>
              <a:t>(5) </a:t>
            </a:r>
            <a:r>
              <a:rPr lang="en-US" b="0"/>
              <a:t>+ 2</a:t>
            </a:r>
            <a:endParaRPr 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2" grpId="0"/>
      <p:bldP spid="132124" grpId="0"/>
      <p:bldP spid="1321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375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Y</a:t>
            </a:r>
            <a:r>
              <a:rPr lang="en-US" altLang="en-US"/>
              <a:t> is between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Z</a:t>
            </a:r>
            <a:r>
              <a:rPr lang="en-US" altLang="en-US"/>
              <a:t>, </a:t>
            </a:r>
            <a:r>
              <a:rPr lang="en-US" altLang="en-US" i="1"/>
              <a:t>XZ </a:t>
            </a:r>
            <a:r>
              <a:rPr lang="en-US" altLang="en-US"/>
              <a:t>= 3, and </a:t>
            </a:r>
            <a:r>
              <a:rPr lang="en-US" altLang="en-US" i="1"/>
              <a:t>XY</a:t>
            </a:r>
            <a:r>
              <a:rPr lang="en-US" altLang="en-US"/>
              <a:t> =     .  Find </a:t>
            </a:r>
            <a:r>
              <a:rPr lang="en-US" altLang="en-US" i="1"/>
              <a:t>YZ</a:t>
            </a:r>
            <a:r>
              <a:rPr lang="en-US" altLang="en-US"/>
              <a:t>.</a:t>
            </a:r>
          </a:p>
        </p:txBody>
      </p:sp>
      <p:pic>
        <p:nvPicPr>
          <p:cNvPr id="109639" name="Picture 7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0" y="1295400"/>
            <a:ext cx="400050" cy="733425"/>
          </a:xfrm>
          <a:prstGeom prst="rect">
            <a:avLst/>
          </a:prstGeom>
          <a:noFill/>
        </p:spPr>
      </p:pic>
      <p:sp>
        <p:nvSpPr>
          <p:cNvPr id="109641" name="Text Box 73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XZ </a:t>
            </a:r>
            <a:r>
              <a:rPr lang="en-US" b="0"/>
              <a:t>= </a:t>
            </a:r>
            <a:r>
              <a:rPr lang="en-US" b="0" i="1"/>
              <a:t>XY</a:t>
            </a:r>
            <a:r>
              <a:rPr lang="en-US" b="0"/>
              <a:t> + </a:t>
            </a:r>
            <a:r>
              <a:rPr lang="en-US" b="0" i="1"/>
              <a:t>YZ</a:t>
            </a:r>
          </a:p>
        </p:txBody>
      </p:sp>
      <p:sp>
        <p:nvSpPr>
          <p:cNvPr id="109642" name="Text Box 74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9648" name="Text Box 80"/>
          <p:cNvSpPr txBox="1">
            <a:spLocks noChangeArrowheads="1"/>
          </p:cNvSpPr>
          <p:nvPr/>
        </p:nvSpPr>
        <p:spPr bwMode="auto">
          <a:xfrm>
            <a:off x="3733800" y="3429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the given values.</a:t>
            </a:r>
          </a:p>
        </p:txBody>
      </p:sp>
      <p:pic>
        <p:nvPicPr>
          <p:cNvPr id="109652" name="Picture 8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00400"/>
            <a:ext cx="1752600" cy="742950"/>
          </a:xfrm>
          <a:prstGeom prst="rect">
            <a:avLst/>
          </a:prstGeom>
          <a:noFill/>
        </p:spPr>
      </p:pic>
      <p:pic>
        <p:nvPicPr>
          <p:cNvPr id="109658" name="Picture 9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800600"/>
            <a:ext cx="1219200" cy="742950"/>
          </a:xfrm>
          <a:prstGeom prst="rect">
            <a:avLst/>
          </a:prstGeom>
          <a:noFill/>
        </p:spPr>
      </p:pic>
      <p:grpSp>
        <p:nvGrpSpPr>
          <p:cNvPr id="109661" name="Group 93"/>
          <p:cNvGrpSpPr>
            <a:grpSpLocks/>
          </p:cNvGrpSpPr>
          <p:nvPr/>
        </p:nvGrpSpPr>
        <p:grpSpPr bwMode="auto">
          <a:xfrm>
            <a:off x="3733800" y="4013200"/>
            <a:ext cx="5029200" cy="685800"/>
            <a:chOff x="2352" y="2528"/>
            <a:chExt cx="3168" cy="432"/>
          </a:xfrm>
        </p:grpSpPr>
        <p:sp>
          <p:nvSpPr>
            <p:cNvPr id="109649" name="Text Box 81"/>
            <p:cNvSpPr txBox="1">
              <a:spLocks noChangeArrowheads="1"/>
            </p:cNvSpPr>
            <p:nvPr/>
          </p:nvSpPr>
          <p:spPr bwMode="auto">
            <a:xfrm>
              <a:off x="2352" y="2592"/>
              <a:ext cx="31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Subtract        from both sides.</a:t>
              </a:r>
            </a:p>
          </p:txBody>
        </p:sp>
        <p:pic>
          <p:nvPicPr>
            <p:cNvPr id="109660" name="Picture 92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84" y="2528"/>
              <a:ext cx="355" cy="4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41" grpId="0"/>
      <p:bldP spid="109642" grpId="0"/>
      <p:bldP spid="1096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E</a:t>
            </a:r>
            <a:r>
              <a:rPr lang="en-US" altLang="en-US"/>
              <a:t> is between </a:t>
            </a:r>
            <a:r>
              <a:rPr lang="en-US" altLang="en-US" i="1"/>
              <a:t>D </a:t>
            </a:r>
            <a:r>
              <a:rPr lang="en-US" altLang="en-US"/>
              <a:t>and </a:t>
            </a:r>
            <a:r>
              <a:rPr lang="en-US" altLang="en-US" i="1"/>
              <a:t>F</a:t>
            </a:r>
            <a:r>
              <a:rPr lang="en-US" altLang="en-US"/>
              <a:t>. Find </a:t>
            </a:r>
            <a:r>
              <a:rPr lang="en-US" altLang="en-US" i="1"/>
              <a:t>DF</a:t>
            </a:r>
            <a:r>
              <a:rPr lang="en-US" altLang="en-US"/>
              <a:t>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11648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1219200" y="25146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DE + EF </a:t>
            </a:r>
            <a:r>
              <a:rPr lang="en-US" b="0"/>
              <a:t>= </a:t>
            </a:r>
            <a:r>
              <a:rPr lang="en-US" b="0" i="1"/>
              <a:t>DF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4483100" y="25146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3810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(3</a:t>
            </a:r>
            <a:r>
              <a:rPr lang="en-US" b="0" i="1"/>
              <a:t>x</a:t>
            </a:r>
            <a:r>
              <a:rPr lang="en-US" b="0"/>
              <a:t> – 1) + 13 = 6</a:t>
            </a:r>
            <a:r>
              <a:rPr lang="en-US" b="0" i="1"/>
              <a:t>x</a:t>
            </a:r>
            <a:r>
              <a:rPr lang="en-US" b="0"/>
              <a:t> </a:t>
            </a:r>
            <a:endParaRPr lang="en-US" b="0" i="1"/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483100" y="2971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4470400" y="3835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1295400" y="34290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+ 12 = 6</a:t>
            </a:r>
            <a:r>
              <a:rPr lang="en-US" b="0" i="1"/>
              <a:t>x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2133600" y="42672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12 = 3</a:t>
            </a:r>
            <a:r>
              <a:rPr lang="en-US" b="0" i="1"/>
              <a:t>x</a:t>
            </a:r>
          </a:p>
        </p:txBody>
      </p:sp>
      <p:sp>
        <p:nvSpPr>
          <p:cNvPr id="111670" name="Text Box 54"/>
          <p:cNvSpPr txBox="1">
            <a:spLocks noChangeArrowheads="1"/>
          </p:cNvSpPr>
          <p:nvPr/>
        </p:nvSpPr>
        <p:spPr bwMode="auto">
          <a:xfrm>
            <a:off x="2362200" y="5562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 = </a:t>
            </a:r>
            <a:r>
              <a:rPr lang="en-US" b="0" i="1"/>
              <a:t>x</a:t>
            </a:r>
          </a:p>
        </p:txBody>
      </p:sp>
      <p:sp>
        <p:nvSpPr>
          <p:cNvPr id="111671" name="Text Box 55"/>
          <p:cNvSpPr txBox="1">
            <a:spLocks noChangeArrowheads="1"/>
          </p:cNvSpPr>
          <p:nvPr/>
        </p:nvSpPr>
        <p:spPr bwMode="auto">
          <a:xfrm>
            <a:off x="4483100" y="42545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4495800" y="4953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0" grpId="0"/>
      <p:bldP spid="111651" grpId="0"/>
      <p:bldP spid="111652" grpId="0"/>
      <p:bldP spid="111657" grpId="0"/>
      <p:bldP spid="111658" grpId="0"/>
      <p:bldP spid="111659" grpId="0"/>
      <p:bldP spid="111660" grpId="0"/>
      <p:bldP spid="111670" grpId="0"/>
      <p:bldP spid="111671" grpId="0"/>
      <p:bldP spid="1116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E</a:t>
            </a:r>
            <a:r>
              <a:rPr lang="en-US" altLang="en-US"/>
              <a:t> is between </a:t>
            </a:r>
            <a:r>
              <a:rPr lang="en-US" altLang="en-US" i="1"/>
              <a:t>D </a:t>
            </a:r>
            <a:r>
              <a:rPr lang="en-US" altLang="en-US"/>
              <a:t>and </a:t>
            </a:r>
            <a:r>
              <a:rPr lang="en-US" altLang="en-US" i="1"/>
              <a:t>F</a:t>
            </a:r>
            <a:r>
              <a:rPr lang="en-US" altLang="en-US"/>
              <a:t>. Find </a:t>
            </a:r>
            <a:r>
              <a:rPr lang="en-US" altLang="en-US" i="1"/>
              <a:t>DF</a:t>
            </a:r>
            <a:r>
              <a:rPr lang="en-US" altLang="en-US"/>
              <a:t>.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DF</a:t>
            </a:r>
            <a:r>
              <a:rPr lang="en-US" b="0"/>
              <a:t> = 6</a:t>
            </a:r>
            <a:r>
              <a:rPr lang="en-US" b="0" i="1"/>
              <a:t>x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4 for x.</a:t>
            </a:r>
          </a:p>
        </p:txBody>
      </p:sp>
      <p:sp>
        <p:nvSpPr>
          <p:cNvPr id="134173" name="Text Box 29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24</a:t>
            </a:r>
            <a:r>
              <a:rPr lang="en-US" b="0" i="1"/>
              <a:t> </a:t>
            </a:r>
          </a:p>
        </p:txBody>
      </p:sp>
      <p:sp>
        <p:nvSpPr>
          <p:cNvPr id="134175" name="Text Box 31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6</a:t>
            </a:r>
            <a:r>
              <a:rPr lang="en-US" b="0">
                <a:solidFill>
                  <a:srgbClr val="FF0000"/>
                </a:solidFill>
              </a:rPr>
              <a:t>(4)</a:t>
            </a:r>
            <a:endParaRPr 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2" grpId="0"/>
      <p:bldP spid="134173" grpId="0"/>
      <p:bldP spid="134174" grpId="0"/>
      <p:bldP spid="1341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381000" y="1524000"/>
            <a:ext cx="8237538" cy="2441575"/>
            <a:chOff x="240" y="960"/>
            <a:chExt cx="5189" cy="1538"/>
          </a:xfrm>
        </p:grpSpPr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240" y="960"/>
              <a:ext cx="5189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0"/>
                <a:t>The </a:t>
              </a:r>
              <a:r>
                <a:rPr lang="en-US" altLang="en-US" sz="2800" u="sng"/>
                <a:t>midpoint</a:t>
              </a:r>
              <a:r>
                <a:rPr lang="en-US" altLang="en-US" sz="2800"/>
                <a:t> </a:t>
              </a:r>
              <a:r>
                <a:rPr lang="en-US" altLang="en-US" sz="2800" b="0" i="1"/>
                <a:t>M</a:t>
              </a:r>
              <a:r>
                <a:rPr lang="en-US" altLang="en-US" sz="2800" b="0"/>
                <a:t> of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 is the point that </a:t>
              </a:r>
              <a:r>
                <a:rPr lang="en-US" altLang="en-US" sz="2800" u="sng"/>
                <a:t>bisects</a:t>
              </a:r>
              <a:r>
                <a:rPr lang="en-US" altLang="en-US" sz="2800" b="0"/>
                <a:t>, or divides, the segment into two congruent segments. If </a:t>
              </a:r>
              <a:r>
                <a:rPr lang="en-US" altLang="en-US" sz="2800" b="0" i="1"/>
                <a:t>M</a:t>
              </a:r>
              <a:r>
                <a:rPr lang="en-US" altLang="en-US" sz="2800" b="0"/>
                <a:t> is the midpoint of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, then </a:t>
              </a:r>
              <a:r>
                <a:rPr lang="en-US" altLang="en-US" sz="2800" b="0" i="1"/>
                <a:t>AM</a:t>
              </a:r>
              <a:r>
                <a:rPr lang="en-US" altLang="en-US" sz="2800" b="0"/>
                <a:t> = </a:t>
              </a:r>
              <a:r>
                <a:rPr lang="en-US" altLang="en-US" sz="2800" b="0" i="1"/>
                <a:t>MB</a:t>
              </a:r>
              <a:r>
                <a:rPr lang="en-US" altLang="en-US" sz="2800" b="0"/>
                <a:t>.  </a:t>
              </a:r>
            </a:p>
            <a:p>
              <a:pPr algn="l"/>
              <a:r>
                <a:rPr lang="en-US" altLang="en-US" sz="2800" b="0"/>
                <a:t>So if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 = 6, then </a:t>
              </a:r>
              <a:r>
                <a:rPr lang="en-US" altLang="en-US" sz="2800" b="0" i="1"/>
                <a:t>AM</a:t>
              </a:r>
              <a:r>
                <a:rPr lang="en-US" altLang="en-US" sz="2800" b="0"/>
                <a:t> = 3 and </a:t>
              </a:r>
              <a:r>
                <a:rPr lang="en-US" altLang="en-US" sz="2800" b="0" i="1"/>
                <a:t>MB</a:t>
              </a:r>
              <a:r>
                <a:rPr lang="en-US" altLang="en-US" sz="2800" b="0"/>
                <a:t> = 3.</a:t>
              </a: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2600" y="10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336" y="182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4: Recreation Application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53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/>
              <a:t>The map shows the route for a race. You are at </a:t>
            </a:r>
            <a:r>
              <a:rPr lang="en-US" altLang="en-US" i="1"/>
              <a:t>X</a:t>
            </a:r>
            <a:r>
              <a:rPr lang="en-US" altLang="en-US"/>
              <a:t>, 6000 ft from the first checkpoint </a:t>
            </a:r>
            <a:r>
              <a:rPr lang="en-US" altLang="en-US" i="1"/>
              <a:t>C</a:t>
            </a:r>
            <a:r>
              <a:rPr lang="en-US" altLang="en-US"/>
              <a:t>. The second checkpoint </a:t>
            </a:r>
            <a:r>
              <a:rPr lang="en-US" altLang="en-US" i="1"/>
              <a:t>D</a:t>
            </a:r>
            <a:r>
              <a:rPr lang="en-US" altLang="en-US"/>
              <a:t> is located at the midpoint between </a:t>
            </a:r>
            <a:r>
              <a:rPr lang="en-US" altLang="en-US" i="1"/>
              <a:t>C</a:t>
            </a:r>
            <a:r>
              <a:rPr lang="en-US" altLang="en-US"/>
              <a:t> and the end of the race </a:t>
            </a:r>
            <a:r>
              <a:rPr lang="en-US" altLang="en-US" i="1"/>
              <a:t>Y</a:t>
            </a:r>
            <a:r>
              <a:rPr lang="en-US" altLang="en-US"/>
              <a:t>. The total race is 3 miles. How far apart are the 2 checkpoints?</a:t>
            </a:r>
            <a:endParaRPr lang="en-US" altLang="en-US">
              <a:latin typeface="Times" pitchFamily="18" charset="0"/>
            </a:endParaRPr>
          </a:p>
        </p:txBody>
      </p:sp>
      <p:pic>
        <p:nvPicPr>
          <p:cNvPr id="113693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762000" y="42672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XY </a:t>
            </a:r>
            <a:r>
              <a:rPr lang="en-US" b="0"/>
              <a:t>= 3(5280 ft)</a:t>
            </a: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3810000" y="4267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Convert race distance to feet.</a:t>
            </a:r>
          </a:p>
        </p:txBody>
      </p:sp>
      <p:sp>
        <p:nvSpPr>
          <p:cNvPr id="113696" name="Text Box 32"/>
          <p:cNvSpPr txBox="1">
            <a:spLocks noChangeArrowheads="1"/>
          </p:cNvSpPr>
          <p:nvPr/>
        </p:nvSpPr>
        <p:spPr bwMode="auto">
          <a:xfrm>
            <a:off x="1270000" y="48768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15,840 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4" grpId="0"/>
      <p:bldP spid="113695" grpId="0"/>
      <p:bldP spid="1136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XC </a:t>
            </a:r>
            <a:r>
              <a:rPr lang="en-US" b="0"/>
              <a:t>+ </a:t>
            </a:r>
            <a:r>
              <a:rPr lang="en-US" b="0" i="1"/>
              <a:t>CY</a:t>
            </a:r>
            <a:r>
              <a:rPr lang="en-US" b="0"/>
              <a:t> = </a:t>
            </a:r>
            <a:r>
              <a:rPr lang="en-US" b="0" i="1"/>
              <a:t>XY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810000" y="2286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Post.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81000" y="30353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6000 + </a:t>
            </a:r>
            <a:r>
              <a:rPr lang="en-US" b="0" i="1"/>
              <a:t>CY</a:t>
            </a:r>
            <a:r>
              <a:rPr lang="en-US" b="0"/>
              <a:t> = 15,840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3810000" y="2835275"/>
            <a:ext cx="502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6000 for XC and 15,840 for XY.</a:t>
            </a: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6000 from both sides.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3810000" y="4038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638300" y="406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CY</a:t>
            </a:r>
            <a:r>
              <a:rPr lang="en-US" b="0"/>
              <a:t> = 9840</a:t>
            </a:r>
          </a:p>
        </p:txBody>
      </p:sp>
      <p:pic>
        <p:nvPicPr>
          <p:cNvPr id="135188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4495800"/>
            <a:ext cx="2228850" cy="733425"/>
          </a:xfrm>
          <a:prstGeom prst="rect">
            <a:avLst/>
          </a:prstGeom>
          <a:noFill/>
        </p:spPr>
      </p:pic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2133600" y="533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4920 ft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304800" y="6019800"/>
            <a:ext cx="6324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The checkpoints are 4920 ft apart.</a:t>
            </a:r>
          </a:p>
        </p:txBody>
      </p:sp>
      <p:grpSp>
        <p:nvGrpSpPr>
          <p:cNvPr id="135195" name="Group 27"/>
          <p:cNvGrpSpPr>
            <a:grpSpLocks/>
          </p:cNvGrpSpPr>
          <p:nvPr/>
        </p:nvGrpSpPr>
        <p:grpSpPr bwMode="auto">
          <a:xfrm>
            <a:off x="3810000" y="4495800"/>
            <a:ext cx="5029200" cy="685800"/>
            <a:chOff x="2400" y="2832"/>
            <a:chExt cx="3168" cy="432"/>
          </a:xfrm>
        </p:grpSpPr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2400" y="2928"/>
              <a:ext cx="31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D is the mdpt. of CY, so CD =   CY.</a:t>
              </a:r>
            </a:p>
          </p:txBody>
        </p:sp>
        <p:pic>
          <p:nvPicPr>
            <p:cNvPr id="135193" name="Picture 25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2832"/>
              <a:ext cx="159" cy="432"/>
            </a:xfrm>
            <a:prstGeom prst="rect">
              <a:avLst/>
            </a:prstGeom>
            <a:noFill/>
          </p:spPr>
        </p:pic>
        <p:sp>
          <p:nvSpPr>
            <p:cNvPr id="135194" name="Line 26"/>
            <p:cNvSpPr>
              <a:spLocks noChangeShapeType="1"/>
            </p:cNvSpPr>
            <p:nvPr/>
          </p:nvSpPr>
          <p:spPr bwMode="auto">
            <a:xfrm>
              <a:off x="3936" y="2984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9" grpId="0"/>
      <p:bldP spid="135185" grpId="0"/>
      <p:bldP spid="135186" grpId="0"/>
      <p:bldP spid="135187" grpId="0"/>
      <p:bldP spid="135189" grpId="0"/>
      <p:bldP spid="1351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/>
              <a:t>You are 1182.5 m from the first-aid station. What is the distance to a drink station located at the midpoint between your current location and the first-aid station?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09600" y="4283075"/>
            <a:ext cx="8229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distance </a:t>
            </a:r>
            <a:r>
              <a:rPr lang="en-US" i="1"/>
              <a:t>XY</a:t>
            </a:r>
            <a:r>
              <a:rPr lang="en-US"/>
              <a:t> is 1182.5 m. The midpoint would be </a:t>
            </a:r>
          </a:p>
        </p:txBody>
      </p:sp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2771775" cy="22574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grpSp>
        <p:nvGrpSpPr>
          <p:cNvPr id="114702" name="Group 14"/>
          <p:cNvGrpSpPr>
            <a:grpSpLocks/>
          </p:cNvGrpSpPr>
          <p:nvPr/>
        </p:nvGrpSpPr>
        <p:grpSpPr bwMode="auto">
          <a:xfrm>
            <a:off x="3200400" y="4876800"/>
            <a:ext cx="2946400" cy="723900"/>
            <a:chOff x="2016" y="3072"/>
            <a:chExt cx="1856" cy="456"/>
          </a:xfrm>
        </p:grpSpPr>
        <p:pic>
          <p:nvPicPr>
            <p:cNvPr id="114700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3072"/>
              <a:ext cx="1638" cy="456"/>
            </a:xfrm>
            <a:prstGeom prst="rect">
              <a:avLst/>
            </a:prstGeom>
            <a:noFill/>
          </p:spPr>
        </p:pic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3536" y="3136"/>
              <a:ext cx="336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315200" cy="4114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Honors</a:t>
            </a:r>
            <a:br>
              <a:rPr lang="en-US" sz="6000" dirty="0" smtClean="0"/>
            </a:br>
            <a:r>
              <a:rPr lang="en-US" sz="6000" dirty="0" smtClean="0"/>
              <a:t>Geometry Lesson</a:t>
            </a:r>
            <a:br>
              <a:rPr lang="en-US" sz="6000" dirty="0" smtClean="0"/>
            </a:br>
            <a:r>
              <a:rPr lang="en-US" sz="6000" dirty="0" smtClean="0"/>
              <a:t>A2</a:t>
            </a:r>
            <a:endParaRPr lang="en-US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5: Using Midpoints to Find Lengths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304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 =  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1181100" y="48768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6 = 3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990600" y="57150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15 = 3</a:t>
            </a:r>
            <a:r>
              <a:rPr lang="en-US" b="0" i="1" dirty="0"/>
              <a:t>x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304800" y="3276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1  </a:t>
            </a:r>
            <a:r>
              <a:rPr lang="en-US" b="0"/>
              <a:t>Solve for </a:t>
            </a:r>
            <a:r>
              <a:rPr lang="en-US" b="0" i="1"/>
              <a:t>x</a:t>
            </a:r>
            <a:r>
              <a:rPr lang="en-US" b="0"/>
              <a:t>.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914400" y="3657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ED</a:t>
            </a:r>
            <a:r>
              <a:rPr lang="en-US" b="0"/>
              <a:t> = </a:t>
            </a:r>
            <a:r>
              <a:rPr lang="en-US" b="0" i="1"/>
              <a:t>DF</a:t>
            </a:r>
          </a:p>
        </p:txBody>
      </p:sp>
      <p:sp>
        <p:nvSpPr>
          <p:cNvPr id="117813" name="Text Box 53"/>
          <p:cNvSpPr txBox="1">
            <a:spLocks noChangeArrowheads="1"/>
          </p:cNvSpPr>
          <p:nvPr/>
        </p:nvSpPr>
        <p:spPr bwMode="auto">
          <a:xfrm>
            <a:off x="3124200" y="40640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4x + 6 for ED and 7x – 9 for DF.</a:t>
            </a:r>
          </a:p>
        </p:txBody>
      </p:sp>
      <p:grpSp>
        <p:nvGrpSpPr>
          <p:cNvPr id="117815" name="Group 55"/>
          <p:cNvGrpSpPr>
            <a:grpSpLocks/>
          </p:cNvGrpSpPr>
          <p:nvPr/>
        </p:nvGrpSpPr>
        <p:grpSpPr bwMode="auto">
          <a:xfrm>
            <a:off x="3124200" y="3657600"/>
            <a:ext cx="2971800" cy="457200"/>
            <a:chOff x="2496" y="2304"/>
            <a:chExt cx="1872" cy="288"/>
          </a:xfrm>
        </p:grpSpPr>
        <p:sp>
          <p:nvSpPr>
            <p:cNvPr id="117812" name="Text Box 52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D is the mdpt. of EF.</a:t>
              </a:r>
            </a:p>
          </p:txBody>
        </p:sp>
        <p:sp>
          <p:nvSpPr>
            <p:cNvPr id="117814" name="Line 54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7816" name="Text Box 56"/>
          <p:cNvSpPr txBox="1">
            <a:spLocks noChangeArrowheads="1"/>
          </p:cNvSpPr>
          <p:nvPr/>
        </p:nvSpPr>
        <p:spPr bwMode="auto">
          <a:xfrm>
            <a:off x="3124200" y="4495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4x from both sides.</a:t>
            </a:r>
          </a:p>
        </p:txBody>
      </p:sp>
      <p:sp>
        <p:nvSpPr>
          <p:cNvPr id="117817" name="Text Box 57"/>
          <p:cNvSpPr txBox="1">
            <a:spLocks noChangeArrowheads="1"/>
          </p:cNvSpPr>
          <p:nvPr/>
        </p:nvSpPr>
        <p:spPr bwMode="auto">
          <a:xfrm>
            <a:off x="3124200" y="4876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7818" name="Text Box 58"/>
          <p:cNvSpPr txBox="1">
            <a:spLocks noChangeArrowheads="1"/>
          </p:cNvSpPr>
          <p:nvPr/>
        </p:nvSpPr>
        <p:spPr bwMode="auto">
          <a:xfrm>
            <a:off x="3124200" y="5334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Add 9 to both sides.</a:t>
            </a:r>
          </a:p>
        </p:txBody>
      </p:sp>
      <p:sp>
        <p:nvSpPr>
          <p:cNvPr id="117819" name="Text Box 59"/>
          <p:cNvSpPr txBox="1">
            <a:spLocks noChangeArrowheads="1"/>
          </p:cNvSpPr>
          <p:nvPr/>
        </p:nvSpPr>
        <p:spPr bwMode="auto">
          <a:xfrm>
            <a:off x="3124200" y="5715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17821" name="Group 61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17820" name="Line 60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9" grpId="0"/>
      <p:bldP spid="117782" grpId="0"/>
      <p:bldP spid="117785" grpId="0"/>
      <p:bldP spid="117802" grpId="0"/>
      <p:bldP spid="117803" grpId="0"/>
      <p:bldP spid="117813" grpId="0"/>
      <p:bldP spid="117816" grpId="0"/>
      <p:bldP spid="117817" grpId="0"/>
      <p:bldP spid="117818" grpId="0"/>
      <p:bldP spid="1178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219200" y="4267200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</a:t>
            </a:r>
            <a:r>
              <a:rPr lang="en-US" b="0"/>
              <a:t> = 5</a:t>
            </a:r>
          </a:p>
        </p:txBody>
      </p:sp>
      <p:grpSp>
        <p:nvGrpSpPr>
          <p:cNvPr id="137241" name="Group 25"/>
          <p:cNvGrpSpPr>
            <a:grpSpLocks/>
          </p:cNvGrpSpPr>
          <p:nvPr/>
        </p:nvGrpSpPr>
        <p:grpSpPr bwMode="auto">
          <a:xfrm>
            <a:off x="990600" y="3505200"/>
            <a:ext cx="1524000" cy="457200"/>
            <a:chOff x="3264" y="2352"/>
            <a:chExt cx="960" cy="288"/>
          </a:xfrm>
        </p:grpSpPr>
        <p:sp>
          <p:nvSpPr>
            <p:cNvPr id="137244" name="Text Box 28"/>
            <p:cNvSpPr txBox="1">
              <a:spLocks noChangeArrowheads="1"/>
            </p:cNvSpPr>
            <p:nvPr/>
          </p:nvSpPr>
          <p:spPr bwMode="auto">
            <a:xfrm>
              <a:off x="3264" y="2352"/>
              <a:ext cx="9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dirty="0"/>
                <a:t>15    3</a:t>
              </a:r>
              <a:r>
                <a:rPr lang="en-US" b="0" i="1" dirty="0"/>
                <a:t>x</a:t>
              </a:r>
            </a:p>
          </p:txBody>
        </p:sp>
        <p:sp>
          <p:nvSpPr>
            <p:cNvPr id="137246" name="Text Box 30"/>
            <p:cNvSpPr txBox="1">
              <a:spLocks noChangeArrowheads="1"/>
            </p:cNvSpPr>
            <p:nvPr/>
          </p:nvSpPr>
          <p:spPr bwMode="auto">
            <a:xfrm>
              <a:off x="3504" y="2352"/>
              <a:ext cx="43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 dirty="0"/>
                <a:t>= </a:t>
              </a:r>
            </a:p>
          </p:txBody>
        </p:sp>
      </p:grp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2667000" y="35814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2667000" y="4267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37258" name="Group 42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7259" name="Text Box 43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/>
      <p:bldP spid="137255" grpId="0"/>
      <p:bldP spid="1372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3810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ED</a:t>
            </a:r>
            <a:r>
              <a:rPr lang="en-US" b="0"/>
              <a:t> = 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914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  <a:r>
              <a:rPr lang="en-US" b="0">
                <a:solidFill>
                  <a:srgbClr val="FF0000"/>
                </a:solidFill>
              </a:rPr>
              <a:t>(5)</a:t>
            </a:r>
            <a:r>
              <a:rPr lang="en-US" b="0"/>
              <a:t> + 6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9144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26</a:t>
            </a: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28956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DF</a:t>
            </a:r>
            <a:r>
              <a:rPr lang="en-US" b="0"/>
              <a:t> = 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34290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7</a:t>
            </a:r>
            <a:r>
              <a:rPr lang="en-US" b="0">
                <a:solidFill>
                  <a:srgbClr val="FF0000"/>
                </a:solidFill>
              </a:rPr>
              <a:t>(5)</a:t>
            </a:r>
            <a:r>
              <a:rPr lang="en-US" b="0"/>
              <a:t> – 9</a:t>
            </a: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34290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26</a:t>
            </a: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57912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EF</a:t>
            </a:r>
            <a:r>
              <a:rPr lang="en-US" b="0"/>
              <a:t> = </a:t>
            </a:r>
            <a:r>
              <a:rPr lang="en-US" b="0" i="1"/>
              <a:t>ED</a:t>
            </a:r>
            <a:r>
              <a:rPr lang="en-US" b="0"/>
              <a:t> + </a:t>
            </a:r>
            <a:r>
              <a:rPr lang="en-US" b="0" i="1"/>
              <a:t>DF</a:t>
            </a: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6248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</a:t>
            </a:r>
            <a:r>
              <a:rPr lang="en-US" b="0">
                <a:solidFill>
                  <a:srgbClr val="FF0000"/>
                </a:solidFill>
              </a:rPr>
              <a:t>26</a:t>
            </a:r>
            <a:r>
              <a:rPr lang="en-US" b="0"/>
              <a:t> + </a:t>
            </a:r>
            <a:r>
              <a:rPr lang="en-US" b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6248400" y="47085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52</a:t>
            </a: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304800" y="33528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2  </a:t>
            </a:r>
            <a:r>
              <a:rPr lang="en-US" altLang="en-US" b="0"/>
              <a:t>Find </a:t>
            </a:r>
            <a:r>
              <a:rPr lang="en-US" altLang="en-US" b="0" i="1"/>
              <a:t>ED</a:t>
            </a:r>
            <a:r>
              <a:rPr lang="en-US" altLang="en-US" b="0"/>
              <a:t>, </a:t>
            </a:r>
            <a:r>
              <a:rPr lang="en-US" altLang="en-US" b="0" i="1"/>
              <a:t>DF</a:t>
            </a:r>
            <a:r>
              <a:rPr lang="en-US" altLang="en-US" b="0"/>
              <a:t>, and </a:t>
            </a:r>
            <a:r>
              <a:rPr lang="en-US" altLang="en-US" b="0" i="1"/>
              <a:t>EF</a:t>
            </a:r>
            <a:r>
              <a:rPr lang="en-US" altLang="en-US" b="0"/>
              <a:t>.</a:t>
            </a:r>
          </a:p>
        </p:txBody>
      </p:sp>
      <p:grpSp>
        <p:nvGrpSpPr>
          <p:cNvPr id="136227" name="Group 35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6228" name="Text Box 36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6229" name="Line 37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5" grpId="0"/>
      <p:bldP spid="136216" grpId="0"/>
      <p:bldP spid="136217" grpId="0"/>
      <p:bldP spid="136218" grpId="0"/>
      <p:bldP spid="136219" grpId="0"/>
      <p:bldP spid="136220" grpId="0"/>
      <p:bldP spid="136222" grpId="0"/>
      <p:bldP spid="136223" grpId="0"/>
      <p:bldP spid="1362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i="1"/>
              <a:t>S</a:t>
            </a:r>
            <a:r>
              <a:rPr lang="en-US" altLang="en-US"/>
              <a:t> is the midpoint of </a:t>
            </a:r>
            <a:r>
              <a:rPr lang="en-US" altLang="en-US" i="1"/>
              <a:t>RT</a:t>
            </a:r>
            <a:r>
              <a:rPr lang="en-US" altLang="en-US"/>
              <a:t>, </a:t>
            </a:r>
            <a:r>
              <a:rPr lang="en-US" altLang="en-US" i="1"/>
              <a:t>RS</a:t>
            </a:r>
            <a:r>
              <a:rPr lang="en-US" altLang="en-US"/>
              <a:t> = –2</a:t>
            </a:r>
            <a:r>
              <a:rPr lang="en-US" altLang="en-US" i="1"/>
              <a:t>x</a:t>
            </a:r>
            <a:r>
              <a:rPr lang="en-US" altLang="en-US"/>
              <a:t>, and </a:t>
            </a:r>
          </a:p>
          <a:p>
            <a:pPr algn="l">
              <a:spcBef>
                <a:spcPct val="20000"/>
              </a:spcBef>
            </a:pPr>
            <a:r>
              <a:rPr lang="en-US" altLang="en-US" i="1"/>
              <a:t>ST</a:t>
            </a:r>
            <a:r>
              <a:rPr lang="en-US" altLang="en-US"/>
              <a:t> = –3</a:t>
            </a:r>
            <a:r>
              <a:rPr lang="en-US" altLang="en-US" i="1"/>
              <a:t>x</a:t>
            </a:r>
            <a:r>
              <a:rPr lang="en-US" altLang="en-US"/>
              <a:t> – 2.  Find </a:t>
            </a:r>
            <a:r>
              <a:rPr lang="en-US" altLang="en-US" i="1"/>
              <a:t>RS</a:t>
            </a:r>
            <a:r>
              <a:rPr lang="en-US" altLang="en-US"/>
              <a:t>, </a:t>
            </a:r>
            <a:r>
              <a:rPr lang="en-US" altLang="en-US" i="1"/>
              <a:t>ST</a:t>
            </a:r>
            <a:r>
              <a:rPr lang="en-US" altLang="en-US"/>
              <a:t>, and </a:t>
            </a:r>
            <a:r>
              <a:rPr lang="en-US" altLang="en-US" i="1"/>
              <a:t>RT</a:t>
            </a:r>
            <a:r>
              <a:rPr lang="en-US" altLang="en-US"/>
              <a:t>.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19812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18835" name="Text Box 51"/>
          <p:cNvSpPr txBox="1">
            <a:spLocks noChangeArrowheads="1"/>
          </p:cNvSpPr>
          <p:nvPr/>
        </p:nvSpPr>
        <p:spPr bwMode="auto">
          <a:xfrm>
            <a:off x="812800" y="44958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18836" name="Text Box 52"/>
          <p:cNvSpPr txBox="1">
            <a:spLocks noChangeArrowheads="1"/>
          </p:cNvSpPr>
          <p:nvPr/>
        </p:nvSpPr>
        <p:spPr bwMode="auto">
          <a:xfrm>
            <a:off x="1181100" y="55626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</a:t>
            </a:r>
            <a:r>
              <a:rPr lang="en-US" b="0"/>
              <a:t> = –2</a:t>
            </a:r>
          </a:p>
        </p:txBody>
      </p:sp>
      <p:sp>
        <p:nvSpPr>
          <p:cNvPr id="118838" name="Text Box 54"/>
          <p:cNvSpPr txBox="1">
            <a:spLocks noChangeArrowheads="1"/>
          </p:cNvSpPr>
          <p:nvPr/>
        </p:nvSpPr>
        <p:spPr bwMode="auto">
          <a:xfrm>
            <a:off x="304800" y="3657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1  </a:t>
            </a:r>
            <a:r>
              <a:rPr lang="en-US" b="0"/>
              <a:t>Solve for </a:t>
            </a:r>
            <a:r>
              <a:rPr lang="en-US" b="0" i="1"/>
              <a:t>x</a:t>
            </a:r>
            <a:r>
              <a:rPr lang="en-US" b="0"/>
              <a:t>.</a:t>
            </a:r>
          </a:p>
        </p:txBody>
      </p:sp>
      <p:sp>
        <p:nvSpPr>
          <p:cNvPr id="118839" name="Text Box 55"/>
          <p:cNvSpPr txBox="1">
            <a:spLocks noChangeArrowheads="1"/>
          </p:cNvSpPr>
          <p:nvPr/>
        </p:nvSpPr>
        <p:spPr bwMode="auto">
          <a:xfrm>
            <a:off x="914400" y="4038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RS</a:t>
            </a:r>
            <a:r>
              <a:rPr lang="en-US" b="0"/>
              <a:t> = </a:t>
            </a:r>
            <a:r>
              <a:rPr lang="en-US" b="0" i="1"/>
              <a:t>ST</a:t>
            </a:r>
          </a:p>
        </p:txBody>
      </p:sp>
      <p:sp>
        <p:nvSpPr>
          <p:cNvPr id="118848" name="Text Box 64"/>
          <p:cNvSpPr txBox="1">
            <a:spLocks noChangeArrowheads="1"/>
          </p:cNvSpPr>
          <p:nvPr/>
        </p:nvSpPr>
        <p:spPr bwMode="auto">
          <a:xfrm>
            <a:off x="3124200" y="44958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–2x for RS and –3x – 2 for ST.</a:t>
            </a:r>
          </a:p>
        </p:txBody>
      </p:sp>
      <p:grpSp>
        <p:nvGrpSpPr>
          <p:cNvPr id="118849" name="Group 65"/>
          <p:cNvGrpSpPr>
            <a:grpSpLocks/>
          </p:cNvGrpSpPr>
          <p:nvPr/>
        </p:nvGrpSpPr>
        <p:grpSpPr bwMode="auto">
          <a:xfrm>
            <a:off x="3124200" y="4038600"/>
            <a:ext cx="2971800" cy="457200"/>
            <a:chOff x="2496" y="2304"/>
            <a:chExt cx="1872" cy="288"/>
          </a:xfrm>
        </p:grpSpPr>
        <p:sp>
          <p:nvSpPr>
            <p:cNvPr id="118850" name="Text Box 66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S is the mdpt. of RT.</a:t>
              </a:r>
            </a:p>
          </p:txBody>
        </p:sp>
        <p:sp>
          <p:nvSpPr>
            <p:cNvPr id="118851" name="Line 67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8852" name="Text Box 68"/>
          <p:cNvSpPr txBox="1">
            <a:spLocks noChangeArrowheads="1"/>
          </p:cNvSpPr>
          <p:nvPr/>
        </p:nvSpPr>
        <p:spPr bwMode="auto">
          <a:xfrm>
            <a:off x="3124200" y="5029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Add 3x to both sides.</a:t>
            </a:r>
          </a:p>
        </p:txBody>
      </p:sp>
      <p:sp>
        <p:nvSpPr>
          <p:cNvPr id="118853" name="Text Box 69"/>
          <p:cNvSpPr txBox="1">
            <a:spLocks noChangeArrowheads="1"/>
          </p:cNvSpPr>
          <p:nvPr/>
        </p:nvSpPr>
        <p:spPr bwMode="auto">
          <a:xfrm>
            <a:off x="3124200" y="55626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35" grpId="0"/>
      <p:bldP spid="118836" grpId="0"/>
      <p:bldP spid="118838" grpId="0"/>
      <p:bldP spid="118839" grpId="0"/>
      <p:bldP spid="118848" grpId="0"/>
      <p:bldP spid="118852" grpId="0"/>
      <p:bldP spid="1188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i="1"/>
              <a:t>S</a:t>
            </a:r>
            <a:r>
              <a:rPr lang="en-US" altLang="en-US"/>
              <a:t> is the midpoint of </a:t>
            </a:r>
            <a:r>
              <a:rPr lang="en-US" altLang="en-US" i="1"/>
              <a:t>RT</a:t>
            </a:r>
            <a:r>
              <a:rPr lang="en-US" altLang="en-US"/>
              <a:t>, </a:t>
            </a:r>
            <a:r>
              <a:rPr lang="en-US" altLang="en-US" i="1"/>
              <a:t>RS</a:t>
            </a:r>
            <a:r>
              <a:rPr lang="en-US" altLang="en-US"/>
              <a:t> = –2</a:t>
            </a:r>
            <a:r>
              <a:rPr lang="en-US" altLang="en-US" i="1"/>
              <a:t>x</a:t>
            </a:r>
            <a:r>
              <a:rPr lang="en-US" altLang="en-US"/>
              <a:t>, and </a:t>
            </a:r>
          </a:p>
          <a:p>
            <a:pPr algn="l">
              <a:spcBef>
                <a:spcPct val="20000"/>
              </a:spcBef>
            </a:pPr>
            <a:r>
              <a:rPr lang="en-US" altLang="en-US" i="1"/>
              <a:t>ST</a:t>
            </a:r>
            <a:r>
              <a:rPr lang="en-US" altLang="en-US"/>
              <a:t> = –3</a:t>
            </a:r>
            <a:r>
              <a:rPr lang="en-US" altLang="en-US" i="1"/>
              <a:t>x</a:t>
            </a:r>
            <a:r>
              <a:rPr lang="en-US" altLang="en-US"/>
              <a:t> – 2.  Find </a:t>
            </a:r>
            <a:r>
              <a:rPr lang="en-US" altLang="en-US" i="1"/>
              <a:t>RS</a:t>
            </a:r>
            <a:r>
              <a:rPr lang="en-US" altLang="en-US"/>
              <a:t>, </a:t>
            </a:r>
            <a:r>
              <a:rPr lang="en-US" altLang="en-US" i="1"/>
              <a:t>ST</a:t>
            </a:r>
            <a:r>
              <a:rPr lang="en-US" altLang="en-US"/>
              <a:t>, and </a:t>
            </a:r>
            <a:r>
              <a:rPr lang="en-US" altLang="en-US" i="1"/>
              <a:t>RT</a:t>
            </a:r>
            <a:r>
              <a:rPr lang="en-US" altLang="en-US"/>
              <a:t>.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R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1336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RS</a:t>
            </a:r>
            <a:r>
              <a:rPr lang="en-US" b="0"/>
              <a:t> = –2</a:t>
            </a:r>
            <a:r>
              <a:rPr lang="en-US" b="0" i="1"/>
              <a:t>x</a:t>
            </a:r>
            <a:endParaRPr lang="en-US" b="0"/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914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–2</a:t>
            </a:r>
            <a:r>
              <a:rPr lang="en-US" b="0">
                <a:solidFill>
                  <a:srgbClr val="FF0000"/>
                </a:solidFill>
              </a:rPr>
              <a:t>(–2)</a:t>
            </a:r>
            <a:endParaRPr lang="en-US" b="0"/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9144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28956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ST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34290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–3</a:t>
            </a:r>
            <a:r>
              <a:rPr lang="en-US" b="0">
                <a:solidFill>
                  <a:srgbClr val="FF0000"/>
                </a:solidFill>
              </a:rPr>
              <a:t>(–2)</a:t>
            </a:r>
            <a:r>
              <a:rPr lang="en-US" b="0"/>
              <a:t> – 2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34290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57912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RT</a:t>
            </a:r>
            <a:r>
              <a:rPr lang="en-US" b="0"/>
              <a:t> = </a:t>
            </a:r>
            <a:r>
              <a:rPr lang="en-US" b="0" i="1"/>
              <a:t>RS</a:t>
            </a:r>
            <a:r>
              <a:rPr lang="en-US" b="0"/>
              <a:t> + </a:t>
            </a:r>
            <a:r>
              <a:rPr lang="en-US" b="0" i="1"/>
              <a:t>ST</a:t>
            </a:r>
          </a:p>
        </p:txBody>
      </p:sp>
      <p:sp>
        <p:nvSpPr>
          <p:cNvPr id="138269" name="Text Box 29"/>
          <p:cNvSpPr txBox="1">
            <a:spLocks noChangeArrowheads="1"/>
          </p:cNvSpPr>
          <p:nvPr/>
        </p:nvSpPr>
        <p:spPr bwMode="auto">
          <a:xfrm>
            <a:off x="6248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</a:t>
            </a:r>
            <a:r>
              <a:rPr lang="en-US" b="0">
                <a:solidFill>
                  <a:srgbClr val="FF0000"/>
                </a:solidFill>
              </a:rPr>
              <a:t>4</a:t>
            </a:r>
            <a:r>
              <a:rPr lang="en-US" b="0"/>
              <a:t> + </a:t>
            </a:r>
            <a:r>
              <a:rPr lang="en-US" b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6248400" y="50133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8</a:t>
            </a:r>
          </a:p>
        </p:txBody>
      </p:sp>
      <p:sp>
        <p:nvSpPr>
          <p:cNvPr id="138271" name="Text Box 31"/>
          <p:cNvSpPr txBox="1">
            <a:spLocks noChangeArrowheads="1"/>
          </p:cNvSpPr>
          <p:nvPr/>
        </p:nvSpPr>
        <p:spPr bwMode="auto">
          <a:xfrm>
            <a:off x="304800" y="36576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2  </a:t>
            </a:r>
            <a:r>
              <a:rPr lang="en-US" altLang="en-US" b="0"/>
              <a:t>Find </a:t>
            </a:r>
            <a:r>
              <a:rPr lang="en-US" altLang="en-US" b="0" i="1"/>
              <a:t>RS</a:t>
            </a:r>
            <a:r>
              <a:rPr lang="en-US" altLang="en-US" b="0"/>
              <a:t>, </a:t>
            </a:r>
            <a:r>
              <a:rPr lang="en-US" altLang="en-US" b="0" i="1"/>
              <a:t>ST</a:t>
            </a:r>
            <a:r>
              <a:rPr lang="en-US" altLang="en-US" b="0"/>
              <a:t>, and </a:t>
            </a:r>
            <a:r>
              <a:rPr lang="en-US" altLang="en-US" b="0" i="1"/>
              <a:t>RT</a:t>
            </a:r>
            <a:r>
              <a:rPr lang="en-US" altLang="en-US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/>
      <p:bldP spid="138263" grpId="0"/>
      <p:bldP spid="138264" grpId="0"/>
      <p:bldP spid="138265" grpId="0"/>
      <p:bldP spid="138266" grpId="0"/>
      <p:bldP spid="138267" grpId="0"/>
      <p:bldP spid="138268" grpId="0"/>
      <p:bldP spid="138269" grpId="0"/>
      <p:bldP spid="1382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1. </a:t>
            </a:r>
            <a:r>
              <a:rPr lang="en-US" altLang="en-US" b="0" i="1"/>
              <a:t>M</a:t>
            </a:r>
            <a:r>
              <a:rPr lang="en-US" altLang="en-US" b="0"/>
              <a:t> is between </a:t>
            </a:r>
            <a:r>
              <a:rPr lang="en-US" altLang="en-US" b="0" i="1"/>
              <a:t>N</a:t>
            </a:r>
            <a:r>
              <a:rPr lang="en-US" altLang="en-US" b="0"/>
              <a:t> and </a:t>
            </a:r>
            <a:r>
              <a:rPr lang="en-US" altLang="en-US" b="0" i="1"/>
              <a:t>O</a:t>
            </a:r>
            <a:r>
              <a:rPr lang="en-US" altLang="en-US" b="0"/>
              <a:t>.  </a:t>
            </a:r>
            <a:r>
              <a:rPr lang="en-US" altLang="en-US" b="0" i="1"/>
              <a:t>MO</a:t>
            </a:r>
            <a:r>
              <a:rPr lang="en-US" altLang="en-US" b="0"/>
              <a:t> = 15, and </a:t>
            </a:r>
            <a:r>
              <a:rPr lang="en-US" altLang="en-US" b="0" i="1"/>
              <a:t>MN</a:t>
            </a:r>
            <a:r>
              <a:rPr lang="en-US" altLang="en-US" b="0"/>
              <a:t> = 7.6.  Find </a:t>
            </a:r>
            <a:r>
              <a:rPr lang="en-US" altLang="en-US" b="0" i="1"/>
              <a:t>NO</a:t>
            </a:r>
            <a:r>
              <a:rPr lang="en-US" altLang="en-US" b="0"/>
              <a:t>.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762000" y="22860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22.6</a:t>
            </a:r>
            <a:endParaRPr lang="en-US" b="0" i="1">
              <a:solidFill>
                <a:srgbClr val="FF0000"/>
              </a:solidFill>
            </a:endParaRPr>
          </a:p>
        </p:txBody>
      </p:sp>
      <p:grpSp>
        <p:nvGrpSpPr>
          <p:cNvPr id="119825" name="Group 17"/>
          <p:cNvGrpSpPr>
            <a:grpSpLocks/>
          </p:cNvGrpSpPr>
          <p:nvPr/>
        </p:nvGrpSpPr>
        <p:grpSpPr bwMode="auto">
          <a:xfrm>
            <a:off x="304800" y="2803525"/>
            <a:ext cx="8229600" cy="822325"/>
            <a:chOff x="192" y="1766"/>
            <a:chExt cx="5184" cy="518"/>
          </a:xfrm>
        </p:grpSpPr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192" y="1766"/>
              <a:ext cx="51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17525" indent="-517525" algn="l"/>
              <a:r>
                <a:rPr lang="en-US" altLang="en-US"/>
                <a:t>2. </a:t>
              </a:r>
              <a:r>
                <a:rPr lang="en-US" altLang="en-US" b="0"/>
                <a:t> </a:t>
              </a:r>
              <a:r>
                <a:rPr lang="en-US" altLang="en-US" b="0" i="1"/>
                <a:t>S</a:t>
              </a:r>
              <a:r>
                <a:rPr lang="en-US" altLang="en-US" b="0"/>
                <a:t> is the midpoint of </a:t>
              </a:r>
              <a:r>
                <a:rPr lang="en-US" altLang="en-US" b="0" i="1"/>
                <a:t>TV</a:t>
              </a:r>
              <a:r>
                <a:rPr lang="en-US" altLang="en-US" b="0"/>
                <a:t>, </a:t>
              </a:r>
              <a:r>
                <a:rPr lang="en-US" altLang="en-US" b="0" i="1"/>
                <a:t>TS</a:t>
              </a:r>
              <a:r>
                <a:rPr lang="en-US" altLang="en-US" b="0"/>
                <a:t> = 4x – 7, and </a:t>
              </a:r>
            </a:p>
            <a:p>
              <a:pPr marL="517525" indent="-517525" algn="l">
                <a:spcBef>
                  <a:spcPct val="0"/>
                </a:spcBef>
              </a:pPr>
              <a:r>
                <a:rPr lang="en-US" altLang="en-US" b="0"/>
                <a:t>	</a:t>
              </a:r>
              <a:r>
                <a:rPr lang="en-US" altLang="en-US" b="0" i="1"/>
                <a:t>SV</a:t>
              </a:r>
              <a:r>
                <a:rPr lang="en-US" altLang="en-US" b="0"/>
                <a:t> = 5</a:t>
              </a:r>
              <a:r>
                <a:rPr lang="en-US" altLang="en-US" b="0" i="1"/>
                <a:t>x</a:t>
              </a:r>
              <a:r>
                <a:rPr lang="en-US" altLang="en-US" b="0"/>
                <a:t> – 15.  Find </a:t>
              </a:r>
              <a:r>
                <a:rPr lang="en-US" altLang="en-US" b="0" i="1"/>
                <a:t>TS</a:t>
              </a:r>
              <a:r>
                <a:rPr lang="en-US" altLang="en-US" b="0"/>
                <a:t>, </a:t>
              </a:r>
              <a:r>
                <a:rPr lang="en-US" altLang="en-US" b="0" i="1"/>
                <a:t>SV</a:t>
              </a:r>
              <a:r>
                <a:rPr lang="en-US" altLang="en-US" b="0"/>
                <a:t>, and </a:t>
              </a:r>
              <a:r>
                <a:rPr lang="en-US" altLang="en-US" b="0" i="1"/>
                <a:t>TV</a:t>
              </a:r>
              <a:r>
                <a:rPr lang="en-US" altLang="en-US" b="0"/>
                <a:t>.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552" y="18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914400" y="35814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25, 25, 50</a:t>
            </a:r>
            <a:endParaRPr lang="en-US" b="0" i="1">
              <a:solidFill>
                <a:srgbClr val="FF0000"/>
              </a:solidFill>
            </a:endParaRP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381000" y="4191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3. </a:t>
            </a:r>
            <a:r>
              <a:rPr lang="en-US" altLang="en-US" b="0"/>
              <a:t>Sketch, draw, and construct a segment congruent to</a:t>
            </a:r>
            <a:r>
              <a:rPr lang="en-US" altLang="en-US" b="0" i="1"/>
              <a:t> CD</a:t>
            </a:r>
            <a:r>
              <a:rPr lang="en-US" altLang="en-US" b="0"/>
              <a:t>.</a:t>
            </a:r>
          </a:p>
        </p:txBody>
      </p:sp>
      <p:sp>
        <p:nvSpPr>
          <p:cNvPr id="119828" name="Line 20"/>
          <p:cNvSpPr>
            <a:spLocks noChangeShapeType="1"/>
          </p:cNvSpPr>
          <p:nvPr/>
        </p:nvSpPr>
        <p:spPr bwMode="auto">
          <a:xfrm>
            <a:off x="3022600" y="4648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19829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181600"/>
            <a:ext cx="2724150" cy="676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914400" y="5791200"/>
            <a:ext cx="56388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Check students' constructions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26" grpId="0"/>
      <p:bldP spid="1198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0"/>
              </a:spcBef>
            </a:pPr>
            <a:r>
              <a:rPr lang="en-US" altLang="en-US"/>
              <a:t>4.</a:t>
            </a:r>
            <a:r>
              <a:rPr lang="en-US" altLang="en-US" b="0"/>
              <a:t>  </a:t>
            </a:r>
            <a:r>
              <a:rPr lang="en-US" altLang="en-US" b="0" i="1"/>
              <a:t>LH </a:t>
            </a:r>
            <a:r>
              <a:rPr lang="en-US" altLang="en-US" b="0"/>
              <a:t>bisects</a:t>
            </a:r>
            <a:r>
              <a:rPr lang="en-US" altLang="en-US" b="0" i="1"/>
              <a:t> GK </a:t>
            </a:r>
            <a:r>
              <a:rPr lang="en-US" altLang="en-US" b="0"/>
              <a:t>at</a:t>
            </a:r>
            <a:r>
              <a:rPr lang="en-US" altLang="en-US" b="0" i="1"/>
              <a:t> M. GM </a:t>
            </a:r>
            <a:r>
              <a:rPr lang="en-US" altLang="en-US" b="0"/>
              <a:t>=</a:t>
            </a:r>
            <a:r>
              <a:rPr lang="en-US" altLang="en-US" b="0" i="1"/>
              <a:t> </a:t>
            </a:r>
            <a:r>
              <a:rPr lang="en-US" altLang="en-US" b="0"/>
              <a:t>2</a:t>
            </a:r>
            <a:r>
              <a:rPr lang="en-US" altLang="en-US" b="0" i="1"/>
              <a:t>x </a:t>
            </a:r>
            <a:r>
              <a:rPr lang="en-US" altLang="en-US" b="0"/>
              <a:t>+ 6, and</a:t>
            </a:r>
            <a:r>
              <a:rPr lang="en-US" altLang="en-US" b="0" i="1"/>
              <a:t> </a:t>
            </a:r>
          </a:p>
          <a:p>
            <a:pPr marL="457200" indent="-457200" algn="l">
              <a:spcBef>
                <a:spcPct val="0"/>
              </a:spcBef>
            </a:pPr>
            <a:r>
              <a:rPr lang="en-US" altLang="en-US" b="0" i="1"/>
              <a:t>	GK = </a:t>
            </a:r>
            <a:r>
              <a:rPr lang="en-US" altLang="en-US" b="0"/>
              <a:t>24.</a:t>
            </a:r>
            <a:r>
              <a:rPr lang="en-US" altLang="en-US" b="0" i="1"/>
              <a:t> </a:t>
            </a:r>
            <a:r>
              <a:rPr lang="en-US" altLang="en-US" b="0"/>
              <a:t>Find</a:t>
            </a:r>
            <a:r>
              <a:rPr lang="en-US" altLang="en-US" b="0" i="1"/>
              <a:t> x.</a:t>
            </a:r>
            <a:endParaRPr lang="en-US" altLang="en-US" b="0"/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1016000" y="1600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2654300" y="1612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2189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981200"/>
            <a:ext cx="2524125" cy="181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600200" y="2590800"/>
            <a:ext cx="53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1892" name="Text Box 36"/>
          <p:cNvSpPr txBox="1">
            <a:spLocks noChangeArrowheads="1"/>
          </p:cNvSpPr>
          <p:nvPr/>
        </p:nvSpPr>
        <p:spPr bwMode="auto">
          <a:xfrm>
            <a:off x="381000" y="38100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5.	</a:t>
            </a:r>
            <a:r>
              <a:rPr lang="en-US" altLang="en-US" b="0"/>
              <a:t>Tell whether the statement below is sometimes, always, or never true.  Support your answer with a sketch.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altLang="en-US" b="0"/>
              <a:t>	If </a:t>
            </a:r>
            <a:r>
              <a:rPr lang="en-US" altLang="en-US" b="0" i="1"/>
              <a:t>M</a:t>
            </a:r>
            <a:r>
              <a:rPr lang="en-US" altLang="en-US" b="0"/>
              <a:t> is the midpoint of </a:t>
            </a:r>
            <a:r>
              <a:rPr lang="en-US" altLang="en-US" b="0" i="1"/>
              <a:t>KL</a:t>
            </a:r>
            <a:r>
              <a:rPr lang="en-US" altLang="en-US" b="0"/>
              <a:t>, then </a:t>
            </a:r>
            <a:r>
              <a:rPr lang="en-US" altLang="en-US" b="0" i="1"/>
              <a:t>M</a:t>
            </a:r>
            <a:r>
              <a:rPr lang="en-US" altLang="en-US" b="0"/>
              <a:t>, </a:t>
            </a:r>
            <a:r>
              <a:rPr lang="en-US" altLang="en-US" b="0" i="1"/>
              <a:t>K</a:t>
            </a:r>
            <a:r>
              <a:rPr lang="en-US" altLang="en-US" b="0"/>
              <a:t>, and </a:t>
            </a:r>
            <a:r>
              <a:rPr lang="en-US" altLang="en-US" b="0" i="1"/>
              <a:t>L</a:t>
            </a:r>
            <a:r>
              <a:rPr lang="en-US" altLang="en-US" b="0"/>
              <a:t> are collinear.</a:t>
            </a:r>
          </a:p>
        </p:txBody>
      </p:sp>
      <p:grpSp>
        <p:nvGrpSpPr>
          <p:cNvPr id="121899" name="Group 43"/>
          <p:cNvGrpSpPr>
            <a:grpSpLocks/>
          </p:cNvGrpSpPr>
          <p:nvPr/>
        </p:nvGrpSpPr>
        <p:grpSpPr bwMode="auto">
          <a:xfrm>
            <a:off x="1600200" y="5562600"/>
            <a:ext cx="5105400" cy="685800"/>
            <a:chOff x="1008" y="3504"/>
            <a:chExt cx="3216" cy="432"/>
          </a:xfrm>
        </p:grpSpPr>
        <p:sp>
          <p:nvSpPr>
            <p:cNvPr id="121894" name="Line 38"/>
            <p:cNvSpPr>
              <a:spLocks noChangeShapeType="1"/>
            </p:cNvSpPr>
            <p:nvPr/>
          </p:nvSpPr>
          <p:spPr bwMode="auto">
            <a:xfrm flipV="1">
              <a:off x="1152" y="3888"/>
              <a:ext cx="288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1895" name="Text Box 39"/>
            <p:cNvSpPr txBox="1">
              <a:spLocks noChangeArrowheads="1"/>
            </p:cNvSpPr>
            <p:nvPr/>
          </p:nvSpPr>
          <p:spPr bwMode="auto">
            <a:xfrm>
              <a:off x="1008" y="3504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121896" name="Text Box 40"/>
            <p:cNvSpPr txBox="1">
              <a:spLocks noChangeArrowheads="1"/>
            </p:cNvSpPr>
            <p:nvPr/>
          </p:nvSpPr>
          <p:spPr bwMode="auto">
            <a:xfrm>
              <a:off x="3888" y="3552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121897" name="Oval 41"/>
            <p:cNvSpPr>
              <a:spLocks noChangeArrowheads="1"/>
            </p:cNvSpPr>
            <p:nvPr/>
          </p:nvSpPr>
          <p:spPr bwMode="auto">
            <a:xfrm>
              <a:off x="2592" y="3792"/>
              <a:ext cx="144" cy="1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1898" name="Text Box 42"/>
            <p:cNvSpPr txBox="1">
              <a:spLocks noChangeArrowheads="1"/>
            </p:cNvSpPr>
            <p:nvPr/>
          </p:nvSpPr>
          <p:spPr bwMode="auto">
            <a:xfrm>
              <a:off x="2496" y="3504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121900" name="Text Box 44"/>
          <p:cNvSpPr txBox="1">
            <a:spLocks noChangeArrowheads="1"/>
          </p:cNvSpPr>
          <p:nvPr/>
        </p:nvSpPr>
        <p:spPr bwMode="auto">
          <a:xfrm>
            <a:off x="2362200" y="5257800"/>
            <a:ext cx="2667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1" grpId="0"/>
      <p:bldP spid="1219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Find the length of…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4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34300" cy="163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1219200" y="4267200"/>
            <a:ext cx="6992938" cy="1143000"/>
            <a:chOff x="624" y="2544"/>
            <a:chExt cx="4405" cy="720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723" y="2784"/>
              <a:ext cx="230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= </a:t>
              </a:r>
              <a:r>
                <a:rPr lang="en-US" b="0" i="1"/>
                <a:t>|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–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 i="1"/>
                <a:t>|</a:t>
              </a:r>
              <a:r>
                <a:rPr lang="en-US" b="0"/>
                <a:t> or |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-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|</a:t>
              </a:r>
            </a:p>
          </p:txBody>
        </p:sp>
        <p:grpSp>
          <p:nvGrpSpPr>
            <p:cNvPr id="101389" name="Group 13"/>
            <p:cNvGrpSpPr>
              <a:grpSpLocks/>
            </p:cNvGrpSpPr>
            <p:nvPr/>
          </p:nvGrpSpPr>
          <p:grpSpPr bwMode="auto">
            <a:xfrm>
              <a:off x="624" y="2544"/>
              <a:ext cx="1680" cy="720"/>
              <a:chOff x="624" y="2544"/>
              <a:chExt cx="1680" cy="720"/>
            </a:xfrm>
          </p:grpSpPr>
          <p:sp>
            <p:nvSpPr>
              <p:cNvPr id="101382" name="Line 6"/>
              <p:cNvSpPr>
                <a:spLocks noChangeShapeType="1"/>
              </p:cNvSpPr>
              <p:nvPr/>
            </p:nvSpPr>
            <p:spPr bwMode="auto">
              <a:xfrm>
                <a:off x="624" y="2928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3" name="Oval 7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4" name="Oval 8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5" name="Text Box 9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01386" name="Text Box 10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01387" name="Text Box 11"/>
              <p:cNvSpPr txBox="1">
                <a:spLocks noChangeArrowheads="1"/>
              </p:cNvSpPr>
              <p:nvPr/>
            </p:nvSpPr>
            <p:spPr bwMode="auto">
              <a:xfrm>
                <a:off x="1776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101388" name="Text Box 12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838200" y="1162050"/>
            <a:ext cx="7315200" cy="2647950"/>
            <a:chOff x="528" y="732"/>
            <a:chExt cx="4608" cy="1668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528" y="732"/>
              <a:ext cx="4608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/>
                <a:t>The </a:t>
              </a:r>
              <a:r>
                <a:rPr lang="en-US" u="sng"/>
                <a:t>distance</a:t>
              </a:r>
              <a:r>
                <a:rPr lang="en-US" b="0"/>
                <a:t> between any two points is the absolute value of the difference of the coordinates.  If the coordinates of points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are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, then the distance between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is |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–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| or |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–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|.  The distance between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is also called the </a:t>
              </a:r>
              <a:r>
                <a:rPr lang="en-US" u="sng"/>
                <a:t>length</a:t>
              </a:r>
              <a:r>
                <a:rPr lang="en-US" b="0"/>
                <a:t> of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, or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.</a:t>
              </a:r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585" y="216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1: Finding the Length of a Segment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/>
              <a:t>Find each length.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6002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0"/>
              <a:t>= 2</a:t>
            </a:r>
            <a:endParaRPr lang="en-US" b="0">
              <a:sym typeface="Symbol" pitchFamily="18" charset="2"/>
            </a:endParaRP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81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A.  </a:t>
            </a:r>
            <a:r>
              <a:rPr lang="en-US" altLang="en-US" sz="2800" b="0" i="1"/>
              <a:t>BC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334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B.  </a:t>
            </a:r>
            <a:r>
              <a:rPr lang="en-US" altLang="en-US" sz="2800" b="0" i="1"/>
              <a:t>AC</a:t>
            </a:r>
          </a:p>
        </p:txBody>
      </p:sp>
      <p:pic>
        <p:nvPicPr>
          <p:cNvPr id="85041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44481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16002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|1 – 3|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1066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BC </a:t>
            </a:r>
            <a:r>
              <a:rPr lang="en-US" b="0"/>
              <a:t>= |1 – 3|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64770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0"/>
              <a:t>= 5</a:t>
            </a:r>
            <a:endParaRPr lang="en-US" b="0">
              <a:sym typeface="Symbol" pitchFamily="18" charset="2"/>
            </a:endParaRP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64770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|– 5|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59436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AC </a:t>
            </a:r>
            <a:r>
              <a:rPr lang="en-US" b="0"/>
              <a:t>= |–2 – 3|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9" grpId="0"/>
      <p:bldP spid="85042" grpId="0"/>
      <p:bldP spid="85043" grpId="0"/>
      <p:bldP spid="85044" grpId="0"/>
      <p:bldP spid="85045" grpId="0"/>
      <p:bldP spid="850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/>
              <a:t>Find each length.</a:t>
            </a:r>
            <a:endParaRPr lang="en-US" altLang="en-US" b="0">
              <a:latin typeface="Times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81000" y="32908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a.</a:t>
            </a:r>
            <a:r>
              <a:rPr lang="en-US" altLang="en-US" sz="2800" b="0" i="1"/>
              <a:t> XY</a:t>
            </a:r>
          </a:p>
        </p:txBody>
      </p:sp>
      <p:pic>
        <p:nvPicPr>
          <p:cNvPr id="38994" name="Picture 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27685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8996" name="Picture 8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3771900"/>
            <a:ext cx="1790700" cy="2552700"/>
          </a:xfrm>
          <a:prstGeom prst="rect">
            <a:avLst/>
          </a:prstGeom>
          <a:noFill/>
        </p:spPr>
      </p:pic>
      <p:pic>
        <p:nvPicPr>
          <p:cNvPr id="3899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771900"/>
            <a:ext cx="2228850" cy="2552700"/>
          </a:xfrm>
          <a:prstGeom prst="rect">
            <a:avLst/>
          </a:prstGeom>
          <a:noFill/>
        </p:spPr>
      </p:pic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5867400" y="3276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b.</a:t>
            </a:r>
            <a:r>
              <a:rPr lang="en-US" altLang="en-US" sz="2800" b="0" i="1"/>
              <a:t> XZ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32" name="Group 180"/>
          <p:cNvGrpSpPr>
            <a:grpSpLocks/>
          </p:cNvGrpSpPr>
          <p:nvPr/>
        </p:nvGrpSpPr>
        <p:grpSpPr bwMode="auto">
          <a:xfrm>
            <a:off x="685800" y="1066800"/>
            <a:ext cx="7924800" cy="1917700"/>
            <a:chOff x="432" y="672"/>
            <a:chExt cx="4992" cy="1208"/>
          </a:xfrm>
        </p:grpSpPr>
        <p:sp>
          <p:nvSpPr>
            <p:cNvPr id="74906" name="Text Box 154"/>
            <p:cNvSpPr txBox="1">
              <a:spLocks noChangeArrowheads="1"/>
            </p:cNvSpPr>
            <p:nvPr/>
          </p:nvSpPr>
          <p:spPr bwMode="auto">
            <a:xfrm>
              <a:off x="432" y="672"/>
              <a:ext cx="499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u="sng"/>
                <a:t>Congruent segments</a:t>
              </a:r>
              <a:r>
                <a:rPr lang="en-US" b="0"/>
                <a:t> are segments that have the same length. In the diagram, </a:t>
              </a:r>
              <a:r>
                <a:rPr lang="en-US" b="0" i="1"/>
                <a:t>PQ</a:t>
              </a:r>
              <a:r>
                <a:rPr lang="en-US" b="0"/>
                <a:t> = </a:t>
              </a:r>
              <a:r>
                <a:rPr lang="en-US" b="0" i="1"/>
                <a:t>RS</a:t>
              </a:r>
              <a:r>
                <a:rPr lang="en-US" b="0"/>
                <a:t>, so you can write </a:t>
              </a:r>
              <a:r>
                <a:rPr lang="en-US" b="0" i="1"/>
                <a:t>PQ</a:t>
              </a:r>
              <a:r>
                <a:rPr lang="en-US" b="0"/>
                <a:t> </a:t>
              </a:r>
              <a:r>
                <a:rPr lang="en-US" b="0">
                  <a:sym typeface="Symbol" pitchFamily="18" charset="2"/>
                </a:rPr>
                <a:t></a:t>
              </a:r>
              <a:r>
                <a:rPr lang="en-US" b="0"/>
                <a:t> </a:t>
              </a:r>
              <a:r>
                <a:rPr lang="en-US" b="0" i="1"/>
                <a:t>RS</a:t>
              </a:r>
              <a:r>
                <a:rPr lang="en-US" b="0"/>
                <a:t>. This is read as “segment </a:t>
              </a:r>
              <a:r>
                <a:rPr lang="en-US" b="0" i="1"/>
                <a:t>PQ</a:t>
              </a:r>
              <a:r>
                <a:rPr lang="en-US" b="0"/>
                <a:t> is congruent to segment </a:t>
              </a:r>
              <a:r>
                <a:rPr lang="en-US" b="0" i="1"/>
                <a:t>RS</a:t>
              </a:r>
              <a:r>
                <a:rPr lang="en-US" b="0"/>
                <a:t>.” </a:t>
              </a:r>
              <a:r>
                <a:rPr lang="en-US" i="1">
                  <a:solidFill>
                    <a:srgbClr val="FF0000"/>
                  </a:solidFill>
                </a:rPr>
                <a:t>Tick marks</a:t>
              </a:r>
              <a:r>
                <a:rPr lang="en-US" b="0"/>
                <a:t> are used in a figure to show congruent segments.</a:t>
              </a:r>
            </a:p>
          </p:txBody>
        </p:sp>
        <p:sp>
          <p:nvSpPr>
            <p:cNvPr id="74912" name="Line 160"/>
            <p:cNvSpPr>
              <a:spLocks noChangeShapeType="1"/>
            </p:cNvSpPr>
            <p:nvPr/>
          </p:nvSpPr>
          <p:spPr bwMode="auto">
            <a:xfrm>
              <a:off x="1872" y="11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928" name="Line 176"/>
            <p:cNvSpPr>
              <a:spLocks noChangeShapeType="1"/>
            </p:cNvSpPr>
            <p:nvPr/>
          </p:nvSpPr>
          <p:spPr bwMode="auto">
            <a:xfrm>
              <a:off x="2382" y="1179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74929" name="Picture 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41148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381000" y="16002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b="0"/>
              <a:t>In order for you to say that a point </a:t>
            </a:r>
            <a:r>
              <a:rPr lang="en-US" altLang="en-US" b="0" i="1"/>
              <a:t>B</a:t>
            </a:r>
            <a:r>
              <a:rPr lang="en-US" altLang="en-US" b="0"/>
              <a:t> is </a:t>
            </a:r>
            <a:r>
              <a:rPr lang="en-US" altLang="en-US" u="sng"/>
              <a:t>between</a:t>
            </a:r>
            <a:r>
              <a:rPr lang="en-US" altLang="en-US" b="0"/>
              <a:t> two points </a:t>
            </a:r>
            <a:r>
              <a:rPr lang="en-US" altLang="en-US" b="0" i="1"/>
              <a:t>A</a:t>
            </a:r>
            <a:r>
              <a:rPr lang="en-US" altLang="en-US" b="0"/>
              <a:t> and </a:t>
            </a:r>
            <a:r>
              <a:rPr lang="en-US" altLang="en-US" b="0" i="1"/>
              <a:t>C</a:t>
            </a:r>
            <a:r>
              <a:rPr lang="en-US" altLang="en-US" b="0"/>
              <a:t>, all three points must lie on the same line, and </a:t>
            </a:r>
            <a:r>
              <a:rPr lang="en-US" altLang="en-US" b="0" i="1"/>
              <a:t>AB</a:t>
            </a:r>
            <a:r>
              <a:rPr lang="en-US" altLang="en-US" b="0"/>
              <a:t> + </a:t>
            </a:r>
            <a:r>
              <a:rPr lang="en-US" altLang="en-US" b="0" i="1"/>
              <a:t>BC</a:t>
            </a:r>
            <a:r>
              <a:rPr lang="en-US" altLang="en-US" b="0"/>
              <a:t> = </a:t>
            </a:r>
            <a:r>
              <a:rPr lang="en-US" altLang="en-US" b="0" i="1"/>
              <a:t>AC</a:t>
            </a:r>
            <a:r>
              <a:rPr lang="en-US" altLang="en-US" b="0"/>
              <a:t>.</a:t>
            </a:r>
            <a:endParaRPr lang="en-US" altLang="en-US" b="0">
              <a:latin typeface="Times" pitchFamily="18" charset="0"/>
            </a:endParaRPr>
          </a:p>
        </p:txBody>
      </p:sp>
      <p:pic>
        <p:nvPicPr>
          <p:cNvPr id="103451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89535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Design">
  <a:themeElements>
    <a:clrScheme name="New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ew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1371</Words>
  <Application>Microsoft Office PowerPoint</Application>
  <PresentationFormat>On-screen Show (4:3)</PresentationFormat>
  <Paragraphs>222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New Design</vt:lpstr>
      <vt:lpstr>Drill: Tuesday, 9/6</vt:lpstr>
      <vt:lpstr>Honors Geometry Lesson A2</vt:lpstr>
      <vt:lpstr>Find the length of…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acalise2</cp:lastModifiedBy>
  <cp:revision>172</cp:revision>
  <cp:lastPrinted>2002-10-02T17:02:09Z</cp:lastPrinted>
  <dcterms:created xsi:type="dcterms:W3CDTF">2002-04-04T21:42:53Z</dcterms:created>
  <dcterms:modified xsi:type="dcterms:W3CDTF">2011-09-06T11:31:21Z</dcterms:modified>
</cp:coreProperties>
</file>