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  <p:sldMasterId id="2147483664" r:id="rId2"/>
  </p:sldMasterIdLst>
  <p:notesMasterIdLst>
    <p:notesMasterId r:id="rId19"/>
  </p:notesMasterIdLst>
  <p:handoutMasterIdLst>
    <p:handoutMasterId r:id="rId20"/>
  </p:handoutMasterIdLst>
  <p:sldIdLst>
    <p:sldId id="312" r:id="rId3"/>
    <p:sldId id="313" r:id="rId4"/>
    <p:sldId id="314" r:id="rId5"/>
    <p:sldId id="315" r:id="rId6"/>
    <p:sldId id="316" r:id="rId7"/>
    <p:sldId id="322" r:id="rId8"/>
    <p:sldId id="321" r:id="rId9"/>
    <p:sldId id="317" r:id="rId10"/>
    <p:sldId id="291" r:id="rId11"/>
    <p:sldId id="294" r:id="rId12"/>
    <p:sldId id="298" r:id="rId13"/>
    <p:sldId id="299" r:id="rId14"/>
    <p:sldId id="300" r:id="rId15"/>
    <p:sldId id="320" r:id="rId16"/>
    <p:sldId id="318" r:id="rId17"/>
    <p:sldId id="319" r:id="rId18"/>
  </p:sldIdLst>
  <p:sldSz cx="9144000" cy="6858000" type="letter"/>
  <p:notesSz cx="6858000" cy="9144000"/>
  <p:defaultTextStyle>
    <a:defPPr>
      <a:defRPr lang="en-CA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9E28F"/>
    <a:srgbClr val="F9E497"/>
    <a:srgbClr val="FCF094"/>
    <a:srgbClr val="FCED80"/>
    <a:srgbClr val="FDE27F"/>
    <a:srgbClr val="FF6600"/>
    <a:srgbClr val="FF0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297" autoAdjust="0"/>
  </p:normalViewPr>
  <p:slideViewPr>
    <p:cSldViewPr snapToGrid="0">
      <p:cViewPr varScale="1">
        <p:scale>
          <a:sx n="103" d="100"/>
          <a:sy n="103" d="100"/>
        </p:scale>
        <p:origin x="234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780" y="21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1" charset="0"/>
              </a:defRPr>
            </a:lvl1pPr>
          </a:lstStyle>
          <a:p>
            <a:endParaRPr lang="en-CA" altLang="en-US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1" charset="0"/>
              </a:defRPr>
            </a:lvl1pPr>
          </a:lstStyle>
          <a:p>
            <a:endParaRPr lang="en-CA" altLang="en-US"/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1" charset="0"/>
              </a:defRPr>
            </a:lvl1pPr>
          </a:lstStyle>
          <a:p>
            <a:endParaRPr lang="en-CA" altLang="en-US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1" charset="0"/>
              </a:defRPr>
            </a:lvl1pPr>
          </a:lstStyle>
          <a:p>
            <a:fld id="{F50B6BD9-C410-43AE-BB4B-CF6F81FB5715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3414527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1" charset="0"/>
              </a:defRPr>
            </a:lvl1pPr>
          </a:lstStyle>
          <a:p>
            <a:endParaRPr lang="en-CA" alt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1" charset="0"/>
              </a:defRPr>
            </a:lvl1pPr>
          </a:lstStyle>
          <a:p>
            <a:endParaRPr lang="en-CA" altLang="en-US"/>
          </a:p>
        </p:txBody>
      </p:sp>
      <p:sp>
        <p:nvSpPr>
          <p:cNvPr id="614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en-US" smtClean="0"/>
              <a:t>Click to edit Master text styles</a:t>
            </a:r>
          </a:p>
          <a:p>
            <a:pPr lvl="1"/>
            <a:r>
              <a:rPr lang="en-CA" altLang="en-US" smtClean="0"/>
              <a:t>Second level</a:t>
            </a:r>
          </a:p>
          <a:p>
            <a:pPr lvl="2"/>
            <a:r>
              <a:rPr lang="en-CA" altLang="en-US" smtClean="0"/>
              <a:t>Third level</a:t>
            </a:r>
          </a:p>
          <a:p>
            <a:pPr lvl="3"/>
            <a:r>
              <a:rPr lang="en-CA" altLang="en-US" smtClean="0"/>
              <a:t>Fourth level</a:t>
            </a:r>
          </a:p>
          <a:p>
            <a:pPr lvl="4"/>
            <a:r>
              <a:rPr lang="en-CA" altLang="en-US" smtClean="0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1" charset="0"/>
              </a:defRPr>
            </a:lvl1pPr>
          </a:lstStyle>
          <a:p>
            <a:endParaRPr lang="en-CA" altLang="en-US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1" charset="0"/>
              </a:defRPr>
            </a:lvl1pPr>
          </a:lstStyle>
          <a:p>
            <a:fld id="{D2E39521-4A4D-47EB-B39C-B9A0E0161A79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0808028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D1C4AB3-5023-4A40-BA66-4D400A518058}" type="slidenum">
              <a:rPr lang="en-CA" altLang="en-US" sz="1200">
                <a:solidFill>
                  <a:prstClr val="black"/>
                </a:solidFill>
                <a:latin typeface="Tahoma" pitchFamily="1" charset="0"/>
              </a:rPr>
              <a:pPr eaLnBrk="1" hangingPunct="1"/>
              <a:t>1</a:t>
            </a:fld>
            <a:endParaRPr lang="en-CA" altLang="en-US" sz="1200">
              <a:solidFill>
                <a:prstClr val="black"/>
              </a:solidFill>
              <a:latin typeface="Tahoma" pitchFamily="1" charset="0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8013574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33C274-3308-41B5-BB50-678F163DBD66}" type="slidenum">
              <a:rPr lang="en-CA" altLang="en-US"/>
              <a:pPr/>
              <a:t>13</a:t>
            </a:fld>
            <a:endParaRPr lang="en-CA" altLang="en-US"/>
          </a:p>
        </p:txBody>
      </p:sp>
      <p:sp>
        <p:nvSpPr>
          <p:cNvPr id="533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3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94314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DBD90DF-F1EA-49BF-A599-D69DB573C9A4}" type="slidenum">
              <a:rPr kumimoji="0" lang="en-CA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1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CA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1" charset="0"/>
              <a:ea typeface="+mn-ea"/>
              <a:cs typeface="+mn-cs"/>
            </a:endParaRPr>
          </a:p>
        </p:txBody>
      </p:sp>
      <p:sp>
        <p:nvSpPr>
          <p:cNvPr id="534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4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13393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DA8E112-A045-4093-9BAF-FBAB41259666}" type="slidenum">
              <a:rPr lang="en-CA" altLang="en-US" sz="1200">
                <a:solidFill>
                  <a:prstClr val="black"/>
                </a:solidFill>
                <a:latin typeface="Tahoma" pitchFamily="1" charset="0"/>
              </a:rPr>
              <a:pPr eaLnBrk="1" hangingPunct="1"/>
              <a:t>2</a:t>
            </a:fld>
            <a:endParaRPr lang="en-CA" altLang="en-US" sz="1200">
              <a:solidFill>
                <a:prstClr val="black"/>
              </a:solidFill>
              <a:latin typeface="Tahoma" pitchFamily="1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623733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B219BF3-5A43-4BC4-AFA9-79B97E19CDD6}" type="slidenum">
              <a:rPr lang="en-CA" altLang="en-US" sz="1200">
                <a:solidFill>
                  <a:prstClr val="black"/>
                </a:solidFill>
                <a:latin typeface="Tahoma" pitchFamily="1" charset="0"/>
              </a:rPr>
              <a:pPr eaLnBrk="1" hangingPunct="1"/>
              <a:t>3</a:t>
            </a:fld>
            <a:endParaRPr lang="en-CA" altLang="en-US" sz="1200">
              <a:solidFill>
                <a:prstClr val="black"/>
              </a:solidFill>
              <a:latin typeface="Tahoma" pitchFamily="1" charset="0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474004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6E9E182-BB4C-42EE-80A6-CFBDDD26B9FA}" type="slidenum">
              <a:rPr lang="en-CA" altLang="en-US" sz="1200">
                <a:solidFill>
                  <a:prstClr val="black"/>
                </a:solidFill>
                <a:latin typeface="Tahoma" pitchFamily="1" charset="0"/>
              </a:rPr>
              <a:pPr eaLnBrk="1" hangingPunct="1"/>
              <a:t>4</a:t>
            </a:fld>
            <a:endParaRPr lang="en-CA" altLang="en-US" sz="1200">
              <a:solidFill>
                <a:prstClr val="black"/>
              </a:solidFill>
              <a:latin typeface="Tahoma" pitchFamily="1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185973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7CF4118-4451-4384-866F-404FC04D45B8}" type="slidenum">
              <a:rPr lang="en-CA" altLang="en-US" sz="1200">
                <a:solidFill>
                  <a:prstClr val="black"/>
                </a:solidFill>
                <a:latin typeface="Tahoma" pitchFamily="1" charset="0"/>
              </a:rPr>
              <a:pPr eaLnBrk="1" hangingPunct="1"/>
              <a:t>5</a:t>
            </a:fld>
            <a:endParaRPr lang="en-CA" altLang="en-US" sz="1200">
              <a:solidFill>
                <a:prstClr val="black"/>
              </a:solidFill>
              <a:latin typeface="Tahoma" pitchFamily="1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334155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257FC1-793E-4001-8E1F-6CE06933202D}" type="slidenum">
              <a:rPr lang="en-CA" altLang="en-US"/>
              <a:pPr/>
              <a:t>9</a:t>
            </a:fld>
            <a:endParaRPr lang="en-CA" altLang="en-US"/>
          </a:p>
        </p:txBody>
      </p:sp>
      <p:sp>
        <p:nvSpPr>
          <p:cNvPr id="527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7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03106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30AEC9-C278-43EC-8D5A-FF99DE5A0D2A}" type="slidenum">
              <a:rPr lang="en-CA" altLang="en-US"/>
              <a:pPr/>
              <a:t>10</a:t>
            </a:fld>
            <a:endParaRPr lang="en-CA" altLang="en-US"/>
          </a:p>
        </p:txBody>
      </p:sp>
      <p:sp>
        <p:nvSpPr>
          <p:cNvPr id="528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8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46758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F0556D-E451-4D7A-AD36-61E6F9741EAD}" type="slidenum">
              <a:rPr lang="en-CA" altLang="en-US"/>
              <a:pPr/>
              <a:t>11</a:t>
            </a:fld>
            <a:endParaRPr lang="en-CA" altLang="en-US"/>
          </a:p>
        </p:txBody>
      </p:sp>
      <p:sp>
        <p:nvSpPr>
          <p:cNvPr id="531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1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616378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B5E17C-24DB-4021-8B34-A80732CD79C3}" type="slidenum">
              <a:rPr lang="en-CA" altLang="en-US"/>
              <a:pPr/>
              <a:t>12</a:t>
            </a:fld>
            <a:endParaRPr lang="en-CA" altLang="en-US"/>
          </a:p>
        </p:txBody>
      </p:sp>
      <p:sp>
        <p:nvSpPr>
          <p:cNvPr id="532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35087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5315" name="Rectangle 3"/>
          <p:cNvSpPr>
            <a:spLocks noChangeArrowheads="1"/>
          </p:cNvSpPr>
          <p:nvPr/>
        </p:nvSpPr>
        <p:spPr bwMode="gray">
          <a:xfrm rot="5400000">
            <a:off x="2133600" y="-2133600"/>
            <a:ext cx="4876800" cy="9144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FF99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/>
          <a:p>
            <a:pPr algn="ctr"/>
            <a:endParaRPr kumimoji="1" lang="en-US" altLang="en-US" sz="3200">
              <a:latin typeface="Tahoma" pitchFamily="1" charset="0"/>
            </a:endParaRPr>
          </a:p>
        </p:txBody>
      </p:sp>
      <p:sp>
        <p:nvSpPr>
          <p:cNvPr id="525316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38200" y="6397625"/>
            <a:ext cx="44958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900"/>
            </a:lvl1pPr>
          </a:lstStyle>
          <a:p>
            <a:r>
              <a:rPr lang="en-US" altLang="en-US"/>
              <a:t>Copyright © 2009 Pearson Education, Inc. </a:t>
            </a:r>
          </a:p>
        </p:txBody>
      </p:sp>
      <p:sp>
        <p:nvSpPr>
          <p:cNvPr id="525317" name="Rectangle 5" descr="Pink tissue paper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152400"/>
            <a:ext cx="5486400" cy="2286000"/>
          </a:xfrm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</a:extLst>
        </p:spPr>
        <p:txBody>
          <a:bodyPr wrap="none" anchor="ctr"/>
          <a:lstStyle>
            <a:lvl1pPr>
              <a:defRPr sz="6600">
                <a:solidFill>
                  <a:schemeClr val="folHlink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</a:t>
            </a:r>
            <a:br>
              <a:rPr lang="en-US" altLang="en-US" noProof="0" smtClean="0"/>
            </a:br>
            <a:r>
              <a:rPr lang="en-US" altLang="en-US" noProof="0" smtClean="0"/>
              <a:t>Master title style</a:t>
            </a:r>
          </a:p>
        </p:txBody>
      </p:sp>
      <p:pic>
        <p:nvPicPr>
          <p:cNvPr id="525318" name="Picture 6" descr="awtri_4c UPDATE_colo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5949950"/>
            <a:ext cx="684213" cy="831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25319" name="Rectangle 7" descr="Pink tissue paper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14400" y="2590800"/>
            <a:ext cx="5410200" cy="1905000"/>
          </a:xfrm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</a:extLst>
        </p:spPr>
        <p:txBody>
          <a:bodyPr/>
          <a:lstStyle>
            <a:lvl1pPr marL="0" indent="0">
              <a:buFont typeface="Wingdings" pitchFamily="1" charset="2"/>
              <a:buNone/>
              <a:defRPr sz="32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1- </a:t>
            </a:r>
            <a:fld id="{918FCF3B-D2B3-4016-A4CC-D3FD2571F897}" type="slidenum">
              <a:rPr lang="en-US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259868418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303213"/>
            <a:ext cx="2076450" cy="58689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303213"/>
            <a:ext cx="6076950" cy="58689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1- </a:t>
            </a:r>
            <a:fld id="{7EA57521-C67C-444C-AE5A-547A87E3D434}" type="slidenum">
              <a:rPr lang="en-US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207457571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533400" y="303213"/>
            <a:ext cx="8305800" cy="58689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7050088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Slide 1- </a:t>
            </a:r>
            <a:fld id="{2730194C-132B-4BF0-95F0-28A73F364635}" type="slidenum">
              <a:rPr lang="en-US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925343529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gray">
          <a:xfrm rot="5400000">
            <a:off x="2133600" y="-2133600"/>
            <a:ext cx="4876800" cy="9144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rot="10800000" vert="eaVert" wrap="none" anchor="ctr"/>
          <a:lstStyle/>
          <a:p>
            <a:pPr algn="ctr">
              <a:defRPr/>
            </a:pPr>
            <a:endParaRPr kumimoji="1" lang="en-US" sz="3200">
              <a:solidFill>
                <a:srgbClr val="000000"/>
              </a:solidFill>
              <a:latin typeface="Tahoma" pitchFamily="1" charset="0"/>
            </a:endParaRPr>
          </a:p>
        </p:txBody>
      </p:sp>
      <p:pic>
        <p:nvPicPr>
          <p:cNvPr id="5" name="Picture 6" descr="awtri_4c UPDATE_colo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5949950"/>
            <a:ext cx="684213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8149" name="Rectangle 5" descr="Pink tissue paper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152400"/>
            <a:ext cx="5486400" cy="2286000"/>
          </a:xfrm>
        </p:spPr>
        <p:txBody>
          <a:bodyPr wrap="none" anchor="ctr"/>
          <a:lstStyle>
            <a:lvl1pPr>
              <a:defRPr sz="6600">
                <a:solidFill>
                  <a:schemeClr val="folHlink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8151" name="Rectangle 7" descr="Pink tissue paper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14400" y="2590800"/>
            <a:ext cx="5410200" cy="1905000"/>
          </a:xfrm>
        </p:spPr>
        <p:txBody>
          <a:bodyPr/>
          <a:lstStyle>
            <a:lvl1pPr marL="0" indent="0">
              <a:buFont typeface="Wingdings" pitchFamily="1" charset="2"/>
              <a:buNone/>
              <a:defRPr sz="320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838200" y="6397625"/>
            <a:ext cx="44958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900" smtClean="0"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Copyright © 2009 Pearson Education, Inc. </a:t>
            </a:r>
          </a:p>
        </p:txBody>
      </p:sp>
    </p:spTree>
    <p:extLst>
      <p:ext uri="{BB962C8B-B14F-4D97-AF65-F5344CB8AC3E}">
        <p14:creationId xmlns:p14="http://schemas.microsoft.com/office/powerpoint/2010/main" val="168914619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1- </a:t>
            </a:r>
            <a:fld id="{F1DD1467-0E63-404C-B8BF-C4A43CA012CB}" type="slidenum">
              <a:rPr lang="en-US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85925664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1- </a:t>
            </a:r>
            <a:fld id="{C125A7FF-579F-4FF8-8654-FE76B8D4784B}" type="slidenum">
              <a:rPr lang="en-US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96527438"/>
      </p:ext>
    </p:extLst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4513" y="1600200"/>
            <a:ext cx="407035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7263" y="1600200"/>
            <a:ext cx="4071937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1- </a:t>
            </a:r>
            <a:fld id="{5FD5A238-BB58-4E79-91AA-4E44AC78394D}" type="slidenum">
              <a:rPr lang="en-US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44629514"/>
      </p:ext>
    </p:extLst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1- </a:t>
            </a:r>
            <a:fld id="{79DF8E77-D332-4773-874D-2C28B8CC3927}" type="slidenum">
              <a:rPr lang="en-US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05473844"/>
      </p:ext>
    </p:extLst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1- </a:t>
            </a:r>
            <a:fld id="{11848714-0F54-4C97-8832-2822B917AFA6}" type="slidenum">
              <a:rPr lang="en-US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04064772"/>
      </p:ext>
    </p:extLst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1- </a:t>
            </a:r>
            <a:fld id="{1FF45F13-8084-48A0-9EAF-1569BB68DDB4}" type="slidenum">
              <a:rPr lang="en-US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31137225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1- </a:t>
            </a:r>
            <a:fld id="{9B0ABC56-BBC2-425B-A749-F79653B8CC45}" type="slidenum">
              <a:rPr lang="en-US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995691504"/>
      </p:ext>
    </p:extLst>
  </p:cSld>
  <p:clrMapOvr>
    <a:masterClrMapping/>
  </p:clrMapOvr>
  <p:transition spd="med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1- </a:t>
            </a:r>
            <a:fld id="{5A1CE67E-4891-4EBD-9D83-1BCF7393688D}" type="slidenum">
              <a:rPr lang="en-US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66309432"/>
      </p:ext>
    </p:extLst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1- </a:t>
            </a:r>
            <a:fld id="{418C4EB3-47F9-4F0A-9644-2FB3263B4061}" type="slidenum">
              <a:rPr lang="en-US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78574943"/>
      </p:ext>
    </p:extLst>
  </p:cSld>
  <p:clrMapOvr>
    <a:masterClrMapping/>
  </p:clrMapOvr>
  <p:transition spd="med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1- </a:t>
            </a:r>
            <a:fld id="{AC1F1B11-B4ED-4DA2-8A82-9A006A287727}" type="slidenum">
              <a:rPr lang="en-US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5398747"/>
      </p:ext>
    </p:extLst>
  </p:cSld>
  <p:clrMapOvr>
    <a:masterClrMapping/>
  </p:clrMapOvr>
  <p:transition spd="med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303213"/>
            <a:ext cx="2076450" cy="58689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303213"/>
            <a:ext cx="6076950" cy="58689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1- </a:t>
            </a:r>
            <a:fld id="{9874D7F4-2E3C-40CB-A694-082272E4E928}" type="slidenum">
              <a:rPr lang="en-US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27311228"/>
      </p:ext>
    </p:extLst>
  </p:cSld>
  <p:clrMapOvr>
    <a:masterClrMapping/>
  </p:clrMapOvr>
  <p:transition spd="med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533400" y="303213"/>
            <a:ext cx="8305800" cy="58689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1- </a:t>
            </a:r>
            <a:fld id="{9E04595C-BF73-4655-988C-4C0626864960}" type="slidenum">
              <a:rPr lang="en-US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31258293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1- </a:t>
            </a:r>
            <a:fld id="{CF23049F-A691-4A96-B531-B39CBFC7F8A9}" type="slidenum">
              <a:rPr lang="en-US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809798243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4513" y="1600200"/>
            <a:ext cx="407035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7263" y="1600200"/>
            <a:ext cx="4071937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1- </a:t>
            </a:r>
            <a:fld id="{329478CD-E82B-4819-B84A-A46D6491CB0B}" type="slidenum">
              <a:rPr lang="en-US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304483375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1- </a:t>
            </a:r>
            <a:fld id="{921A9A9A-E330-48E9-B4FB-6ABF0486444D}" type="slidenum">
              <a:rPr lang="en-US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613719382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1- </a:t>
            </a:r>
            <a:fld id="{128C7349-C571-4E0D-9795-FD4C44E73B69}" type="slidenum">
              <a:rPr lang="en-US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079969601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1- </a:t>
            </a:r>
            <a:fld id="{DE10FABF-BD22-4AB9-9AA8-B54C5AF14973}" type="slidenum">
              <a:rPr lang="en-US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959936360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1- </a:t>
            </a:r>
            <a:fld id="{F22C023B-DBFC-4CF3-8351-85D80225F05A}" type="slidenum">
              <a:rPr lang="en-US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673843325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1- </a:t>
            </a:r>
            <a:fld id="{B4681AA0-FA09-4496-95F6-84FD1EF7B997}" type="slidenum">
              <a:rPr lang="en-US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870157069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2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303213"/>
            <a:ext cx="8305800" cy="992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524291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50088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rgbClr val="CC3300"/>
                </a:solidFill>
              </a:defRPr>
            </a:lvl1pPr>
          </a:lstStyle>
          <a:p>
            <a:r>
              <a:rPr lang="en-US" altLang="en-US"/>
              <a:t>Slide 1- </a:t>
            </a:r>
            <a:fld id="{0855F7DF-4006-4459-94DB-4883914B8E93}" type="slidenum">
              <a:rPr lang="en-US" altLang="en-US"/>
              <a:pPr/>
              <a:t>‹#›</a:t>
            </a:fld>
            <a:endParaRPr lang="en-CA" altLang="en-US"/>
          </a:p>
        </p:txBody>
      </p:sp>
      <p:sp>
        <p:nvSpPr>
          <p:cNvPr id="52429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544513" y="1600200"/>
            <a:ext cx="8294687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524293" name="Rectangle 5"/>
          <p:cNvSpPr>
            <a:spLocks noChangeArrowheads="1"/>
          </p:cNvSpPr>
          <p:nvPr/>
        </p:nvSpPr>
        <p:spPr bwMode="auto">
          <a:xfrm>
            <a:off x="838200" y="6397625"/>
            <a:ext cx="449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r>
              <a:rPr lang="en-US" altLang="en-US" sz="900"/>
              <a:t>Copyright © 2009 Pearson Education, Inc. </a:t>
            </a:r>
          </a:p>
        </p:txBody>
      </p:sp>
      <p:sp>
        <p:nvSpPr>
          <p:cNvPr id="524294" name="Rectangle 6"/>
          <p:cNvSpPr>
            <a:spLocks noChangeArrowheads="1"/>
          </p:cNvSpPr>
          <p:nvPr userDrawn="1"/>
        </p:nvSpPr>
        <p:spPr bwMode="auto">
          <a:xfrm>
            <a:off x="0" y="0"/>
            <a:ext cx="9144000" cy="1524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</p:sldLayoutIdLst>
  <p:transition spd="med"/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rgbClr val="CC330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rgbClr val="CC3300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rgbClr val="CC3300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rgbClr val="CC3300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rgbClr val="CC3300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CC3300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CC3300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CC3300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CC3300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1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FF9933"/>
        </a:buClr>
        <a:buSzPct val="55000"/>
        <a:buFont typeface="Wingdings" pitchFamily="1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0000"/>
        <a:buFont typeface="Wingdings" pitchFamily="1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FF9933"/>
        </a:buClr>
        <a:buSzPct val="55000"/>
        <a:buFont typeface="Wingdings" pitchFamily="1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0000"/>
        <a:buFont typeface="Wingdings" pitchFamily="1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0000"/>
        <a:buFont typeface="Wingdings" pitchFamily="1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0000"/>
        <a:buFont typeface="Wingdings" pitchFamily="1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0000"/>
        <a:buFont typeface="Wingdings" pitchFamily="1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0000"/>
        <a:buFont typeface="Wingdings" pitchFamily="1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303213"/>
            <a:ext cx="8305800" cy="992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51712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50088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b="1" smtClean="0">
                <a:solidFill>
                  <a:srgbClr val="CC3300"/>
                </a:solidFill>
              </a:defRPr>
            </a:lvl1pPr>
          </a:lstStyle>
          <a:p>
            <a:pPr>
              <a:defRPr/>
            </a:pPr>
            <a:r>
              <a:rPr lang="en-US"/>
              <a:t>Slide 1- </a:t>
            </a:r>
            <a:fld id="{696D4F2A-9755-4B1D-B90D-AE4D7782392F}" type="slidenum">
              <a:rPr lang="en-US"/>
              <a:pPr>
                <a:defRPr/>
              </a:pPr>
              <a:t>‹#›</a:t>
            </a:fld>
            <a:endParaRPr lang="en-CA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544513" y="1600200"/>
            <a:ext cx="8294687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517125" name="Rectangle 5"/>
          <p:cNvSpPr>
            <a:spLocks noChangeArrowheads="1"/>
          </p:cNvSpPr>
          <p:nvPr/>
        </p:nvSpPr>
        <p:spPr bwMode="auto">
          <a:xfrm>
            <a:off x="838200" y="6397625"/>
            <a:ext cx="449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>
              <a:defRPr/>
            </a:pPr>
            <a:r>
              <a:rPr lang="en-US" sz="900">
                <a:solidFill>
                  <a:srgbClr val="000000"/>
                </a:solidFill>
              </a:rPr>
              <a:t>Copyright © 2009 Pearson Education, Inc. </a:t>
            </a:r>
          </a:p>
        </p:txBody>
      </p:sp>
      <p:sp>
        <p:nvSpPr>
          <p:cNvPr id="517126" name="Rectangle 6"/>
          <p:cNvSpPr>
            <a:spLocks noChangeArrowheads="1"/>
          </p:cNvSpPr>
          <p:nvPr userDrawn="1"/>
        </p:nvSpPr>
        <p:spPr bwMode="auto">
          <a:xfrm>
            <a:off x="0" y="0"/>
            <a:ext cx="9144000" cy="1524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rgbClr val="FFFF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0905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</p:sldLayoutIdLst>
  <p:transition spd="med"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CC33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CC330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CC330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CC330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CC3300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CC3300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CC3300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CC3300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CC33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1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9933"/>
        </a:buClr>
        <a:buSzPct val="55000"/>
        <a:buFont typeface="Wingdings" pitchFamily="1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0000"/>
        <a:buFont typeface="Wingdings" pitchFamily="1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9933"/>
        </a:buClr>
        <a:buSzPct val="55000"/>
        <a:buFont typeface="Wingdings" pitchFamily="1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0000"/>
        <a:buFont typeface="Wingdings" pitchFamily="1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0000"/>
        <a:buFont typeface="Wingdings" pitchFamily="1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0000"/>
        <a:buFont typeface="Wingdings" pitchFamily="1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0000"/>
        <a:buFont typeface="Wingdings" pitchFamily="1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0000"/>
        <a:buFont typeface="Wingdings" pitchFamily="1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2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7.wmf"/><Relationship Id="rId4" Type="http://schemas.openxmlformats.org/officeDocument/2006/relationships/oleObject" Target="../embeddings/oleObject3.bin"/><Relationship Id="rId9" Type="http://schemas.openxmlformats.org/officeDocument/2006/relationships/image" Target="../media/image9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Grp="1" noChangeArrowheads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900">
                <a:solidFill>
                  <a:srgbClr val="000000"/>
                </a:solidFill>
              </a:rPr>
              <a:t>Copyright © 2009 Pearson Education, Inc. </a:t>
            </a:r>
          </a:p>
        </p:txBody>
      </p:sp>
      <p:sp>
        <p:nvSpPr>
          <p:cNvPr id="8195" name="Rectangle 2" descr="Pink tissue paper"/>
          <p:cNvSpPr>
            <a:spLocks noGrp="1" noChangeArrowheads="1"/>
          </p:cNvSpPr>
          <p:nvPr>
            <p:ph type="ctrTitle"/>
          </p:nvPr>
        </p:nvSpPr>
        <p:spPr>
          <a:xfrm>
            <a:off x="1943100" y="152400"/>
            <a:ext cx="5486400" cy="2286000"/>
          </a:xfrm>
        </p:spPr>
        <p:txBody>
          <a:bodyPr/>
          <a:lstStyle/>
          <a:p>
            <a:pPr eaLnBrk="1" hangingPunct="1"/>
            <a:r>
              <a:rPr lang="en-US" altLang="en-US" smtClean="0"/>
              <a:t>Chapter 16</a:t>
            </a:r>
          </a:p>
        </p:txBody>
      </p:sp>
      <p:sp>
        <p:nvSpPr>
          <p:cNvPr id="8196" name="Rectangle 3" descr="Pink tissue paper"/>
          <p:cNvSpPr>
            <a:spLocks noGrp="1" noChangeArrowheads="1"/>
          </p:cNvSpPr>
          <p:nvPr>
            <p:ph type="subTitle" idx="1"/>
          </p:nvPr>
        </p:nvSpPr>
        <p:spPr>
          <a:xfrm>
            <a:off x="2362200" y="2590800"/>
            <a:ext cx="5410200" cy="19050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FF0000"/>
                </a:solidFill>
              </a:rPr>
              <a:t>Random Variables </a:t>
            </a:r>
          </a:p>
        </p:txBody>
      </p:sp>
    </p:spTree>
    <p:extLst>
      <p:ext uri="{BB962C8B-B14F-4D97-AF65-F5344CB8AC3E}">
        <p14:creationId xmlns:p14="http://schemas.microsoft.com/office/powerpoint/2010/main" val="170122300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Slide 1- </a:t>
            </a:r>
            <a:fld id="{29435595-FF8B-47FC-B91B-DC32A99D8A3F}" type="slidenum">
              <a:rPr lang="en-US" altLang="en-US"/>
              <a:pPr/>
              <a:t>10</a:t>
            </a:fld>
            <a:endParaRPr lang="en-CA" altLang="en-US"/>
          </a:p>
        </p:txBody>
      </p:sp>
      <p:sp>
        <p:nvSpPr>
          <p:cNvPr id="492546" name="Rectangle 2"/>
          <p:cNvSpPr>
            <a:spLocks noGrp="1" noChangeArrowheads="1"/>
          </p:cNvSpPr>
          <p:nvPr>
            <p:ph type="title"/>
          </p:nvPr>
        </p:nvSpPr>
        <p:spPr>
          <a:xfrm>
            <a:off x="391510" y="0"/>
            <a:ext cx="8305800" cy="992187"/>
          </a:xfrm>
        </p:spPr>
        <p:txBody>
          <a:bodyPr/>
          <a:lstStyle/>
          <a:p>
            <a:r>
              <a:rPr lang="en-US" altLang="en-US" b="1" u="sng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Bernoulli Trials</a:t>
            </a:r>
          </a:p>
        </p:txBody>
      </p:sp>
      <p:sp>
        <p:nvSpPr>
          <p:cNvPr id="492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9920" y="1158766"/>
            <a:ext cx="8294687" cy="4572000"/>
          </a:xfrm>
          <a:ln/>
        </p:spPr>
        <p:txBody>
          <a:bodyPr/>
          <a:lstStyle/>
          <a:p>
            <a:r>
              <a:rPr lang="en-US" altLang="en-US" sz="2400" dirty="0"/>
              <a:t>The basis for the probability models we will examine in this chapter is the </a:t>
            </a:r>
            <a:r>
              <a:rPr lang="en-US" altLang="en-US" sz="2400" dirty="0">
                <a:solidFill>
                  <a:srgbClr val="FF0000"/>
                </a:solidFill>
              </a:rPr>
              <a:t>Bernoulli trial</a:t>
            </a:r>
            <a:r>
              <a:rPr lang="en-US" altLang="en-US" sz="2400" dirty="0"/>
              <a:t>.</a:t>
            </a:r>
          </a:p>
          <a:p>
            <a:r>
              <a:rPr lang="en-US" altLang="en-US" sz="2400" dirty="0"/>
              <a:t>We have Bernoulli trials if:</a:t>
            </a:r>
          </a:p>
          <a:p>
            <a:pPr lvl="1"/>
            <a:r>
              <a:rPr lang="en-US" altLang="en-US" sz="2400" dirty="0"/>
              <a:t>there are two possible outcomes (success and failure).</a:t>
            </a:r>
          </a:p>
          <a:p>
            <a:pPr lvl="1"/>
            <a:r>
              <a:rPr lang="en-US" altLang="en-US" sz="2400" dirty="0"/>
              <a:t>the probability of success, </a:t>
            </a:r>
            <a:r>
              <a:rPr lang="en-US" altLang="en-US" sz="2400" i="1" dirty="0"/>
              <a:t>p</a:t>
            </a:r>
            <a:r>
              <a:rPr lang="en-US" altLang="en-US" sz="2400" dirty="0"/>
              <a:t>, is constant.</a:t>
            </a:r>
          </a:p>
          <a:p>
            <a:pPr lvl="1"/>
            <a:r>
              <a:rPr lang="en-US" altLang="en-US" sz="2400" dirty="0"/>
              <a:t>the trials are independent.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Slide 1- </a:t>
            </a:r>
            <a:fld id="{13B452EC-80F6-475B-BEF3-681A80FD8487}" type="slidenum">
              <a:rPr lang="en-US" altLang="en-US"/>
              <a:pPr/>
              <a:t>11</a:t>
            </a:fld>
            <a:endParaRPr lang="en-CA" altLang="en-US"/>
          </a:p>
        </p:txBody>
      </p:sp>
      <p:sp>
        <p:nvSpPr>
          <p:cNvPr id="496642" name="Rectangle 2"/>
          <p:cNvSpPr>
            <a:spLocks noGrp="1" noChangeArrowheads="1"/>
          </p:cNvSpPr>
          <p:nvPr>
            <p:ph type="title"/>
          </p:nvPr>
        </p:nvSpPr>
        <p:spPr>
          <a:xfrm>
            <a:off x="423042" y="0"/>
            <a:ext cx="8305800" cy="804041"/>
          </a:xfrm>
        </p:spPr>
        <p:txBody>
          <a:bodyPr/>
          <a:lstStyle/>
          <a:p>
            <a:r>
              <a:rPr lang="en-US" altLang="en-US" b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Independence</a:t>
            </a:r>
          </a:p>
        </p:txBody>
      </p:sp>
      <p:sp>
        <p:nvSpPr>
          <p:cNvPr id="496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85345"/>
            <a:ext cx="9144000" cy="4572000"/>
          </a:xfrm>
          <a:ln/>
        </p:spPr>
        <p:txBody>
          <a:bodyPr/>
          <a:lstStyle/>
          <a:p>
            <a:r>
              <a:rPr lang="en-US" altLang="en-US" sz="2400" dirty="0"/>
              <a:t>One of the important requirements for Bernoulli trials is that the trials be independent. </a:t>
            </a:r>
          </a:p>
          <a:p>
            <a:r>
              <a:rPr lang="en-US" altLang="en-US" sz="2400" dirty="0"/>
              <a:t>When we don’t have an infinite population, the trials are not independent. But, there is a rule that allows us to pretend we have independent trials:</a:t>
            </a:r>
          </a:p>
          <a:p>
            <a:pPr lvl="1">
              <a:buClr>
                <a:srgbClr val="FF6600"/>
              </a:buClr>
            </a:pPr>
            <a:r>
              <a:rPr lang="en-US" altLang="en-US" sz="24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10% condition</a:t>
            </a:r>
            <a:r>
              <a:rPr lang="en-US" altLang="en-US" sz="2400" b="1" dirty="0">
                <a:solidFill>
                  <a:srgbClr val="FF0000"/>
                </a:solidFill>
              </a:rPr>
              <a:t>: </a:t>
            </a:r>
            <a:r>
              <a:rPr lang="en-US" altLang="en-US" sz="2400" b="1" dirty="0"/>
              <a:t>Bernoulli trials must be independent. If that assumption is violated, it is still okay to proceed as long as the sample is smaller than 10% of the population.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Slide 1- </a:t>
            </a:r>
            <a:fld id="{DA431841-B7A6-4A28-A6AF-A41264D8F475}" type="slidenum">
              <a:rPr lang="en-US" altLang="en-US"/>
              <a:pPr/>
              <a:t>12</a:t>
            </a:fld>
            <a:endParaRPr lang="en-CA" altLang="en-US"/>
          </a:p>
        </p:txBody>
      </p:sp>
      <p:sp>
        <p:nvSpPr>
          <p:cNvPr id="497666" name="Rectangle 2"/>
          <p:cNvSpPr>
            <a:spLocks noGrp="1" noChangeArrowheads="1"/>
          </p:cNvSpPr>
          <p:nvPr>
            <p:ph type="title"/>
          </p:nvPr>
        </p:nvSpPr>
        <p:spPr>
          <a:xfrm>
            <a:off x="328448" y="0"/>
            <a:ext cx="8305800" cy="992187"/>
          </a:xfrm>
        </p:spPr>
        <p:txBody>
          <a:bodyPr/>
          <a:lstStyle/>
          <a:p>
            <a:r>
              <a:rPr lang="en-US" altLang="en-US" b="1" u="sng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Binomial Model</a:t>
            </a:r>
          </a:p>
        </p:txBody>
      </p:sp>
      <p:sp>
        <p:nvSpPr>
          <p:cNvPr id="497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6858" y="1143000"/>
            <a:ext cx="8294687" cy="4572000"/>
          </a:xfrm>
          <a:ln/>
        </p:spPr>
        <p:txBody>
          <a:bodyPr/>
          <a:lstStyle/>
          <a:p>
            <a:r>
              <a:rPr lang="en-US" altLang="en-US" dirty="0"/>
              <a:t>A </a:t>
            </a:r>
            <a:r>
              <a:rPr lang="en-US" altLang="en-US" dirty="0">
                <a:solidFill>
                  <a:srgbClr val="FF0000"/>
                </a:solidFill>
              </a:rPr>
              <a:t>Binomial model</a:t>
            </a:r>
            <a:r>
              <a:rPr lang="en-US" altLang="en-US" dirty="0"/>
              <a:t> tells us the probability for a random variable that counts the number of successes in a fixed number of Bernoulli trials.</a:t>
            </a:r>
          </a:p>
          <a:p>
            <a:r>
              <a:rPr lang="en-US" altLang="en-US" dirty="0"/>
              <a:t>Two parameters define the Binomial model: </a:t>
            </a:r>
            <a:r>
              <a:rPr lang="en-US" altLang="en-US" i="1" dirty="0"/>
              <a:t>n</a:t>
            </a:r>
            <a:r>
              <a:rPr lang="en-US" altLang="en-US" dirty="0"/>
              <a:t>, the number of trials; and, </a:t>
            </a:r>
            <a:r>
              <a:rPr lang="en-US" altLang="en-US" i="1" dirty="0"/>
              <a:t>p</a:t>
            </a:r>
            <a:r>
              <a:rPr lang="en-US" altLang="en-US" dirty="0"/>
              <a:t>, the probability of success. We denote this </a:t>
            </a:r>
            <a:r>
              <a:rPr lang="en-US" altLang="en-US" dirty="0" err="1"/>
              <a:t>Binom</a:t>
            </a:r>
            <a:r>
              <a:rPr lang="en-US" altLang="en-US" dirty="0"/>
              <a:t>(</a:t>
            </a:r>
            <a:r>
              <a:rPr lang="en-US" altLang="en-US" i="1" dirty="0"/>
              <a:t>n, p</a:t>
            </a:r>
            <a:r>
              <a:rPr lang="en-US" altLang="en-US" dirty="0"/>
              <a:t>).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Slide 1- </a:t>
            </a:r>
            <a:fld id="{6A851C34-9667-48D0-BB47-E753967E6411}" type="slidenum">
              <a:rPr lang="en-US" altLang="en-US"/>
              <a:pPr/>
              <a:t>13</a:t>
            </a:fld>
            <a:endParaRPr lang="en-CA" altLang="en-US"/>
          </a:p>
        </p:txBody>
      </p:sp>
      <p:sp>
        <p:nvSpPr>
          <p:cNvPr id="498690" name="Rectangle 2"/>
          <p:cNvSpPr>
            <a:spLocks noGrp="1" noChangeArrowheads="1"/>
          </p:cNvSpPr>
          <p:nvPr>
            <p:ph type="title"/>
          </p:nvPr>
        </p:nvSpPr>
        <p:spPr>
          <a:xfrm>
            <a:off x="312683" y="0"/>
            <a:ext cx="8305800" cy="882869"/>
          </a:xfrm>
        </p:spPr>
        <p:txBody>
          <a:bodyPr/>
          <a:lstStyle/>
          <a:p>
            <a:r>
              <a:rPr lang="en-US" altLang="en-US" b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Binomial Model (cont.)</a:t>
            </a:r>
          </a:p>
        </p:txBody>
      </p:sp>
      <p:sp>
        <p:nvSpPr>
          <p:cNvPr id="498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1451" y="1016876"/>
            <a:ext cx="8294687" cy="4572000"/>
          </a:xfrm>
          <a:ln/>
        </p:spPr>
        <p:txBody>
          <a:bodyPr/>
          <a:lstStyle/>
          <a:p>
            <a:r>
              <a:rPr lang="en-US" altLang="en-US" dirty="0"/>
              <a:t>In </a:t>
            </a:r>
            <a:r>
              <a:rPr lang="en-US" altLang="en-US" i="1" dirty="0"/>
              <a:t>n</a:t>
            </a:r>
            <a:r>
              <a:rPr lang="en-US" altLang="en-US" dirty="0"/>
              <a:t> trials, there are </a:t>
            </a:r>
          </a:p>
          <a:p>
            <a:pPr>
              <a:buFont typeface="Wingdings" pitchFamily="1" charset="2"/>
              <a:buNone/>
            </a:pPr>
            <a:endParaRPr lang="en-US" altLang="en-US" dirty="0"/>
          </a:p>
          <a:p>
            <a:pPr>
              <a:buFont typeface="Wingdings" pitchFamily="1" charset="2"/>
              <a:buNone/>
            </a:pPr>
            <a:r>
              <a:rPr lang="en-US" altLang="en-US" dirty="0"/>
              <a:t>	ways to have </a:t>
            </a:r>
            <a:r>
              <a:rPr lang="en-US" altLang="en-US" i="1" dirty="0"/>
              <a:t>k</a:t>
            </a:r>
            <a:r>
              <a:rPr lang="en-US" altLang="en-US" dirty="0"/>
              <a:t> successes. </a:t>
            </a:r>
          </a:p>
          <a:p>
            <a:pPr lvl="1"/>
            <a:r>
              <a:rPr lang="en-US" altLang="en-US" dirty="0"/>
              <a:t>Read </a:t>
            </a:r>
            <a:r>
              <a:rPr lang="en-US" altLang="en-US" i="1" baseline="-25000" dirty="0" err="1">
                <a:solidFill>
                  <a:srgbClr val="FF0000"/>
                </a:solidFill>
                <a:latin typeface="Times New Roman" pitchFamily="1" charset="0"/>
              </a:rPr>
              <a:t>n</a:t>
            </a:r>
            <a:r>
              <a:rPr lang="en-US" altLang="en-US" i="1" dirty="0" err="1">
                <a:solidFill>
                  <a:srgbClr val="FF0000"/>
                </a:solidFill>
                <a:latin typeface="Times New Roman" pitchFamily="1" charset="0"/>
              </a:rPr>
              <a:t>C</a:t>
            </a:r>
            <a:r>
              <a:rPr lang="en-US" altLang="en-US" i="1" baseline="-25000" dirty="0" err="1">
                <a:solidFill>
                  <a:srgbClr val="FF0000"/>
                </a:solidFill>
                <a:latin typeface="Times New Roman" pitchFamily="1" charset="0"/>
              </a:rPr>
              <a:t>k</a:t>
            </a:r>
            <a:r>
              <a:rPr lang="en-US" altLang="en-US" dirty="0"/>
              <a:t> as “</a:t>
            </a:r>
            <a:r>
              <a:rPr lang="en-US" altLang="en-US" i="1" dirty="0"/>
              <a:t>n</a:t>
            </a:r>
            <a:r>
              <a:rPr lang="en-US" altLang="en-US" dirty="0"/>
              <a:t> choose </a:t>
            </a:r>
            <a:r>
              <a:rPr lang="en-US" altLang="en-US" i="1" dirty="0"/>
              <a:t>k</a:t>
            </a:r>
            <a:r>
              <a:rPr lang="en-US" altLang="en-US" dirty="0"/>
              <a:t>,” and is called a combination.</a:t>
            </a:r>
          </a:p>
          <a:p>
            <a:endParaRPr lang="en-US" altLang="en-US" dirty="0"/>
          </a:p>
          <a:p>
            <a:r>
              <a:rPr lang="en-US" altLang="en-US" dirty="0"/>
              <a:t>Note: </a:t>
            </a:r>
            <a:r>
              <a:rPr lang="en-US" altLang="en-US" i="1" dirty="0"/>
              <a:t>n</a:t>
            </a:r>
            <a:r>
              <a:rPr lang="en-US" altLang="en-US" dirty="0"/>
              <a:t>! = </a:t>
            </a:r>
            <a:r>
              <a:rPr lang="en-US" altLang="en-US" i="1" dirty="0"/>
              <a:t>n </a:t>
            </a:r>
            <a:r>
              <a:rPr lang="en-US" altLang="en-US" dirty="0"/>
              <a:t>x</a:t>
            </a:r>
            <a:r>
              <a:rPr lang="en-US" altLang="en-US" i="1" dirty="0"/>
              <a:t> </a:t>
            </a:r>
            <a:r>
              <a:rPr lang="en-US" altLang="en-US" dirty="0"/>
              <a:t>(</a:t>
            </a:r>
            <a:r>
              <a:rPr lang="en-US" altLang="en-US" i="1" dirty="0"/>
              <a:t>n – 1</a:t>
            </a:r>
            <a:r>
              <a:rPr lang="en-US" altLang="en-US" dirty="0"/>
              <a:t>)</a:t>
            </a:r>
            <a:r>
              <a:rPr lang="en-US" altLang="en-US" i="1" dirty="0"/>
              <a:t> </a:t>
            </a:r>
            <a:r>
              <a:rPr lang="en-US" altLang="en-US" dirty="0"/>
              <a:t>x</a:t>
            </a:r>
            <a:r>
              <a:rPr lang="en-US" altLang="en-US" i="1" dirty="0"/>
              <a:t> … </a:t>
            </a:r>
            <a:r>
              <a:rPr lang="en-US" altLang="en-US" dirty="0"/>
              <a:t>x</a:t>
            </a:r>
            <a:r>
              <a:rPr lang="en-US" altLang="en-US" i="1" dirty="0"/>
              <a:t> 2 </a:t>
            </a:r>
            <a:r>
              <a:rPr lang="en-US" altLang="en-US" dirty="0"/>
              <a:t>x</a:t>
            </a:r>
            <a:r>
              <a:rPr lang="en-US" altLang="en-US" i="1" dirty="0"/>
              <a:t> 1</a:t>
            </a:r>
            <a:r>
              <a:rPr lang="en-US" altLang="en-US" dirty="0"/>
              <a:t>, and </a:t>
            </a:r>
            <a:r>
              <a:rPr lang="en-US" altLang="en-US" i="1" dirty="0"/>
              <a:t>n</a:t>
            </a:r>
            <a:r>
              <a:rPr lang="en-US" altLang="en-US" dirty="0"/>
              <a:t>! is read as “</a:t>
            </a:r>
            <a:r>
              <a:rPr lang="en-US" altLang="en-US" i="1" dirty="0"/>
              <a:t>n</a:t>
            </a:r>
            <a:r>
              <a:rPr lang="en-US" altLang="en-US" dirty="0"/>
              <a:t> factorial.”</a:t>
            </a:r>
          </a:p>
        </p:txBody>
      </p:sp>
      <p:graphicFrame>
        <p:nvGraphicFramePr>
          <p:cNvPr id="498693" name="Object 5"/>
          <p:cNvGraphicFramePr>
            <a:graphicFrameLocks noGrp="1" noChangeAspect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687059808"/>
              </p:ext>
            </p:extLst>
          </p:nvPr>
        </p:nvGraphicFramePr>
        <p:xfrm>
          <a:off x="4776952" y="835572"/>
          <a:ext cx="3042256" cy="12973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8702" name="Equation" r:id="rId4" imgW="1041120" imgH="444240" progId="Equation.DSMT4">
                  <p:embed/>
                </p:oleObj>
              </mc:Choice>
              <mc:Fallback>
                <p:oleObj name="Equation" r:id="rId4" imgW="1041120" imgH="44424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76952" y="835572"/>
                        <a:ext cx="3042256" cy="129731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036896" y="6230938"/>
            <a:ext cx="1905000" cy="457200"/>
          </a:xfrm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Slide 1- </a:t>
            </a:r>
            <a:fld id="{EF7F3E02-5695-44E0-AF03-86282EE2681A}" type="slidenum">
              <a:rPr kumimoji="0" lang="en-US" altLang="en-US" sz="1400" b="1" i="0" u="none" strike="noStrike" kern="1200" cap="none" spc="0" normalizeH="0" baseline="0" noProof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CA" altLang="en-US" sz="1400" b="1" i="0" u="none" strike="noStrike" kern="1200" cap="none" spc="0" normalizeH="0" baseline="0" noProof="0" dirty="0">
              <a:ln>
                <a:noFill/>
              </a:ln>
              <a:solidFill>
                <a:srgbClr val="CC33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499714" name="Rectangle 2"/>
          <p:cNvSpPr>
            <a:spLocks noGrp="1" noChangeArrowheads="1"/>
          </p:cNvSpPr>
          <p:nvPr>
            <p:ph type="title"/>
          </p:nvPr>
        </p:nvSpPr>
        <p:spPr>
          <a:xfrm>
            <a:off x="249621" y="-153986"/>
            <a:ext cx="8305800" cy="901316"/>
          </a:xfrm>
        </p:spPr>
        <p:txBody>
          <a:bodyPr/>
          <a:lstStyle/>
          <a:p>
            <a:r>
              <a:rPr lang="en-US" altLang="en-US" b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Binomial Model (cont.)</a:t>
            </a:r>
          </a:p>
        </p:txBody>
      </p:sp>
      <p:sp>
        <p:nvSpPr>
          <p:cNvPr id="499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0734" y="803275"/>
            <a:ext cx="8294687" cy="4572000"/>
          </a:xfrm>
          <a:ln/>
        </p:spPr>
        <p:txBody>
          <a:bodyPr/>
          <a:lstStyle/>
          <a:p>
            <a:pPr algn="ctr">
              <a:buFont typeface="Wingdings" pitchFamily="1" charset="2"/>
              <a:buNone/>
            </a:pPr>
            <a:r>
              <a:rPr lang="en-US" altLang="en-US" sz="2600" dirty="0"/>
              <a:t>Binomial probability model for Bernoulli trials: </a:t>
            </a:r>
            <a:r>
              <a:rPr lang="en-US" altLang="en-US" sz="2600" dirty="0" err="1"/>
              <a:t>Binom</a:t>
            </a:r>
            <a:r>
              <a:rPr lang="en-US" altLang="en-US" sz="2600" dirty="0"/>
              <a:t>(</a:t>
            </a:r>
            <a:r>
              <a:rPr lang="en-US" altLang="en-US" sz="2600" dirty="0" err="1"/>
              <a:t>n,</a:t>
            </a:r>
            <a:r>
              <a:rPr lang="en-US" altLang="en-US" sz="2600" i="1" dirty="0" err="1"/>
              <a:t>p</a:t>
            </a:r>
            <a:r>
              <a:rPr lang="en-US" altLang="en-US" sz="2600" dirty="0"/>
              <a:t>)</a:t>
            </a:r>
          </a:p>
          <a:p>
            <a:pPr>
              <a:buFont typeface="Wingdings" pitchFamily="1" charset="2"/>
              <a:buNone/>
            </a:pPr>
            <a:r>
              <a:rPr lang="en-US" altLang="en-US" sz="2600" i="1" dirty="0"/>
              <a:t>n</a:t>
            </a:r>
            <a:r>
              <a:rPr lang="en-US" altLang="en-US" sz="2600" dirty="0"/>
              <a:t> </a:t>
            </a:r>
            <a:r>
              <a:rPr lang="en-US" altLang="en-US" sz="2600" dirty="0" smtClean="0"/>
              <a:t>		  	= </a:t>
            </a:r>
            <a:r>
              <a:rPr lang="en-US" altLang="en-US" sz="2600" dirty="0"/>
              <a:t>number of trials</a:t>
            </a:r>
            <a:endParaRPr lang="en-US" altLang="en-US" sz="2600" i="1" dirty="0"/>
          </a:p>
          <a:p>
            <a:pPr>
              <a:buFont typeface="Wingdings" pitchFamily="1" charset="2"/>
              <a:buNone/>
            </a:pPr>
            <a:r>
              <a:rPr lang="en-US" altLang="en-US" sz="2600" i="1" dirty="0"/>
              <a:t>p</a:t>
            </a:r>
            <a:r>
              <a:rPr lang="en-US" altLang="en-US" sz="2600" dirty="0"/>
              <a:t> </a:t>
            </a:r>
            <a:r>
              <a:rPr lang="en-US" altLang="en-US" sz="2600" dirty="0" smtClean="0"/>
              <a:t>		  	= </a:t>
            </a:r>
            <a:r>
              <a:rPr lang="en-US" altLang="en-US" sz="2600" dirty="0"/>
              <a:t>probability of success</a:t>
            </a:r>
          </a:p>
          <a:p>
            <a:pPr>
              <a:buFont typeface="Wingdings" pitchFamily="1" charset="2"/>
              <a:buNone/>
            </a:pPr>
            <a:r>
              <a:rPr lang="en-US" altLang="en-US" sz="2600" dirty="0" smtClean="0"/>
              <a:t>(1 </a:t>
            </a:r>
            <a:r>
              <a:rPr lang="en-US" altLang="en-US" sz="2600" dirty="0"/>
              <a:t>– </a:t>
            </a:r>
            <a:r>
              <a:rPr lang="en-US" altLang="en-US" sz="2600" i="1" dirty="0" smtClean="0"/>
              <a:t>p)</a:t>
            </a:r>
            <a:r>
              <a:rPr lang="en-US" altLang="en-US" sz="2600" dirty="0"/>
              <a:t>	</a:t>
            </a:r>
            <a:r>
              <a:rPr lang="en-US" altLang="en-US" sz="2600" dirty="0" smtClean="0"/>
              <a:t>= </a:t>
            </a:r>
            <a:r>
              <a:rPr lang="en-US" altLang="en-US" sz="2600" dirty="0"/>
              <a:t>probability of failure</a:t>
            </a:r>
          </a:p>
          <a:p>
            <a:pPr>
              <a:buFont typeface="Wingdings" pitchFamily="1" charset="2"/>
              <a:buNone/>
            </a:pPr>
            <a:r>
              <a:rPr lang="en-US" altLang="en-US" sz="2600" i="1" dirty="0"/>
              <a:t>X</a:t>
            </a:r>
            <a:r>
              <a:rPr lang="en-US" altLang="en-US" sz="2600" dirty="0"/>
              <a:t> 	</a:t>
            </a:r>
            <a:r>
              <a:rPr lang="en-US" altLang="en-US" sz="2600" dirty="0" smtClean="0"/>
              <a:t>		= </a:t>
            </a:r>
            <a:r>
              <a:rPr lang="en-US" altLang="en-US" sz="2600" dirty="0"/>
              <a:t>number of successes in </a:t>
            </a:r>
            <a:r>
              <a:rPr lang="en-US" altLang="en-US" sz="2600" i="1" dirty="0"/>
              <a:t>n</a:t>
            </a:r>
            <a:r>
              <a:rPr lang="en-US" altLang="en-US" sz="2600" dirty="0"/>
              <a:t> trials</a:t>
            </a:r>
          </a:p>
        </p:txBody>
      </p:sp>
      <p:graphicFrame>
        <p:nvGraphicFramePr>
          <p:cNvPr id="499716" name="Object 4"/>
          <p:cNvGraphicFramePr>
            <a:graphicFrameLocks noGrp="1" noChangeAspect="1"/>
          </p:cNvGraphicFramePr>
          <p:nvPr>
            <p:ph sz="quarter" idx="4294967295"/>
            <p:extLst/>
          </p:nvPr>
        </p:nvGraphicFramePr>
        <p:xfrm>
          <a:off x="1502490" y="5186472"/>
          <a:ext cx="2244060" cy="81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7848" name="Equation" r:id="rId4" imgW="457200" imgH="164880" progId="Equation.DSMT4">
                  <p:embed/>
                </p:oleObj>
              </mc:Choice>
              <mc:Fallback>
                <p:oleObj name="Equation" r:id="rId4" imgW="457200" imgH="164880" progId="Equation.DSMT4">
                  <p:embed/>
                  <p:pic>
                    <p:nvPicPr>
                      <p:cNvPr id="49971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2490" y="5186472"/>
                        <a:ext cx="2244060" cy="810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9718" name="Object 6"/>
          <p:cNvGraphicFramePr>
            <a:graphicFrameLocks noGrp="1" noChangeAspect="1"/>
          </p:cNvGraphicFramePr>
          <p:nvPr>
            <p:ph sz="quarter" idx="4294967295"/>
            <p:extLst/>
          </p:nvPr>
        </p:nvGraphicFramePr>
        <p:xfrm>
          <a:off x="4599310" y="5094288"/>
          <a:ext cx="3231367" cy="849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7849" name="Equation" r:id="rId6" imgW="965160" imgH="253800" progId="Equation.DSMT4">
                  <p:embed/>
                </p:oleObj>
              </mc:Choice>
              <mc:Fallback>
                <p:oleObj name="Equation" r:id="rId6" imgW="965160" imgH="253800" progId="Equation.DSMT4">
                  <p:embed/>
                  <p:pic>
                    <p:nvPicPr>
                      <p:cNvPr id="499718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99310" y="5094288"/>
                        <a:ext cx="3231367" cy="849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9720" name="Object 8"/>
          <p:cNvGraphicFramePr>
            <a:graphicFrameLocks noChangeAspect="1"/>
          </p:cNvGraphicFramePr>
          <p:nvPr>
            <p:extLst/>
          </p:nvPr>
        </p:nvGraphicFramePr>
        <p:xfrm>
          <a:off x="473075" y="3700463"/>
          <a:ext cx="7739063" cy="1106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7850" name="Equation" r:id="rId8" imgW="3022560" imgH="431640" progId="Equation.DSMT4">
                  <p:embed/>
                </p:oleObj>
              </mc:Choice>
              <mc:Fallback>
                <p:oleObj name="Equation" r:id="rId8" imgW="3022560" imgH="431640" progId="Equation.DSMT4">
                  <p:embed/>
                  <p:pic>
                    <p:nvPicPr>
                      <p:cNvPr id="49972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3075" y="3700463"/>
                        <a:ext cx="7739063" cy="1106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9721" name="Rectangle 9"/>
          <p:cNvSpPr>
            <a:spLocks noChangeArrowheads="1"/>
          </p:cNvSpPr>
          <p:nvPr/>
        </p:nvSpPr>
        <p:spPr bwMode="auto">
          <a:xfrm>
            <a:off x="2496132" y="4140685"/>
            <a:ext cx="393700" cy="1651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499722" name="Rectangle 10"/>
          <p:cNvSpPr>
            <a:spLocks noChangeArrowheads="1"/>
          </p:cNvSpPr>
          <p:nvPr/>
        </p:nvSpPr>
        <p:spPr bwMode="auto">
          <a:xfrm>
            <a:off x="6054537" y="4183856"/>
            <a:ext cx="495300" cy="152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1178920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 smtClean="0"/>
              <a:t>Slide 1- </a:t>
            </a:r>
            <a:fld id="{DE10FABF-BD22-4AB9-9AA8-B54C5AF14973}" type="slidenum">
              <a:rPr lang="en-US" altLang="en-US" smtClean="0"/>
              <a:pPr/>
              <a:t>15</a:t>
            </a:fld>
            <a:endParaRPr lang="en-CA" alt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9135041" cy="4489704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 bwMode="auto">
          <a:xfrm>
            <a:off x="102821" y="2443034"/>
            <a:ext cx="8929396" cy="179063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548237" y="3654614"/>
            <a:ext cx="3383718" cy="167018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4501" y="3002684"/>
            <a:ext cx="3965385" cy="2974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1178669"/>
      </p:ext>
    </p:extLst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 smtClean="0"/>
              <a:t>Slide 1- </a:t>
            </a:r>
            <a:fld id="{DE10FABF-BD22-4AB9-9AA8-B54C5AF14973}" type="slidenum">
              <a:rPr lang="en-US" altLang="en-US" smtClean="0"/>
              <a:pPr/>
              <a:t>16</a:t>
            </a:fld>
            <a:endParaRPr lang="en-CA" alt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79716" cy="288036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 bwMode="auto">
          <a:xfrm>
            <a:off x="109698" y="1685854"/>
            <a:ext cx="8334506" cy="167018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8695" y="2157141"/>
            <a:ext cx="4708087" cy="3923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7504936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400">
                <a:solidFill>
                  <a:srgbClr val="CC3300"/>
                </a:solidFill>
              </a:rPr>
              <a:t>Slide 1- </a:t>
            </a:r>
            <a:fld id="{98445EC4-FABC-4C68-8214-86BBD9244948}" type="slidenum">
              <a:rPr lang="en-US" altLang="en-US" sz="1400">
                <a:solidFill>
                  <a:srgbClr val="CC3300"/>
                </a:solidFill>
              </a:rPr>
              <a:pPr eaLnBrk="1" hangingPunct="1"/>
              <a:t>2</a:t>
            </a:fld>
            <a:endParaRPr lang="en-CA" altLang="en-US" sz="1400">
              <a:solidFill>
                <a:srgbClr val="CC3300"/>
              </a:solidFill>
            </a:endParaRP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330200" y="-146730"/>
            <a:ext cx="8305800" cy="992187"/>
          </a:xfrm>
        </p:spPr>
        <p:txBody>
          <a:bodyPr/>
          <a:lstStyle/>
          <a:p>
            <a:pPr eaLnBrk="1" hangingPunct="1"/>
            <a:r>
              <a:rPr lang="en-US" altLang="en-US" b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Expected Value: Center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970" y="1106715"/>
            <a:ext cx="8294687" cy="4572000"/>
          </a:xfrm>
        </p:spPr>
        <p:txBody>
          <a:bodyPr/>
          <a:lstStyle/>
          <a:p>
            <a:pPr eaLnBrk="1" hangingPunct="1"/>
            <a:r>
              <a:rPr lang="en-US" altLang="en-US" smtClean="0"/>
              <a:t>A </a:t>
            </a:r>
            <a:r>
              <a:rPr lang="en-US" altLang="en-US" smtClean="0">
                <a:solidFill>
                  <a:srgbClr val="FF0000"/>
                </a:solidFill>
              </a:rPr>
              <a:t>random variable</a:t>
            </a:r>
            <a:r>
              <a:rPr lang="en-US" altLang="en-US" smtClean="0"/>
              <a:t> assumes a value based on the outcome of a random event. </a:t>
            </a:r>
          </a:p>
          <a:p>
            <a:pPr lvl="1" eaLnBrk="1" hangingPunct="1"/>
            <a:r>
              <a:rPr lang="en-US" altLang="en-US" smtClean="0"/>
              <a:t>We use a capital letter, like </a:t>
            </a:r>
            <a:r>
              <a:rPr lang="en-US" altLang="en-US" i="1" smtClean="0">
                <a:latin typeface="Times New Roman" pitchFamily="1" charset="0"/>
              </a:rPr>
              <a:t>X</a:t>
            </a:r>
            <a:r>
              <a:rPr lang="en-US" altLang="en-US" smtClean="0"/>
              <a:t>, to denote a random variable. </a:t>
            </a:r>
          </a:p>
          <a:p>
            <a:pPr lvl="1" eaLnBrk="1" hangingPunct="1"/>
            <a:r>
              <a:rPr lang="en-US" altLang="en-US" smtClean="0"/>
              <a:t>A particular value of a random variable will be denoted with a lower case letter, in this case </a:t>
            </a:r>
            <a:r>
              <a:rPr lang="en-US" altLang="en-US" i="1" smtClean="0">
                <a:latin typeface="Times New Roman" pitchFamily="1" charset="0"/>
              </a:rPr>
              <a:t>x</a:t>
            </a:r>
            <a:r>
              <a:rPr lang="en-US" altLang="en-US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532169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400">
                <a:solidFill>
                  <a:srgbClr val="CC3300"/>
                </a:solidFill>
              </a:rPr>
              <a:t>Slide 1- </a:t>
            </a:r>
            <a:fld id="{A77301C0-803C-4561-997E-AA2ED3716960}" type="slidenum">
              <a:rPr lang="en-US" altLang="en-US" sz="1400">
                <a:solidFill>
                  <a:srgbClr val="CC3300"/>
                </a:solidFill>
              </a:rPr>
              <a:pPr eaLnBrk="1" hangingPunct="1"/>
              <a:t>3</a:t>
            </a:fld>
            <a:endParaRPr lang="en-CA" altLang="en-US" sz="1400">
              <a:solidFill>
                <a:srgbClr val="CC3300"/>
              </a:solidFill>
            </a:endParaRP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272143" y="-103187"/>
            <a:ext cx="8305800" cy="992187"/>
          </a:xfrm>
        </p:spPr>
        <p:txBody>
          <a:bodyPr/>
          <a:lstStyle/>
          <a:p>
            <a:pPr eaLnBrk="1" hangingPunct="1"/>
            <a:r>
              <a:rPr lang="en-US" altLang="en-US" b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Expected Value: Center (cont.)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1941" y="1048658"/>
            <a:ext cx="8294687" cy="4572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There are two types of random variables:</a:t>
            </a:r>
          </a:p>
          <a:p>
            <a:pPr lvl="1" eaLnBrk="1" hangingPunct="1">
              <a:buClr>
                <a:srgbClr val="FF6600"/>
              </a:buClr>
            </a:pPr>
            <a:r>
              <a:rPr lang="en-US" altLang="en-US" dirty="0" smtClean="0">
                <a:solidFill>
                  <a:srgbClr val="FF0000"/>
                </a:solidFill>
              </a:rPr>
              <a:t>Discrete</a:t>
            </a:r>
            <a:r>
              <a:rPr lang="en-US" altLang="en-US" dirty="0" smtClean="0"/>
              <a:t> random variables can take one of a finite number of distinct outcomes.</a:t>
            </a:r>
          </a:p>
          <a:p>
            <a:pPr lvl="2" eaLnBrk="1" hangingPunct="1">
              <a:buClr>
                <a:srgbClr val="FF0000"/>
              </a:buClr>
            </a:pPr>
            <a:r>
              <a:rPr lang="en-US" altLang="en-US" dirty="0" smtClean="0"/>
              <a:t>Example: Number of credit hours</a:t>
            </a:r>
          </a:p>
          <a:p>
            <a:pPr lvl="1" eaLnBrk="1" hangingPunct="1">
              <a:buClr>
                <a:srgbClr val="FF6600"/>
              </a:buClr>
            </a:pPr>
            <a:r>
              <a:rPr lang="en-US" altLang="en-US" dirty="0" smtClean="0">
                <a:solidFill>
                  <a:srgbClr val="FF0000"/>
                </a:solidFill>
              </a:rPr>
              <a:t>Continuous</a:t>
            </a:r>
            <a:r>
              <a:rPr lang="en-US" altLang="en-US" dirty="0" smtClean="0"/>
              <a:t> random variables can take any numeric value within a range of values.</a:t>
            </a:r>
          </a:p>
          <a:p>
            <a:pPr lvl="2" eaLnBrk="1" hangingPunct="1">
              <a:buClr>
                <a:srgbClr val="FF0000"/>
              </a:buClr>
            </a:pPr>
            <a:r>
              <a:rPr lang="en-US" altLang="en-US" dirty="0" smtClean="0"/>
              <a:t>Example: Cost of books this term</a:t>
            </a:r>
          </a:p>
        </p:txBody>
      </p:sp>
    </p:spTree>
    <p:extLst>
      <p:ext uri="{BB962C8B-B14F-4D97-AF65-F5344CB8AC3E}">
        <p14:creationId xmlns:p14="http://schemas.microsoft.com/office/powerpoint/2010/main" val="219498176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400">
                <a:solidFill>
                  <a:srgbClr val="CC3300"/>
                </a:solidFill>
              </a:rPr>
              <a:t>Slide 1- </a:t>
            </a:r>
            <a:fld id="{381EB46F-B2EA-49A4-8EF4-5B4611F2DCBD}" type="slidenum">
              <a:rPr lang="en-US" altLang="en-US" sz="1400">
                <a:solidFill>
                  <a:srgbClr val="CC3300"/>
                </a:solidFill>
              </a:rPr>
              <a:pPr eaLnBrk="1" hangingPunct="1"/>
              <a:t>4</a:t>
            </a:fld>
            <a:endParaRPr lang="en-CA" altLang="en-US" sz="1400">
              <a:solidFill>
                <a:srgbClr val="CC3300"/>
              </a:solidFill>
            </a:endParaRP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359229" y="-190273"/>
            <a:ext cx="8305800" cy="992187"/>
          </a:xfrm>
        </p:spPr>
        <p:txBody>
          <a:bodyPr/>
          <a:lstStyle/>
          <a:p>
            <a:pPr eaLnBrk="1" hangingPunct="1"/>
            <a:r>
              <a:rPr lang="en-US" altLang="en-US" b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Expected Value: Center (cont.)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971" y="932543"/>
            <a:ext cx="8294687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A </a:t>
            </a:r>
            <a:r>
              <a:rPr lang="en-US" altLang="en-US" smtClean="0">
                <a:solidFill>
                  <a:srgbClr val="FF0000"/>
                </a:solidFill>
              </a:rPr>
              <a:t>probability model</a:t>
            </a:r>
            <a:r>
              <a:rPr lang="en-US" altLang="en-US" smtClean="0"/>
              <a:t> for a random variable consists of: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The collection of all possible values of a random variable, and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the probabilities that the values occur.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Of particular interest is the value we expect a random variable to take on, notated </a:t>
            </a:r>
            <a:r>
              <a:rPr lang="el-GR" altLang="en-US" i="1" smtClean="0">
                <a:latin typeface="Times New Roman" pitchFamily="1" charset="0"/>
                <a:cs typeface="Arial" charset="0"/>
              </a:rPr>
              <a:t>μ</a:t>
            </a:r>
            <a:r>
              <a:rPr lang="en-US" altLang="en-US" smtClean="0">
                <a:cs typeface="Arial" charset="0"/>
              </a:rPr>
              <a:t> (for population mean) or </a:t>
            </a:r>
            <a:r>
              <a:rPr lang="en-US" altLang="en-US" i="1" smtClean="0">
                <a:latin typeface="Times New Roman" pitchFamily="1" charset="0"/>
                <a:cs typeface="Arial" charset="0"/>
              </a:rPr>
              <a:t>E</a:t>
            </a:r>
            <a:r>
              <a:rPr lang="en-US" altLang="en-US" smtClean="0">
                <a:latin typeface="Times New Roman" pitchFamily="1" charset="0"/>
                <a:cs typeface="Arial" charset="0"/>
              </a:rPr>
              <a:t>(</a:t>
            </a:r>
            <a:r>
              <a:rPr lang="en-US" altLang="en-US" i="1" smtClean="0">
                <a:latin typeface="Times New Roman" pitchFamily="1" charset="0"/>
                <a:cs typeface="Arial" charset="0"/>
              </a:rPr>
              <a:t>X</a:t>
            </a:r>
            <a:r>
              <a:rPr lang="en-US" altLang="en-US" smtClean="0">
                <a:latin typeface="Times New Roman" pitchFamily="1" charset="0"/>
                <a:cs typeface="Arial" charset="0"/>
              </a:rPr>
              <a:t>)</a:t>
            </a:r>
            <a:r>
              <a:rPr lang="en-US" altLang="en-US" i="1" smtClean="0">
                <a:cs typeface="Arial" charset="0"/>
              </a:rPr>
              <a:t> </a:t>
            </a:r>
            <a:r>
              <a:rPr lang="en-US" altLang="en-US" smtClean="0">
                <a:cs typeface="Arial" charset="0"/>
              </a:rPr>
              <a:t>for expected value.</a:t>
            </a:r>
            <a:endParaRPr lang="el-GR" altLang="en-US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286597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400">
                <a:solidFill>
                  <a:srgbClr val="CC3300"/>
                </a:solidFill>
              </a:rPr>
              <a:t>Slide 1- </a:t>
            </a:r>
            <a:fld id="{8CE36644-C092-4A51-8660-F797AFE5392D}" type="slidenum">
              <a:rPr lang="en-US" altLang="en-US" sz="1400">
                <a:solidFill>
                  <a:srgbClr val="CC3300"/>
                </a:solidFill>
              </a:rPr>
              <a:pPr eaLnBrk="1" hangingPunct="1"/>
              <a:t>5</a:t>
            </a:fld>
            <a:endParaRPr lang="en-CA" altLang="en-US" sz="1400">
              <a:solidFill>
                <a:srgbClr val="CC3300"/>
              </a:solidFill>
            </a:endParaRPr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>
          <a:xfrm>
            <a:off x="272143" y="-146729"/>
            <a:ext cx="8305800" cy="992187"/>
          </a:xfrm>
        </p:spPr>
        <p:txBody>
          <a:bodyPr/>
          <a:lstStyle/>
          <a:p>
            <a:pPr eaLnBrk="1" hangingPunct="1"/>
            <a:r>
              <a:rPr lang="en-US" altLang="en-US" b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Expected Value: Center (cont.)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4513" y="961571"/>
            <a:ext cx="8294687" cy="4572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The </a:t>
            </a:r>
            <a:r>
              <a:rPr lang="en-US" altLang="en-US" dirty="0" smtClean="0">
                <a:solidFill>
                  <a:srgbClr val="FF0000"/>
                </a:solidFill>
              </a:rPr>
              <a:t>expected value</a:t>
            </a:r>
            <a:r>
              <a:rPr lang="en-US" altLang="en-US" dirty="0" smtClean="0"/>
              <a:t> of a (discrete) random variable can be found by summing the products of each possible value and the probability that it occurs:                                 </a:t>
            </a:r>
          </a:p>
          <a:p>
            <a:pPr eaLnBrk="1" hangingPunct="1">
              <a:buFont typeface="Wingdings" pitchFamily="1" charset="2"/>
              <a:buNone/>
            </a:pPr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Note: Be sure that every possible outcome is included in the sum and verify that you have a valid probability model to start with.</a:t>
            </a:r>
          </a:p>
        </p:txBody>
      </p:sp>
      <p:graphicFrame>
        <p:nvGraphicFramePr>
          <p:cNvPr id="1026" name="Object 5"/>
          <p:cNvGraphicFramePr>
            <a:graphicFrameLocks noGrp="1" noChangeAspect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3547309048"/>
              </p:ext>
            </p:extLst>
          </p:nvPr>
        </p:nvGraphicFramePr>
        <p:xfrm>
          <a:off x="2360613" y="2515053"/>
          <a:ext cx="5665551" cy="9683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4776" name="Equation" r:id="rId4" imgW="1485720" imgH="253800" progId="Equation.DSMT4">
                  <p:embed/>
                </p:oleObj>
              </mc:Choice>
              <mc:Fallback>
                <p:oleObj name="Equation" r:id="rId4" imgW="148572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0613" y="2515053"/>
                        <a:ext cx="5665551" cy="96837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2002219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7050092" y="6074229"/>
            <a:ext cx="1905000" cy="457200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1- </a:t>
            </a:r>
            <a:fld id="{1FF45F13-8084-48A0-9EAF-1569BB68DDB4}" type="slidenum">
              <a:rPr lang="en-US" smtClean="0"/>
              <a:pPr>
                <a:defRPr/>
              </a:pPr>
              <a:t>6</a:t>
            </a:fld>
            <a:endParaRPr lang="en-CA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8000133"/>
              </p:ext>
            </p:extLst>
          </p:nvPr>
        </p:nvGraphicFramePr>
        <p:xfrm>
          <a:off x="0" y="1070429"/>
          <a:ext cx="9144008" cy="13088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4">
                  <a:extLst>
                    <a:ext uri="{9D8B030D-6E8A-4147-A177-3AD203B41FA5}">
                      <a16:colId xmlns:a16="http://schemas.microsoft.com/office/drawing/2014/main" val="51304586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858967793"/>
                    </a:ext>
                  </a:extLst>
                </a:gridCol>
                <a:gridCol w="1053296">
                  <a:extLst>
                    <a:ext uri="{9D8B030D-6E8A-4147-A177-3AD203B41FA5}">
                      <a16:colId xmlns:a16="http://schemas.microsoft.com/office/drawing/2014/main" val="2509774599"/>
                    </a:ext>
                  </a:extLst>
                </a:gridCol>
                <a:gridCol w="995423">
                  <a:extLst>
                    <a:ext uri="{9D8B030D-6E8A-4147-A177-3AD203B41FA5}">
                      <a16:colId xmlns:a16="http://schemas.microsoft.com/office/drawing/2014/main" val="3790714248"/>
                    </a:ext>
                  </a:extLst>
                </a:gridCol>
                <a:gridCol w="1018572">
                  <a:extLst>
                    <a:ext uri="{9D8B030D-6E8A-4147-A177-3AD203B41FA5}">
                      <a16:colId xmlns:a16="http://schemas.microsoft.com/office/drawing/2014/main" val="3759490702"/>
                    </a:ext>
                  </a:extLst>
                </a:gridCol>
                <a:gridCol w="960699">
                  <a:extLst>
                    <a:ext uri="{9D8B030D-6E8A-4147-A177-3AD203B41FA5}">
                      <a16:colId xmlns:a16="http://schemas.microsoft.com/office/drawing/2014/main" val="3691131623"/>
                    </a:ext>
                  </a:extLst>
                </a:gridCol>
                <a:gridCol w="1088020">
                  <a:extLst>
                    <a:ext uri="{9D8B030D-6E8A-4147-A177-3AD203B41FA5}">
                      <a16:colId xmlns:a16="http://schemas.microsoft.com/office/drawing/2014/main" val="2422727668"/>
                    </a:ext>
                  </a:extLst>
                </a:gridCol>
                <a:gridCol w="1284794">
                  <a:extLst>
                    <a:ext uri="{9D8B030D-6E8A-4147-A177-3AD203B41FA5}">
                      <a16:colId xmlns:a16="http://schemas.microsoft.com/office/drawing/2014/main" val="2072693556"/>
                    </a:ext>
                  </a:extLst>
                </a:gridCol>
              </a:tblGrid>
              <a:tr h="654439">
                <a:tc>
                  <a:txBody>
                    <a:bodyPr/>
                    <a:lstStyle/>
                    <a:p>
                      <a:r>
                        <a:rPr lang="en-US" sz="2400" u="non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Payout</a:t>
                      </a:r>
                      <a:endParaRPr lang="en-US" sz="2400" u="non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</a:rPr>
                        <a:t>$0</a:t>
                      </a:r>
                      <a:endParaRPr lang="en-US" sz="2800" dirty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</a:rPr>
                        <a:t>$1</a:t>
                      </a:r>
                      <a:endParaRPr lang="en-US" sz="2800" dirty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</a:rPr>
                        <a:t>$5</a:t>
                      </a:r>
                      <a:endParaRPr lang="en-US" sz="2800" dirty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</a:rPr>
                        <a:t>$10</a:t>
                      </a:r>
                      <a:endParaRPr lang="en-US" sz="2800" dirty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</a:rPr>
                        <a:t>$20</a:t>
                      </a:r>
                      <a:endParaRPr lang="en-US" sz="2800" dirty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</a:rPr>
                        <a:t>$50</a:t>
                      </a:r>
                      <a:endParaRPr lang="en-US" sz="2800" dirty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</a:rPr>
                        <a:t>$1000</a:t>
                      </a:r>
                      <a:endParaRPr lang="en-US" sz="2800" dirty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7733904"/>
                  </a:ext>
                </a:extLst>
              </a:tr>
              <a:tr h="654439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P(payout)</a:t>
                      </a:r>
                      <a:endParaRPr lang="en-US" sz="28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FF00"/>
                          </a:solidFill>
                        </a:rPr>
                        <a:t>.7</a:t>
                      </a:r>
                      <a:endParaRPr lang="en-US" sz="28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FF00"/>
                          </a:solidFill>
                        </a:rPr>
                        <a:t>.15</a:t>
                      </a:r>
                      <a:endParaRPr lang="en-US" sz="28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FF00"/>
                          </a:solidFill>
                        </a:rPr>
                        <a:t>.1</a:t>
                      </a:r>
                      <a:endParaRPr lang="en-US" sz="28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FF00"/>
                          </a:solidFill>
                        </a:rPr>
                        <a:t>.03</a:t>
                      </a:r>
                      <a:endParaRPr lang="en-US" sz="28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FF00"/>
                          </a:solidFill>
                        </a:rPr>
                        <a:t>.01</a:t>
                      </a:r>
                      <a:endParaRPr lang="en-US" sz="28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FF00"/>
                          </a:solidFill>
                        </a:rPr>
                        <a:t>.009</a:t>
                      </a:r>
                      <a:endParaRPr lang="en-US" sz="28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FF00"/>
                          </a:solidFill>
                        </a:rPr>
                        <a:t>.001</a:t>
                      </a:r>
                      <a:endParaRPr lang="en-US" sz="28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6895891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0" y="80136"/>
            <a:ext cx="91440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Scratch Off Ticket </a:t>
            </a:r>
            <a:endParaRPr lang="en-US" sz="38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9354662"/>
              </p:ext>
            </p:extLst>
          </p:nvPr>
        </p:nvGraphicFramePr>
        <p:xfrm>
          <a:off x="4" y="3433594"/>
          <a:ext cx="9144008" cy="13088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4">
                  <a:extLst>
                    <a:ext uri="{9D8B030D-6E8A-4147-A177-3AD203B41FA5}">
                      <a16:colId xmlns:a16="http://schemas.microsoft.com/office/drawing/2014/main" val="51304586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858967793"/>
                    </a:ext>
                  </a:extLst>
                </a:gridCol>
                <a:gridCol w="1053296">
                  <a:extLst>
                    <a:ext uri="{9D8B030D-6E8A-4147-A177-3AD203B41FA5}">
                      <a16:colId xmlns:a16="http://schemas.microsoft.com/office/drawing/2014/main" val="2509774599"/>
                    </a:ext>
                  </a:extLst>
                </a:gridCol>
                <a:gridCol w="995423">
                  <a:extLst>
                    <a:ext uri="{9D8B030D-6E8A-4147-A177-3AD203B41FA5}">
                      <a16:colId xmlns:a16="http://schemas.microsoft.com/office/drawing/2014/main" val="3790714248"/>
                    </a:ext>
                  </a:extLst>
                </a:gridCol>
                <a:gridCol w="1018572">
                  <a:extLst>
                    <a:ext uri="{9D8B030D-6E8A-4147-A177-3AD203B41FA5}">
                      <a16:colId xmlns:a16="http://schemas.microsoft.com/office/drawing/2014/main" val="3759490702"/>
                    </a:ext>
                  </a:extLst>
                </a:gridCol>
                <a:gridCol w="960699">
                  <a:extLst>
                    <a:ext uri="{9D8B030D-6E8A-4147-A177-3AD203B41FA5}">
                      <a16:colId xmlns:a16="http://schemas.microsoft.com/office/drawing/2014/main" val="3691131623"/>
                    </a:ext>
                  </a:extLst>
                </a:gridCol>
                <a:gridCol w="1088020">
                  <a:extLst>
                    <a:ext uri="{9D8B030D-6E8A-4147-A177-3AD203B41FA5}">
                      <a16:colId xmlns:a16="http://schemas.microsoft.com/office/drawing/2014/main" val="2422727668"/>
                    </a:ext>
                  </a:extLst>
                </a:gridCol>
                <a:gridCol w="1284794">
                  <a:extLst>
                    <a:ext uri="{9D8B030D-6E8A-4147-A177-3AD203B41FA5}">
                      <a16:colId xmlns:a16="http://schemas.microsoft.com/office/drawing/2014/main" val="2072693556"/>
                    </a:ext>
                  </a:extLst>
                </a:gridCol>
              </a:tblGrid>
              <a:tr h="654439">
                <a:tc>
                  <a:txBody>
                    <a:bodyPr/>
                    <a:lstStyle/>
                    <a:p>
                      <a:r>
                        <a:rPr lang="en-US" sz="2400" u="non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Payout</a:t>
                      </a:r>
                      <a:endParaRPr lang="en-US" sz="2400" u="non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</a:rPr>
                        <a:t>$0</a:t>
                      </a:r>
                      <a:endParaRPr lang="en-US" sz="2800" dirty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</a:rPr>
                        <a:t>$1</a:t>
                      </a:r>
                      <a:endParaRPr lang="en-US" sz="2800" dirty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</a:rPr>
                        <a:t>$5</a:t>
                      </a:r>
                      <a:endParaRPr lang="en-US" sz="2800" dirty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</a:rPr>
                        <a:t>$10</a:t>
                      </a:r>
                      <a:endParaRPr lang="en-US" sz="2800" dirty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</a:rPr>
                        <a:t>$20</a:t>
                      </a:r>
                      <a:endParaRPr lang="en-US" sz="2800" dirty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</a:rPr>
                        <a:t>$50</a:t>
                      </a:r>
                      <a:endParaRPr lang="en-US" sz="2800" dirty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</a:rPr>
                        <a:t>$100</a:t>
                      </a:r>
                      <a:endParaRPr lang="en-US" sz="2800" dirty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7733904"/>
                  </a:ext>
                </a:extLst>
              </a:tr>
              <a:tr h="654439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P(payout)</a:t>
                      </a:r>
                      <a:endParaRPr lang="en-US" sz="28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FF00"/>
                          </a:solidFill>
                        </a:rPr>
                        <a:t>.55</a:t>
                      </a:r>
                      <a:endParaRPr lang="en-US" sz="28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FF00"/>
                          </a:solidFill>
                        </a:rPr>
                        <a:t>.2</a:t>
                      </a:r>
                      <a:endParaRPr lang="en-US" sz="28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FF00"/>
                          </a:solidFill>
                        </a:rPr>
                        <a:t>.12</a:t>
                      </a:r>
                      <a:endParaRPr lang="en-US" sz="28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FF00"/>
                          </a:solidFill>
                        </a:rPr>
                        <a:t>.07</a:t>
                      </a:r>
                      <a:endParaRPr lang="en-US" sz="28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FF00"/>
                          </a:solidFill>
                        </a:rPr>
                        <a:t>.04</a:t>
                      </a:r>
                      <a:endParaRPr lang="en-US" sz="28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FFFF00"/>
                          </a:solidFill>
                        </a:rPr>
                        <a:t>.01</a:t>
                      </a:r>
                      <a:endParaRPr lang="en-US" sz="28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6895891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967700" y="4854117"/>
            <a:ext cx="55789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What is the probability of winning $50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What is the expected value?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967700" y="2444785"/>
            <a:ext cx="55789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What is the expected value?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2323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1- </a:t>
            </a:r>
            <a:fld id="{1FF45F13-8084-48A0-9EAF-1569BB68DDB4}" type="slidenum">
              <a:rPr lang="en-US" smtClean="0"/>
              <a:pPr>
                <a:defRPr/>
              </a:pPr>
              <a:t>7</a:t>
            </a:fld>
            <a:endParaRPr lang="en-CA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58620" y="0"/>
            <a:ext cx="9473168" cy="5701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299285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136" y="-204788"/>
            <a:ext cx="8305800" cy="992187"/>
          </a:xfrm>
        </p:spPr>
        <p:txBody>
          <a:bodyPr/>
          <a:lstStyle/>
          <a:p>
            <a:r>
              <a:rPr lang="en-US" b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</a:t>
            </a:r>
            <a:endParaRPr lang="en-US" b="1" u="sng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1- </a:t>
            </a:r>
            <a:fld id="{11848714-0F54-4C97-8832-2822B917AFA6}" type="slidenum">
              <a:rPr lang="en-US"/>
              <a:pPr>
                <a:defRPr/>
              </a:pPr>
              <a:t>8</a:t>
            </a:fld>
            <a:endParaRPr lang="en-CA"/>
          </a:p>
        </p:txBody>
      </p:sp>
      <p:pic>
        <p:nvPicPr>
          <p:cNvPr id="58370" name="Picture 2" descr="Pink tissue pap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136" y="896031"/>
            <a:ext cx="8849178" cy="5680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95556688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en-US"/>
              <a:t>Copyright © 2009 Pearson Education, Inc. </a:t>
            </a:r>
          </a:p>
        </p:txBody>
      </p:sp>
      <p:sp>
        <p:nvSpPr>
          <p:cNvPr id="489474" name="Rectangle 2" descr="Pink tissue paper"/>
          <p:cNvSpPr>
            <a:spLocks noGrp="1" noChangeArrowheads="1"/>
          </p:cNvSpPr>
          <p:nvPr>
            <p:ph type="ctrTitle"/>
          </p:nvPr>
        </p:nvSpPr>
        <p:spPr>
          <a:xfrm>
            <a:off x="2019300" y="152400"/>
            <a:ext cx="5486400" cy="2286000"/>
          </a:xfrm>
        </p:spPr>
        <p:txBody>
          <a:bodyPr/>
          <a:lstStyle/>
          <a:p>
            <a:r>
              <a:rPr lang="en-US" altLang="en-US"/>
              <a:t>Chapter 17</a:t>
            </a:r>
          </a:p>
        </p:txBody>
      </p:sp>
      <p:sp>
        <p:nvSpPr>
          <p:cNvPr id="489475" name="Rectangle 3" descr="Pink tissue paper"/>
          <p:cNvSpPr>
            <a:spLocks noGrp="1" noChangeArrowheads="1"/>
          </p:cNvSpPr>
          <p:nvPr>
            <p:ph type="subTitle" idx="1"/>
          </p:nvPr>
        </p:nvSpPr>
        <p:spPr>
          <a:xfrm>
            <a:off x="2429204" y="2180897"/>
            <a:ext cx="5410200" cy="1905000"/>
          </a:xfrm>
        </p:spPr>
        <p:txBody>
          <a:bodyPr/>
          <a:lstStyle/>
          <a:p>
            <a:r>
              <a:rPr lang="en-US" altLang="en-US">
                <a:solidFill>
                  <a:srgbClr val="FF0000"/>
                </a:solidFill>
              </a:rPr>
              <a:t>Probability Models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Blends">
  <a:themeElements>
    <a:clrScheme name="1_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1_Blend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Blends">
  <a:themeElements>
    <a:clrScheme name="1_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1_Blend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1609</TotalTime>
  <Words>617</Words>
  <Application>Microsoft Office PowerPoint</Application>
  <PresentationFormat>Letter Paper (8.5x11 in)</PresentationFormat>
  <Paragraphs>113</Paragraphs>
  <Slides>16</Slides>
  <Notes>11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Tahoma</vt:lpstr>
      <vt:lpstr>Times New Roman</vt:lpstr>
      <vt:lpstr>Wingdings</vt:lpstr>
      <vt:lpstr>1_Blends</vt:lpstr>
      <vt:lpstr>2_Blends</vt:lpstr>
      <vt:lpstr>Equation</vt:lpstr>
      <vt:lpstr>Chapter 16</vt:lpstr>
      <vt:lpstr>Expected Value: Center</vt:lpstr>
      <vt:lpstr>Expected Value: Center (cont.)</vt:lpstr>
      <vt:lpstr>Expected Value: Center (cont.)</vt:lpstr>
      <vt:lpstr>Expected Value: Center (cont.)</vt:lpstr>
      <vt:lpstr>PowerPoint Presentation</vt:lpstr>
      <vt:lpstr>PowerPoint Presentation</vt:lpstr>
      <vt:lpstr>Example</vt:lpstr>
      <vt:lpstr>Chapter 17</vt:lpstr>
      <vt:lpstr>Bernoulli Trials</vt:lpstr>
      <vt:lpstr>Independence</vt:lpstr>
      <vt:lpstr>The Binomial Model</vt:lpstr>
      <vt:lpstr>The Binomial Model (cont.)</vt:lpstr>
      <vt:lpstr>The Binomial Model (cont.)</vt:lpstr>
      <vt:lpstr>PowerPoint Presentation</vt:lpstr>
      <vt:lpstr>PowerPoint Presentation</vt:lpstr>
    </vt:vector>
  </TitlesOfParts>
  <Company>Addison Wesley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Addison Wesley</dc:creator>
  <cp:lastModifiedBy>Administrator</cp:lastModifiedBy>
  <cp:revision>52</cp:revision>
  <cp:lastPrinted>2001-11-04T00:51:13Z</cp:lastPrinted>
  <dcterms:created xsi:type="dcterms:W3CDTF">2005-02-25T19:46:41Z</dcterms:created>
  <dcterms:modified xsi:type="dcterms:W3CDTF">2019-03-07T00:10:34Z</dcterms:modified>
</cp:coreProperties>
</file>