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60" r:id="rId2"/>
    <p:sldId id="257" r:id="rId3"/>
    <p:sldId id="293" r:id="rId4"/>
    <p:sldId id="294" r:id="rId5"/>
    <p:sldId id="263" r:id="rId6"/>
    <p:sldId id="275" r:id="rId7"/>
    <p:sldId id="282" r:id="rId8"/>
    <p:sldId id="274" r:id="rId9"/>
    <p:sldId id="267" r:id="rId10"/>
    <p:sldId id="289" r:id="rId11"/>
    <p:sldId id="272" r:id="rId12"/>
    <p:sldId id="264" r:id="rId13"/>
    <p:sldId id="297" r:id="rId14"/>
    <p:sldId id="276" r:id="rId15"/>
    <p:sldId id="283" r:id="rId16"/>
    <p:sldId id="290" r:id="rId17"/>
    <p:sldId id="291" r:id="rId18"/>
    <p:sldId id="277" r:id="rId19"/>
    <p:sldId id="288" r:id="rId20"/>
    <p:sldId id="280" r:id="rId21"/>
    <p:sldId id="284" r:id="rId22"/>
    <p:sldId id="278" r:id="rId23"/>
    <p:sldId id="285" r:id="rId24"/>
    <p:sldId id="286" r:id="rId25"/>
    <p:sldId id="281" r:id="rId26"/>
    <p:sldId id="270" r:id="rId27"/>
    <p:sldId id="271" r:id="rId28"/>
  </p:sldIdLst>
  <p:sldSz cx="9144000" cy="6858000" type="screen4x3"/>
  <p:notesSz cx="6858000" cy="9144000"/>
  <p:custDataLst>
    <p:tags r:id="rId3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3300"/>
    <a:srgbClr val="3366FF"/>
    <a:srgbClr val="FF0000"/>
    <a:srgbClr val="006699"/>
    <a:srgbClr val="FFFF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66" autoAdjust="0"/>
    <p:restoredTop sz="93412" autoAdjust="0"/>
  </p:normalViewPr>
  <p:slideViewPr>
    <p:cSldViewPr>
      <p:cViewPr varScale="1">
        <p:scale>
          <a:sx n="101" d="100"/>
          <a:sy n="101" d="100"/>
        </p:scale>
        <p:origin x="-138" y="-96"/>
      </p:cViewPr>
      <p:guideLst>
        <p:guide orient="horz" pos="57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5703FB70-8564-4E5C-A06E-45C36BEBA09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FE8CF-3CBB-4D86-957C-D3CADA6185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4092F-68EE-41F8-BB1C-6C06146496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4DC94-5CF8-4EF3-9574-67D7D6FBFB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32BD1E4-EE6A-4CC1-BA8A-4E266B5A4D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DBF94-0454-431A-ACA2-A038471446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26BBB-0596-4F64-BDDF-CD0704BEE2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9D96F4-EB33-467C-A76E-3C0DFD5164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77F6E-3A76-4CA3-944C-D7FFD8E137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EAA1E-0C3A-4690-9ED8-0BA6EBEA60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52814-9C4C-48BC-8335-D937319890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2E11D-3EE4-4F10-B457-A5749BF280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325F0-C163-4DE0-A9A8-AEB220858F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B5F36CF-D5D2-4340-98C4-23BA6399A670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54788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-3175" y="6556375"/>
            <a:ext cx="2746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Holt McDougal Geometry</a:t>
            </a:r>
          </a:p>
        </p:txBody>
      </p:sp>
      <p:grpSp>
        <p:nvGrpSpPr>
          <p:cNvPr id="1037" name="Group 13"/>
          <p:cNvGrpSpPr>
            <a:grpSpLocks/>
          </p:cNvGrpSpPr>
          <p:nvPr userDrawn="1"/>
        </p:nvGrpSpPr>
        <p:grpSpPr bwMode="auto">
          <a:xfrm>
            <a:off x="0" y="0"/>
            <a:ext cx="9144000" cy="6862763"/>
            <a:chOff x="0" y="0"/>
            <a:chExt cx="5760" cy="4323"/>
          </a:xfrm>
        </p:grpSpPr>
        <p:pic>
          <p:nvPicPr>
            <p:cNvPr id="1031" name="Picture 7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6" name="Picture 12" descr="chater_screen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2574" y="4131"/>
              <a:ext cx="3186" cy="192"/>
            </a:xfrm>
            <a:prstGeom prst="rect">
              <a:avLst/>
            </a:prstGeom>
            <a:noFill/>
          </p:spPr>
        </p:pic>
      </p:grp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152400" y="84138"/>
            <a:ext cx="862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latin typeface="Arial Black" pitchFamily="34" charset="0"/>
              </a:rPr>
              <a:t>3-3</a:t>
            </a:r>
            <a:endParaRPr lang="en-US" sz="800">
              <a:latin typeface="Arial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 userDrawn="1"/>
        </p:nvSpPr>
        <p:spPr bwMode="auto">
          <a:xfrm>
            <a:off x="1066800" y="98425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 Black" pitchFamily="34" charset="0"/>
              </a:rPr>
              <a:t>Proving Lines Parallel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slide" Target="slide2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28600" y="533400"/>
            <a:ext cx="8686800" cy="53340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tabLst>
                <a:tab pos="463550" algn="l"/>
              </a:tabLst>
            </a:pPr>
            <a:r>
              <a:rPr lang="en-US" altLang="en-US" b="1" dirty="0" smtClean="0">
                <a:solidFill>
                  <a:srgbClr val="3333CC"/>
                </a:solidFill>
              </a:rPr>
              <a:t>Drill: </a:t>
            </a:r>
            <a:r>
              <a:rPr lang="en-US" altLang="en-US" b="1" dirty="0" smtClean="0">
                <a:solidFill>
                  <a:srgbClr val="3333CC"/>
                </a:solidFill>
              </a:rPr>
              <a:t>Wednesday</a:t>
            </a:r>
            <a:r>
              <a:rPr lang="en-US" altLang="en-US" b="1" dirty="0" smtClean="0">
                <a:solidFill>
                  <a:srgbClr val="3333CC"/>
                </a:solidFill>
              </a:rPr>
              <a:t>, 11/9</a:t>
            </a:r>
            <a:endParaRPr lang="en-US" altLang="en-US" dirty="0"/>
          </a:p>
          <a:p>
            <a:pPr>
              <a:tabLst>
                <a:tab pos="463550" algn="l"/>
              </a:tabLst>
            </a:pPr>
            <a:r>
              <a:rPr lang="en-US" altLang="en-US" sz="2400" b="1" dirty="0"/>
              <a:t>State the converse of each statement.</a:t>
            </a:r>
          </a:p>
          <a:p>
            <a:pPr>
              <a:tabLst>
                <a:tab pos="463550" algn="l"/>
              </a:tabLst>
            </a:pPr>
            <a:endParaRPr lang="en-US" altLang="en-US" sz="800" dirty="0"/>
          </a:p>
          <a:p>
            <a:pPr>
              <a:lnSpc>
                <a:spcPct val="140000"/>
              </a:lnSpc>
              <a:tabLst>
                <a:tab pos="463550" algn="l"/>
              </a:tabLst>
            </a:pPr>
            <a:r>
              <a:rPr lang="en-US" altLang="en-US" sz="2400" b="1" dirty="0"/>
              <a:t>1.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itchFamily="18" charset="2"/>
              </a:rPr>
              <a:t>If </a:t>
            </a:r>
            <a:r>
              <a:rPr lang="en-US" altLang="en-US" sz="2400" i="1" dirty="0">
                <a:sym typeface="Symbol" pitchFamily="18" charset="2"/>
              </a:rPr>
              <a:t>a</a:t>
            </a:r>
            <a:r>
              <a:rPr lang="en-US" altLang="en-US" sz="2400" dirty="0">
                <a:sym typeface="Symbol" pitchFamily="18" charset="2"/>
              </a:rPr>
              <a:t> = </a:t>
            </a:r>
            <a:r>
              <a:rPr lang="en-US" altLang="en-US" sz="2400" i="1" dirty="0">
                <a:sym typeface="Symbol" pitchFamily="18" charset="2"/>
              </a:rPr>
              <a:t>b</a:t>
            </a:r>
            <a:r>
              <a:rPr lang="en-US" altLang="en-US" sz="2400" dirty="0">
                <a:sym typeface="Symbol" pitchFamily="18" charset="2"/>
              </a:rPr>
              <a:t>, then </a:t>
            </a:r>
            <a:r>
              <a:rPr lang="en-US" altLang="en-US" sz="2400" i="1" dirty="0">
                <a:sym typeface="Symbol" pitchFamily="18" charset="2"/>
              </a:rPr>
              <a:t>a</a:t>
            </a:r>
            <a:r>
              <a:rPr lang="en-US" altLang="en-US" sz="2400" dirty="0">
                <a:sym typeface="Symbol" pitchFamily="18" charset="2"/>
              </a:rPr>
              <a:t> + </a:t>
            </a:r>
            <a:r>
              <a:rPr lang="en-US" altLang="en-US" sz="2400" i="1" dirty="0">
                <a:sym typeface="Symbol" pitchFamily="18" charset="2"/>
              </a:rPr>
              <a:t>c</a:t>
            </a:r>
            <a:r>
              <a:rPr lang="en-US" altLang="en-US" sz="2400" dirty="0">
                <a:sym typeface="Symbol" pitchFamily="18" charset="2"/>
              </a:rPr>
              <a:t> = </a:t>
            </a:r>
            <a:r>
              <a:rPr lang="en-US" altLang="en-US" sz="2400" i="1" dirty="0">
                <a:sym typeface="Symbol" pitchFamily="18" charset="2"/>
              </a:rPr>
              <a:t>b</a:t>
            </a:r>
            <a:r>
              <a:rPr lang="en-US" altLang="en-US" sz="2400" dirty="0">
                <a:sym typeface="Symbol" pitchFamily="18" charset="2"/>
              </a:rPr>
              <a:t> + </a:t>
            </a:r>
            <a:r>
              <a:rPr lang="en-US" altLang="en-US" sz="2400" i="1" dirty="0">
                <a:sym typeface="Symbol" pitchFamily="18" charset="2"/>
              </a:rPr>
              <a:t>c</a:t>
            </a:r>
            <a:r>
              <a:rPr lang="en-US" altLang="en-US" sz="2400" dirty="0">
                <a:sym typeface="Symbol" pitchFamily="18" charset="2"/>
              </a:rPr>
              <a:t>.</a:t>
            </a:r>
          </a:p>
          <a:p>
            <a:pPr>
              <a:lnSpc>
                <a:spcPct val="140000"/>
              </a:lnSpc>
              <a:tabLst>
                <a:tab pos="463550" algn="l"/>
              </a:tabLst>
            </a:pPr>
            <a:endParaRPr lang="en-US" altLang="en-US" sz="2400" b="1" dirty="0">
              <a:sym typeface="Symbol" pitchFamily="18" charset="2"/>
            </a:endParaRPr>
          </a:p>
          <a:p>
            <a:pPr>
              <a:tabLst>
                <a:tab pos="463550" algn="l"/>
              </a:tabLst>
            </a:pPr>
            <a:r>
              <a:rPr lang="en-US" altLang="en-US" sz="2400" b="1" dirty="0">
                <a:sym typeface="Symbol" pitchFamily="18" charset="2"/>
              </a:rPr>
              <a:t>2.</a:t>
            </a:r>
            <a:r>
              <a:rPr lang="en-US" altLang="en-US" sz="2400" dirty="0">
                <a:sym typeface="Symbol" pitchFamily="18" charset="2"/>
              </a:rPr>
              <a:t> If </a:t>
            </a:r>
            <a:r>
              <a:rPr lang="en-US" altLang="en-US" sz="2400" dirty="0" err="1">
                <a:sym typeface="Symbol" pitchFamily="18" charset="2"/>
              </a:rPr>
              <a:t>m</a:t>
            </a:r>
            <a:r>
              <a:rPr lang="en-US" altLang="en-US" sz="2400" i="1" dirty="0" err="1">
                <a:sym typeface="Symbol" pitchFamily="18" charset="2"/>
              </a:rPr>
              <a:t>A</a:t>
            </a:r>
            <a:r>
              <a:rPr lang="en-US" altLang="en-US" sz="2400" dirty="0">
                <a:sym typeface="Symbol" pitchFamily="18" charset="2"/>
              </a:rPr>
              <a:t> + </a:t>
            </a:r>
            <a:r>
              <a:rPr lang="en-US" altLang="en-US" sz="2400" dirty="0" err="1">
                <a:sym typeface="Symbol" pitchFamily="18" charset="2"/>
              </a:rPr>
              <a:t>m</a:t>
            </a:r>
            <a:r>
              <a:rPr lang="en-US" altLang="en-US" sz="2400" i="1" dirty="0" err="1">
                <a:sym typeface="Symbol" pitchFamily="18" charset="2"/>
              </a:rPr>
              <a:t>B</a:t>
            </a:r>
            <a:r>
              <a:rPr lang="en-US" altLang="en-US" sz="2400" dirty="0">
                <a:sym typeface="Symbol" pitchFamily="18" charset="2"/>
              </a:rPr>
              <a:t> = 90°, then </a:t>
            </a:r>
            <a:r>
              <a:rPr lang="en-US" altLang="en-US" sz="2400" i="1" dirty="0">
                <a:sym typeface="Symbol" pitchFamily="18" charset="2"/>
              </a:rPr>
              <a:t>A</a:t>
            </a:r>
            <a:r>
              <a:rPr lang="en-US" altLang="en-US" sz="2400" dirty="0">
                <a:sym typeface="Symbol" pitchFamily="18" charset="2"/>
              </a:rPr>
              <a:t> and </a:t>
            </a:r>
            <a:r>
              <a:rPr lang="en-US" altLang="en-US" sz="2400" i="1" dirty="0">
                <a:sym typeface="Symbol" pitchFamily="18" charset="2"/>
              </a:rPr>
              <a:t>B</a:t>
            </a:r>
            <a:r>
              <a:rPr lang="en-US" altLang="en-US" sz="2400" dirty="0">
                <a:sym typeface="Symbol" pitchFamily="18" charset="2"/>
              </a:rPr>
              <a:t> are </a:t>
            </a:r>
            <a:br>
              <a:rPr lang="en-US" altLang="en-US" sz="2400" dirty="0">
                <a:sym typeface="Symbol" pitchFamily="18" charset="2"/>
              </a:rPr>
            </a:br>
            <a:r>
              <a:rPr lang="en-US" altLang="en-US" sz="2400" dirty="0">
                <a:sym typeface="Symbol" pitchFamily="18" charset="2"/>
              </a:rPr>
              <a:t>	complementary.</a:t>
            </a:r>
          </a:p>
          <a:p>
            <a:pPr>
              <a:lnSpc>
                <a:spcPct val="140000"/>
              </a:lnSpc>
              <a:tabLst>
                <a:tab pos="463550" algn="l"/>
              </a:tabLst>
            </a:pPr>
            <a:endParaRPr lang="en-US" altLang="en-US" sz="2400" b="1" dirty="0">
              <a:sym typeface="Symbol" pitchFamily="18" charset="2"/>
            </a:endParaRPr>
          </a:p>
          <a:p>
            <a:pPr>
              <a:lnSpc>
                <a:spcPct val="140000"/>
              </a:lnSpc>
              <a:tabLst>
                <a:tab pos="463550" algn="l"/>
              </a:tabLst>
            </a:pPr>
            <a:r>
              <a:rPr lang="en-US" altLang="en-US" sz="2400" b="1" dirty="0">
                <a:sym typeface="Symbol" pitchFamily="18" charset="2"/>
              </a:rPr>
              <a:t>3.</a:t>
            </a:r>
            <a:r>
              <a:rPr lang="en-US" altLang="en-US" sz="2400" dirty="0">
                <a:sym typeface="Symbol" pitchFamily="18" charset="2"/>
              </a:rPr>
              <a:t> If </a:t>
            </a:r>
            <a:r>
              <a:rPr lang="en-US" altLang="en-US" sz="2400" i="1" dirty="0">
                <a:sym typeface="Symbol" pitchFamily="18" charset="2"/>
              </a:rPr>
              <a:t>AB</a:t>
            </a:r>
            <a:r>
              <a:rPr lang="en-US" altLang="en-US" sz="2400" dirty="0">
                <a:sym typeface="Symbol" pitchFamily="18" charset="2"/>
              </a:rPr>
              <a:t> + </a:t>
            </a:r>
            <a:r>
              <a:rPr lang="en-US" altLang="en-US" sz="2400" i="1" dirty="0">
                <a:sym typeface="Symbol" pitchFamily="18" charset="2"/>
              </a:rPr>
              <a:t>BC</a:t>
            </a:r>
            <a:r>
              <a:rPr lang="en-US" altLang="en-US" sz="2400" dirty="0">
                <a:sym typeface="Symbol" pitchFamily="18" charset="2"/>
              </a:rPr>
              <a:t> = </a:t>
            </a:r>
            <a:r>
              <a:rPr lang="en-US" altLang="en-US" sz="2400" i="1" dirty="0">
                <a:sym typeface="Symbol" pitchFamily="18" charset="2"/>
              </a:rPr>
              <a:t>AC</a:t>
            </a:r>
            <a:r>
              <a:rPr lang="en-US" altLang="en-US" sz="2400" dirty="0">
                <a:sym typeface="Symbol" pitchFamily="18" charset="2"/>
              </a:rPr>
              <a:t>, then </a:t>
            </a:r>
            <a:r>
              <a:rPr lang="en-US" altLang="en-US" sz="2400" i="1" dirty="0">
                <a:sym typeface="Symbol" pitchFamily="18" charset="2"/>
              </a:rPr>
              <a:t>A</a:t>
            </a:r>
            <a:r>
              <a:rPr lang="en-US" altLang="en-US" sz="2400" dirty="0">
                <a:sym typeface="Symbol" pitchFamily="18" charset="2"/>
              </a:rPr>
              <a:t>, </a:t>
            </a:r>
            <a:r>
              <a:rPr lang="en-US" altLang="en-US" sz="2400" i="1" dirty="0">
                <a:sym typeface="Symbol" pitchFamily="18" charset="2"/>
              </a:rPr>
              <a:t>B</a:t>
            </a:r>
            <a:r>
              <a:rPr lang="en-US" altLang="en-US" sz="2400" dirty="0">
                <a:sym typeface="Symbol" pitchFamily="18" charset="2"/>
              </a:rPr>
              <a:t>, and </a:t>
            </a:r>
            <a:r>
              <a:rPr lang="en-US" altLang="en-US" sz="2400" i="1" dirty="0">
                <a:sym typeface="Symbol" pitchFamily="18" charset="2"/>
              </a:rPr>
              <a:t>C</a:t>
            </a:r>
            <a:r>
              <a:rPr lang="en-US" altLang="en-US" sz="2400" dirty="0">
                <a:sym typeface="Symbol" pitchFamily="18" charset="2"/>
              </a:rPr>
              <a:t> are collinear</a:t>
            </a:r>
            <a:r>
              <a:rPr lang="en-US" altLang="en-US" sz="2400" dirty="0" smtClean="0">
                <a:sym typeface="Symbol" pitchFamily="18" charset="2"/>
              </a:rPr>
              <a:t>.</a:t>
            </a:r>
          </a:p>
          <a:p>
            <a:pPr>
              <a:lnSpc>
                <a:spcPct val="140000"/>
              </a:lnSpc>
              <a:tabLst>
                <a:tab pos="463550" algn="l"/>
              </a:tabLst>
            </a:pPr>
            <a:endParaRPr lang="en-US" altLang="en-US" sz="2400" dirty="0" smtClean="0">
              <a:sym typeface="Symbol" pitchFamily="18" charset="2"/>
            </a:endParaRPr>
          </a:p>
          <a:p>
            <a:pPr>
              <a:lnSpc>
                <a:spcPct val="140000"/>
              </a:lnSpc>
              <a:tabLst>
                <a:tab pos="463550" algn="l"/>
              </a:tabLst>
            </a:pPr>
            <a:r>
              <a:rPr lang="en-US" dirty="0" smtClean="0">
                <a:latin typeface="Calibri" pitchFamily="34" charset="0"/>
              </a:rPr>
              <a:t>OBJ: SWBAT u</a:t>
            </a:r>
            <a:r>
              <a:rPr lang="en-US" altLang="en-US" dirty="0" smtClean="0">
                <a:latin typeface="Calibri" pitchFamily="34" charset="0"/>
              </a:rPr>
              <a:t>se the angles formed by a transversal to prove two lines are parallel.  </a:t>
            </a:r>
            <a:r>
              <a:rPr lang="en-US" dirty="0" smtClean="0">
                <a:latin typeface="Calibri" pitchFamily="34" charset="0"/>
              </a:rPr>
              <a:t> </a:t>
            </a:r>
          </a:p>
          <a:p>
            <a:pPr>
              <a:lnSpc>
                <a:spcPct val="140000"/>
              </a:lnSpc>
              <a:tabLst>
                <a:tab pos="463550" algn="l"/>
              </a:tabLst>
            </a:pPr>
            <a:endParaRPr lang="en-US" altLang="en-US" sz="2400" dirty="0">
              <a:sym typeface="Symbol" pitchFamily="18" charset="2"/>
            </a:endParaRPr>
          </a:p>
          <a:p>
            <a:pPr>
              <a:tabLst>
                <a:tab pos="463550" algn="l"/>
              </a:tabLst>
            </a:pPr>
            <a:r>
              <a:rPr lang="en-US" altLang="en-US" dirty="0">
                <a:solidFill>
                  <a:srgbClr val="FF0000"/>
                </a:solidFill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 Example 1b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237538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/>
              <a:t>Use the Converse of the Corresponding Angles Postulate and the given information to show that </a:t>
            </a:r>
            <a:r>
              <a:rPr lang="en-US" altLang="en-US" sz="2400" b="1" i="1"/>
              <a:t>ℓ</a:t>
            </a:r>
            <a:r>
              <a:rPr lang="en-US" altLang="en-US" sz="2400" b="1"/>
              <a:t> || </a:t>
            </a:r>
            <a:r>
              <a:rPr lang="en-US" altLang="en-US" sz="2400" b="1" i="1"/>
              <a:t>m</a:t>
            </a:r>
            <a:r>
              <a:rPr lang="en-US" altLang="en-US" sz="2400" b="1"/>
              <a:t>.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sz="2400" b="1"/>
              <a:t>m</a:t>
            </a:r>
            <a:r>
              <a:rPr lang="en-US" altLang="en-US" b="1">
                <a:sym typeface="Symbol" pitchFamily="18" charset="2"/>
              </a:rPr>
              <a:t></a:t>
            </a:r>
            <a:r>
              <a:rPr lang="en-US" altLang="en-US" sz="2400" b="1"/>
              <a:t>7 = (4</a:t>
            </a:r>
            <a:r>
              <a:rPr lang="en-US" altLang="en-US" sz="2400" b="1" i="1"/>
              <a:t>x</a:t>
            </a:r>
            <a:r>
              <a:rPr lang="en-US" altLang="en-US" sz="2400" b="1"/>
              <a:t> + 25)°, 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sz="2400" b="1"/>
              <a:t>m</a:t>
            </a:r>
            <a:r>
              <a:rPr lang="en-US" altLang="en-US" b="1">
                <a:sym typeface="Symbol" pitchFamily="18" charset="2"/>
              </a:rPr>
              <a:t></a:t>
            </a:r>
            <a:r>
              <a:rPr lang="en-US" altLang="en-US" sz="2400" b="1"/>
              <a:t>5 = (5</a:t>
            </a:r>
            <a:r>
              <a:rPr lang="en-US" altLang="en-US" sz="2400" b="1" i="1"/>
              <a:t>x</a:t>
            </a:r>
            <a:r>
              <a:rPr lang="en-US" altLang="en-US" sz="2400" b="1"/>
              <a:t> + 12)°, </a:t>
            </a:r>
            <a:r>
              <a:rPr lang="en-US" altLang="en-US" sz="2400" b="1" i="1"/>
              <a:t>x</a:t>
            </a:r>
            <a:r>
              <a:rPr lang="en-US" altLang="en-US" sz="2400" b="1"/>
              <a:t> = 13</a:t>
            </a:r>
          </a:p>
          <a:p>
            <a:endParaRPr lang="en-US" altLang="en-US" sz="800" b="1">
              <a:solidFill>
                <a:srgbClr val="FF0000"/>
              </a:solidFill>
              <a:sym typeface="Symbol" pitchFamily="18" charset="2"/>
            </a:endParaRPr>
          </a:p>
          <a:p>
            <a:pPr eaLnBrk="0" hangingPunct="0">
              <a:spcBef>
                <a:spcPct val="50000"/>
              </a:spcBef>
            </a:pPr>
            <a:endParaRPr lang="en-US" altLang="en-US" sz="2400">
              <a:solidFill>
                <a:srgbClr val="006699"/>
              </a:solidFill>
            </a:endParaRPr>
          </a:p>
        </p:txBody>
      </p:sp>
      <p:pic>
        <p:nvPicPr>
          <p:cNvPr id="4711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057400"/>
            <a:ext cx="2362200" cy="231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304800" y="4343400"/>
            <a:ext cx="7754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m</a:t>
            </a:r>
            <a:r>
              <a:rPr lang="en-US" sz="2400">
                <a:sym typeface="Symbol" pitchFamily="18" charset="2"/>
              </a:rPr>
              <a:t>7 = 4</a:t>
            </a: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(13)</a:t>
            </a:r>
            <a:r>
              <a:rPr lang="en-US" sz="2400">
                <a:sym typeface="Symbol" pitchFamily="18" charset="2"/>
              </a:rPr>
              <a:t> + 25 = 77</a:t>
            </a:r>
            <a:r>
              <a:rPr lang="en-US" sz="2400"/>
              <a:t>	</a:t>
            </a:r>
            <a:r>
              <a:rPr lang="en-US" sz="2400" i="1">
                <a:solidFill>
                  <a:srgbClr val="3366FF"/>
                </a:solidFill>
                <a:sym typeface="Symbol" pitchFamily="18" charset="2"/>
              </a:rPr>
              <a:t>Substitute 13 for x.</a:t>
            </a:r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304800" y="4800600"/>
            <a:ext cx="841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m</a:t>
            </a:r>
            <a:r>
              <a:rPr lang="en-US" sz="2400">
                <a:sym typeface="Symbol" pitchFamily="18" charset="2"/>
              </a:rPr>
              <a:t>5 = 5</a:t>
            </a: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(13) </a:t>
            </a:r>
            <a:r>
              <a:rPr lang="en-US" sz="2400">
                <a:sym typeface="Symbol" pitchFamily="18" charset="2"/>
              </a:rPr>
              <a:t>+ 12 = 77	</a:t>
            </a:r>
            <a:r>
              <a:rPr lang="en-US" sz="2400" i="1">
                <a:solidFill>
                  <a:srgbClr val="3366FF"/>
                </a:solidFill>
                <a:sym typeface="Symbol" pitchFamily="18" charset="2"/>
              </a:rPr>
              <a:t>Substitute 13 for x.</a:t>
            </a:r>
            <a:r>
              <a:rPr lang="en-US" sz="2400">
                <a:solidFill>
                  <a:srgbClr val="3366FF"/>
                </a:solidFill>
                <a:sym typeface="Symbol" pitchFamily="18" charset="2"/>
              </a:rPr>
              <a:t>	</a:t>
            </a:r>
            <a:endParaRPr lang="en-US" altLang="en-US" sz="2400">
              <a:solidFill>
                <a:srgbClr val="3366FF"/>
              </a:solidFill>
            </a:endParaRPr>
          </a:p>
        </p:txBody>
      </p:sp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838200" y="6019800"/>
            <a:ext cx="780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/>
              <a:t>ℓ || m     		 	    </a:t>
            </a:r>
            <a:r>
              <a:rPr lang="en-US" altLang="en-US" sz="2400" i="1">
                <a:solidFill>
                  <a:srgbClr val="3366FF"/>
                </a:solidFill>
              </a:rPr>
              <a:t>Conv. of Corr. </a:t>
            </a:r>
            <a:r>
              <a:rPr lang="en-US" altLang="en-US" sz="2400" i="1">
                <a:solidFill>
                  <a:srgbClr val="3366FF"/>
                </a:solidFill>
                <a:sym typeface="Symbol" pitchFamily="18" charset="2"/>
              </a:rPr>
              <a:t>s Post.</a:t>
            </a:r>
            <a:endParaRPr lang="en-US" sz="2400" i="1">
              <a:solidFill>
                <a:srgbClr val="3366FF"/>
              </a:solidFill>
              <a:sym typeface="Symbol" pitchFamily="18" charset="2"/>
            </a:endParaRPr>
          </a:p>
        </p:txBody>
      </p:sp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609600" y="5638800"/>
            <a:ext cx="6410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>
                <a:sym typeface="Symbol" pitchFamily="18" charset="2"/>
              </a:rPr>
              <a:t>7  5			      </a:t>
            </a:r>
            <a:r>
              <a:rPr lang="en-US" altLang="en-US" sz="2400" i="1">
                <a:solidFill>
                  <a:srgbClr val="3366FF"/>
                </a:solidFill>
                <a:sym typeface="Symbol" pitchFamily="18" charset="2"/>
              </a:rPr>
              <a:t>Def. of  s.</a:t>
            </a:r>
          </a:p>
        </p:txBody>
      </p:sp>
      <p:sp>
        <p:nvSpPr>
          <p:cNvPr id="47117" name="Rectangle 13"/>
          <p:cNvSpPr>
            <a:spLocks noChangeArrowheads="1"/>
          </p:cNvSpPr>
          <p:nvPr/>
        </p:nvSpPr>
        <p:spPr bwMode="auto">
          <a:xfrm>
            <a:off x="304800" y="5257800"/>
            <a:ext cx="836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m</a:t>
            </a:r>
            <a:r>
              <a:rPr lang="en-US" sz="2400">
                <a:sym typeface="Symbol" pitchFamily="18" charset="2"/>
              </a:rPr>
              <a:t>7 = m5			</a:t>
            </a:r>
            <a:r>
              <a:rPr lang="en-US" sz="2400" i="1">
                <a:solidFill>
                  <a:srgbClr val="3366FF"/>
                </a:solidFill>
                <a:sym typeface="Symbol" pitchFamily="18" charset="2"/>
              </a:rPr>
              <a:t>Trans. Prop. of Equality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3" grpId="0"/>
      <p:bldP spid="47114" grpId="0"/>
      <p:bldP spid="47115" grpId="0"/>
      <p:bldP spid="47116" grpId="0"/>
      <p:bldP spid="471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66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00200"/>
            <a:ext cx="8534400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304800" y="3048000"/>
            <a:ext cx="84582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Converse of the Corresponding Angles Postulate is used to construct parallel lines. The Parallel Postulate guarantees that for any line </a:t>
            </a:r>
            <a:r>
              <a:rPr lang="en-US" altLang="en-US" i="1"/>
              <a:t>ℓ</a:t>
            </a:r>
            <a:r>
              <a:rPr lang="en-US"/>
              <a:t>, you can always construct a parallel line through a point that is not on </a:t>
            </a:r>
            <a:r>
              <a:rPr lang="en-US" altLang="en-US" i="1"/>
              <a:t>ℓ</a:t>
            </a:r>
            <a:r>
              <a:rPr 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48" name="Picture 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762000"/>
            <a:ext cx="6858000" cy="567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Q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82" y="1828800"/>
            <a:ext cx="9102618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304800" y="1828800"/>
            <a:ext cx="853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/>
              <a:t>Use the given information and the theorems you have learned to show that </a:t>
            </a:r>
            <a:r>
              <a:rPr lang="en-US" altLang="en-US" sz="2400" b="1" i="1"/>
              <a:t>r</a:t>
            </a:r>
            <a:r>
              <a:rPr lang="en-US" altLang="en-US" sz="2400" b="1"/>
              <a:t> || </a:t>
            </a:r>
            <a:r>
              <a:rPr lang="en-US" altLang="en-US" sz="2400" b="1" i="1"/>
              <a:t>s</a:t>
            </a:r>
            <a:r>
              <a:rPr lang="en-US" altLang="en-US" sz="2400" b="1"/>
              <a:t>.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2A: Determining Whether Lines are Parallel</a:t>
            </a:r>
          </a:p>
        </p:txBody>
      </p:sp>
      <p:pic>
        <p:nvPicPr>
          <p:cNvPr id="3175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743200"/>
            <a:ext cx="3176588" cy="209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381000" y="3048000"/>
            <a:ext cx="16462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ym typeface="Symbol" pitchFamily="18" charset="2"/>
              </a:rPr>
              <a:t></a:t>
            </a:r>
            <a:r>
              <a:rPr lang="en-US" b="1"/>
              <a:t>4 </a:t>
            </a:r>
            <a:r>
              <a:rPr lang="en-US" altLang="en-US" sz="2400">
                <a:sym typeface="Symbol" pitchFamily="18" charset="2"/>
              </a:rPr>
              <a:t></a:t>
            </a:r>
            <a:r>
              <a:rPr lang="en-US" b="1"/>
              <a:t> </a:t>
            </a:r>
            <a:r>
              <a:rPr lang="en-US" b="1">
                <a:sym typeface="Symbol" pitchFamily="18" charset="2"/>
              </a:rPr>
              <a:t></a:t>
            </a:r>
            <a:r>
              <a:rPr lang="en-US" b="1"/>
              <a:t>8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533400" y="4953000"/>
            <a:ext cx="824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ym typeface="Symbol" pitchFamily="18" charset="2"/>
              </a:rPr>
              <a:t></a:t>
            </a:r>
            <a:r>
              <a:rPr lang="en-US" sz="2400"/>
              <a:t>4 </a:t>
            </a:r>
            <a:r>
              <a:rPr lang="en-US" altLang="en-US" sz="2400">
                <a:sym typeface="Symbol" pitchFamily="18" charset="2"/>
              </a:rPr>
              <a:t></a:t>
            </a:r>
            <a:r>
              <a:rPr lang="en-US" sz="2400" b="1"/>
              <a:t> </a:t>
            </a:r>
            <a:r>
              <a:rPr lang="en-US" sz="2400" b="1">
                <a:sym typeface="Symbol" pitchFamily="18" charset="2"/>
              </a:rPr>
              <a:t></a:t>
            </a:r>
            <a:r>
              <a:rPr lang="en-US" sz="2400"/>
              <a:t>8	</a:t>
            </a:r>
            <a:r>
              <a:rPr lang="en-US" sz="2400" i="1">
                <a:solidFill>
                  <a:srgbClr val="3366FF"/>
                </a:solidFill>
                <a:sym typeface="Symbol" pitchFamily="18" charset="2"/>
              </a:rPr>
              <a:t>4 and 8 are alternate exterior angles.</a:t>
            </a: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533400" y="5562600"/>
            <a:ext cx="604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ym typeface="Symbol" pitchFamily="18" charset="2"/>
              </a:rPr>
              <a:t>r</a:t>
            </a:r>
            <a:r>
              <a:rPr lang="en-US" sz="2400">
                <a:sym typeface="Symbol" pitchFamily="18" charset="2"/>
              </a:rPr>
              <a:t> || </a:t>
            </a:r>
            <a:r>
              <a:rPr lang="en-US" sz="2400" i="1">
                <a:sym typeface="Symbol" pitchFamily="18" charset="2"/>
              </a:rPr>
              <a:t>s</a:t>
            </a:r>
            <a:r>
              <a:rPr lang="en-US" sz="2400">
                <a:sym typeface="Symbol" pitchFamily="18" charset="2"/>
              </a:rPr>
              <a:t>		</a:t>
            </a:r>
            <a:r>
              <a:rPr lang="en-US" sz="2400" i="1">
                <a:solidFill>
                  <a:srgbClr val="3366FF"/>
                </a:solidFill>
                <a:sym typeface="Symbol" pitchFamily="18" charset="2"/>
              </a:rPr>
              <a:t>Conv. Of Alt. Int. s Thm.</a:t>
            </a:r>
            <a:endParaRPr lang="en-US" sz="2400">
              <a:solidFill>
                <a:srgbClr val="3366FF"/>
              </a:solidFill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3" grpId="0"/>
      <p:bldP spid="3175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304800" y="2209800"/>
            <a:ext cx="5257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/>
              <a:t>m</a:t>
            </a:r>
            <a:r>
              <a:rPr lang="en-US" sz="2400" b="1">
                <a:sym typeface="Symbol" pitchFamily="18" charset="2"/>
              </a:rPr>
              <a:t></a:t>
            </a:r>
            <a:r>
              <a:rPr lang="en-US" sz="2400" b="1"/>
              <a:t>2 = (10</a:t>
            </a:r>
            <a:r>
              <a:rPr lang="en-US" sz="2400" b="1" i="1"/>
              <a:t>x</a:t>
            </a:r>
            <a:r>
              <a:rPr lang="en-US" sz="2400" b="1"/>
              <a:t> + 8)°, </a:t>
            </a:r>
          </a:p>
          <a:p>
            <a:r>
              <a:rPr lang="en-US" sz="2400" b="1"/>
              <a:t>m</a:t>
            </a:r>
            <a:r>
              <a:rPr lang="en-US" sz="2400" b="1">
                <a:sym typeface="Symbol" pitchFamily="18" charset="2"/>
              </a:rPr>
              <a:t></a:t>
            </a:r>
            <a:r>
              <a:rPr lang="en-US" sz="2400" b="1"/>
              <a:t>3 = (25</a:t>
            </a:r>
            <a:r>
              <a:rPr lang="en-US" sz="2400" b="1" i="1"/>
              <a:t>x</a:t>
            </a:r>
            <a:r>
              <a:rPr lang="en-US" sz="2400" b="1"/>
              <a:t> – 3)°, </a:t>
            </a:r>
            <a:r>
              <a:rPr lang="en-US" sz="2400" b="1" i="1"/>
              <a:t>x</a:t>
            </a:r>
            <a:r>
              <a:rPr lang="en-US" sz="2400" b="1"/>
              <a:t> = 5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304800" y="1295400"/>
            <a:ext cx="853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/>
              <a:t>Use the given information and the theorems you have learned to show that </a:t>
            </a:r>
            <a:r>
              <a:rPr lang="en-US" altLang="en-US" sz="2400" b="1" i="1"/>
              <a:t>r</a:t>
            </a:r>
            <a:r>
              <a:rPr lang="en-US" altLang="en-US" sz="2400" b="1"/>
              <a:t> || </a:t>
            </a:r>
            <a:r>
              <a:rPr lang="en-US" altLang="en-US" sz="2400" b="1" i="1"/>
              <a:t>s</a:t>
            </a:r>
            <a:r>
              <a:rPr lang="en-US" altLang="en-US" sz="2400" b="1"/>
              <a:t>.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2B: Determining Whether Lines are Parallel</a:t>
            </a:r>
          </a:p>
        </p:txBody>
      </p:sp>
      <p:pic>
        <p:nvPicPr>
          <p:cNvPr id="38921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133600"/>
            <a:ext cx="3176588" cy="209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304800" y="3962400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ym typeface="Symbol" pitchFamily="18" charset="2"/>
              </a:rPr>
              <a:t>m</a:t>
            </a:r>
            <a:r>
              <a:rPr lang="en-US" sz="2400"/>
              <a:t>2 = </a:t>
            </a:r>
            <a:r>
              <a:rPr lang="en-US" sz="2400">
                <a:sym typeface="Symbol" pitchFamily="18" charset="2"/>
              </a:rPr>
              <a:t>10</a:t>
            </a:r>
            <a:r>
              <a:rPr lang="en-US" sz="2400" i="1">
                <a:sym typeface="Symbol" pitchFamily="18" charset="2"/>
              </a:rPr>
              <a:t>x </a:t>
            </a:r>
            <a:r>
              <a:rPr lang="en-US" sz="2400">
                <a:sym typeface="Symbol" pitchFamily="18" charset="2"/>
              </a:rPr>
              <a:t>+ </a:t>
            </a:r>
            <a:r>
              <a:rPr lang="en-US" sz="2400"/>
              <a:t>8</a:t>
            </a:r>
          </a:p>
          <a:p>
            <a:r>
              <a:rPr lang="en-US" sz="2400"/>
              <a:t>        = 10</a:t>
            </a:r>
            <a:r>
              <a:rPr lang="en-US" sz="2400">
                <a:solidFill>
                  <a:srgbClr val="FF0000"/>
                </a:solidFill>
              </a:rPr>
              <a:t>(5) </a:t>
            </a:r>
            <a:r>
              <a:rPr lang="en-US" sz="2400"/>
              <a:t>+ 8 = 58</a:t>
            </a:r>
            <a:r>
              <a:rPr lang="en-US" sz="2400">
                <a:solidFill>
                  <a:srgbClr val="FF0000"/>
                </a:solidFill>
              </a:rPr>
              <a:t>		</a:t>
            </a:r>
            <a:r>
              <a:rPr lang="en-US" sz="2400" i="1">
                <a:solidFill>
                  <a:srgbClr val="3366FF"/>
                </a:solidFill>
                <a:sym typeface="Symbol" pitchFamily="18" charset="2"/>
              </a:rPr>
              <a:t>Substitute 5 for x.</a:t>
            </a:r>
            <a:endParaRPr lang="en-US">
              <a:solidFill>
                <a:srgbClr val="3366FF"/>
              </a:solidFill>
            </a:endParaRP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381000" y="5257800"/>
            <a:ext cx="845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ym typeface="Symbol" pitchFamily="18" charset="2"/>
              </a:rPr>
              <a:t>m</a:t>
            </a:r>
            <a:r>
              <a:rPr lang="en-US" sz="2400"/>
              <a:t>3 = </a:t>
            </a:r>
            <a:r>
              <a:rPr lang="en-US" sz="2400">
                <a:sym typeface="Symbol" pitchFamily="18" charset="2"/>
              </a:rPr>
              <a:t>25</a:t>
            </a:r>
            <a:r>
              <a:rPr lang="en-US" sz="2400" i="1">
                <a:sym typeface="Symbol" pitchFamily="18" charset="2"/>
              </a:rPr>
              <a:t>x</a:t>
            </a:r>
            <a:r>
              <a:rPr lang="en-US" sz="2400">
                <a:sym typeface="Symbol" pitchFamily="18" charset="2"/>
              </a:rPr>
              <a:t> – 3</a:t>
            </a:r>
            <a:endParaRPr lang="en-US" sz="2400"/>
          </a:p>
          <a:p>
            <a:r>
              <a:rPr lang="en-US" sz="2400"/>
              <a:t>        = 25</a:t>
            </a:r>
            <a:r>
              <a:rPr lang="en-US" sz="2400">
                <a:solidFill>
                  <a:srgbClr val="FF0000"/>
                </a:solidFill>
              </a:rPr>
              <a:t>(5) </a:t>
            </a:r>
            <a:r>
              <a:rPr lang="en-US" sz="2400">
                <a:sym typeface="Symbol" pitchFamily="18" charset="2"/>
              </a:rPr>
              <a:t>– </a:t>
            </a:r>
            <a:r>
              <a:rPr lang="en-US" sz="2400"/>
              <a:t>3 = 122</a:t>
            </a:r>
            <a:r>
              <a:rPr lang="en-US" sz="2400">
                <a:solidFill>
                  <a:srgbClr val="FF0000"/>
                </a:solidFill>
              </a:rPr>
              <a:t>	</a:t>
            </a:r>
            <a:r>
              <a:rPr lang="en-US" sz="2400" i="1">
                <a:solidFill>
                  <a:srgbClr val="3366FF"/>
                </a:solidFill>
                <a:sym typeface="Symbol" pitchFamily="18" charset="2"/>
              </a:rPr>
              <a:t>Substitute 5 for x.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304800" y="2209800"/>
            <a:ext cx="5257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/>
              <a:t>m</a:t>
            </a:r>
            <a:r>
              <a:rPr lang="en-US" sz="2400" b="1">
                <a:sym typeface="Symbol" pitchFamily="18" charset="2"/>
              </a:rPr>
              <a:t></a:t>
            </a:r>
            <a:r>
              <a:rPr lang="en-US" sz="2400" b="1"/>
              <a:t>2 = (10</a:t>
            </a:r>
            <a:r>
              <a:rPr lang="en-US" sz="2400" b="1" i="1"/>
              <a:t>x</a:t>
            </a:r>
            <a:r>
              <a:rPr lang="en-US" sz="2400" b="1"/>
              <a:t> + 8)°, </a:t>
            </a:r>
          </a:p>
          <a:p>
            <a:r>
              <a:rPr lang="en-US" sz="2400" b="1"/>
              <a:t>m</a:t>
            </a:r>
            <a:r>
              <a:rPr lang="en-US" sz="2400" b="1">
                <a:sym typeface="Symbol" pitchFamily="18" charset="2"/>
              </a:rPr>
              <a:t></a:t>
            </a:r>
            <a:r>
              <a:rPr lang="en-US" sz="2400" b="1"/>
              <a:t>3 = (25</a:t>
            </a:r>
            <a:r>
              <a:rPr lang="en-US" sz="2400" b="1" i="1"/>
              <a:t>x</a:t>
            </a:r>
            <a:r>
              <a:rPr lang="en-US" sz="2400" b="1"/>
              <a:t> – 3)°, </a:t>
            </a:r>
            <a:r>
              <a:rPr lang="en-US" sz="2400" b="1" i="1"/>
              <a:t>x</a:t>
            </a:r>
            <a:r>
              <a:rPr lang="en-US" sz="2400" b="1"/>
              <a:t> = 5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853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/>
              <a:t>Use the given information and the theorems you have learned to show that </a:t>
            </a:r>
            <a:r>
              <a:rPr lang="en-US" altLang="en-US" sz="2400" b="1" i="1"/>
              <a:t>r</a:t>
            </a:r>
            <a:r>
              <a:rPr lang="en-US" altLang="en-US" sz="2400" b="1"/>
              <a:t> || </a:t>
            </a:r>
            <a:r>
              <a:rPr lang="en-US" altLang="en-US" sz="2400" b="1" i="1"/>
              <a:t>s</a:t>
            </a:r>
            <a:r>
              <a:rPr lang="en-US" altLang="en-US" sz="2400" b="1"/>
              <a:t>.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2B Continued</a:t>
            </a:r>
          </a:p>
        </p:txBody>
      </p:sp>
      <p:pic>
        <p:nvPicPr>
          <p:cNvPr id="4813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133600"/>
            <a:ext cx="3176588" cy="209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381000" y="54102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i="1">
                <a:sym typeface="Symbol" pitchFamily="18" charset="2"/>
              </a:rPr>
              <a:t>r</a:t>
            </a:r>
            <a:r>
              <a:rPr lang="en-US" sz="2400">
                <a:sym typeface="Symbol" pitchFamily="18" charset="2"/>
              </a:rPr>
              <a:t> || </a:t>
            </a:r>
            <a:r>
              <a:rPr lang="en-US" sz="2400" i="1">
                <a:sym typeface="Symbol" pitchFamily="18" charset="2"/>
              </a:rPr>
              <a:t>s</a:t>
            </a:r>
            <a:r>
              <a:rPr lang="en-US" sz="2400">
                <a:sym typeface="Symbol" pitchFamily="18" charset="2"/>
              </a:rPr>
              <a:t>		    </a:t>
            </a:r>
            <a:r>
              <a:rPr lang="en-US" sz="2400" i="1">
                <a:solidFill>
                  <a:srgbClr val="3366FF"/>
                </a:solidFill>
                <a:sym typeface="Symbol" pitchFamily="18" charset="2"/>
              </a:rPr>
              <a:t>Conv. of Same-Side Int. s Thm.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457200" y="3932238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ym typeface="Symbol" pitchFamily="18" charset="2"/>
              </a:rPr>
              <a:t>m</a:t>
            </a:r>
            <a:r>
              <a:rPr lang="en-US" sz="2400"/>
              <a:t>2 + m</a:t>
            </a:r>
            <a:r>
              <a:rPr lang="en-US" sz="2400">
                <a:sym typeface="Symbol" pitchFamily="18" charset="2"/>
              </a:rPr>
              <a:t>3</a:t>
            </a:r>
            <a:r>
              <a:rPr lang="en-US" sz="2400"/>
              <a:t> = </a:t>
            </a:r>
            <a:r>
              <a:rPr lang="en-US" sz="2400">
                <a:sym typeface="Symbol" pitchFamily="18" charset="2"/>
              </a:rPr>
              <a:t>58° + 122°</a:t>
            </a: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2514600" y="4343400"/>
            <a:ext cx="7696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457450" algn="l"/>
              </a:tabLst>
            </a:pPr>
            <a:r>
              <a:rPr lang="en-US" sz="2400"/>
              <a:t>= 180°</a:t>
            </a:r>
            <a:r>
              <a:rPr lang="en-US" sz="2400">
                <a:solidFill>
                  <a:srgbClr val="FF0000"/>
                </a:solidFill>
              </a:rPr>
              <a:t>	</a:t>
            </a:r>
            <a:r>
              <a:rPr lang="en-US" sz="2400" i="1">
                <a:solidFill>
                  <a:srgbClr val="006699"/>
                </a:solidFill>
                <a:sym typeface="Symbol" pitchFamily="18" charset="2"/>
              </a:rPr>
              <a:t></a:t>
            </a:r>
            <a:r>
              <a:rPr lang="en-US" sz="2400" i="1">
                <a:solidFill>
                  <a:srgbClr val="3366FF"/>
                </a:solidFill>
                <a:sym typeface="Symbol" pitchFamily="18" charset="2"/>
              </a:rPr>
              <a:t>2 and 3 are same-side 		interior angles.</a:t>
            </a:r>
            <a:endParaRPr lang="en-US">
              <a:solidFill>
                <a:srgbClr val="3366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4" grpId="0"/>
      <p:bldP spid="4813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 Example 2b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381000" y="1447800"/>
            <a:ext cx="8458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/>
              <a:t>Refer to the diagram. Use the given information and the theorems you have learned to show that </a:t>
            </a:r>
            <a:r>
              <a:rPr lang="en-US" altLang="en-US" sz="2400" b="1" i="1"/>
              <a:t>r </a:t>
            </a:r>
            <a:r>
              <a:rPr lang="en-US" altLang="en-US" sz="2400" b="1"/>
              <a:t>|| </a:t>
            </a:r>
            <a:r>
              <a:rPr lang="en-US" altLang="en-US" sz="2400" b="1" i="1"/>
              <a:t>s</a:t>
            </a:r>
            <a:r>
              <a:rPr lang="en-US" altLang="en-US" sz="2400" b="1"/>
              <a:t>.</a:t>
            </a:r>
          </a:p>
        </p:txBody>
      </p:sp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2286000"/>
            <a:ext cx="2968625" cy="194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381000" y="2819400"/>
            <a:ext cx="5715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m</a:t>
            </a:r>
            <a:r>
              <a:rPr lang="en-US" sz="2400" b="1">
                <a:sym typeface="Symbol" pitchFamily="18" charset="2"/>
              </a:rPr>
              <a:t></a:t>
            </a:r>
            <a:r>
              <a:rPr lang="en-US" sz="2400" b="1"/>
              <a:t>3 = 2</a:t>
            </a:r>
            <a:r>
              <a:rPr lang="en-US" sz="2400" b="1" i="1"/>
              <a:t>x</a:t>
            </a:r>
            <a:r>
              <a:rPr lang="en-US" sz="2400" b="1">
                <a:sym typeface="Symbol" pitchFamily="18" charset="2"/>
              </a:rPr>
              <a:t>, </a:t>
            </a:r>
            <a:r>
              <a:rPr lang="en-US" sz="2400" b="1"/>
              <a:t>m</a:t>
            </a:r>
            <a:r>
              <a:rPr lang="en-US" sz="2400" b="1">
                <a:sym typeface="Symbol" pitchFamily="18" charset="2"/>
              </a:rPr>
              <a:t></a:t>
            </a:r>
            <a:r>
              <a:rPr lang="en-US" sz="2400" b="1"/>
              <a:t>7 = (</a:t>
            </a:r>
            <a:r>
              <a:rPr lang="en-US" sz="2400" b="1" i="1"/>
              <a:t>x</a:t>
            </a:r>
            <a:r>
              <a:rPr lang="en-US" sz="2400" b="1"/>
              <a:t> + 50)</a:t>
            </a:r>
            <a:r>
              <a:rPr lang="en-US" sz="2400" b="1">
                <a:sym typeface="Symbol" pitchFamily="18" charset="2"/>
              </a:rPr>
              <a:t>, </a:t>
            </a:r>
            <a:br>
              <a:rPr lang="en-US" sz="2400" b="1">
                <a:sym typeface="Symbol" pitchFamily="18" charset="2"/>
              </a:rPr>
            </a:br>
            <a:r>
              <a:rPr lang="en-US" sz="2400" b="1" i="1">
                <a:sym typeface="Symbol" pitchFamily="18" charset="2"/>
              </a:rPr>
              <a:t>x</a:t>
            </a:r>
            <a:r>
              <a:rPr lang="en-US" sz="2400" b="1">
                <a:sym typeface="Symbol" pitchFamily="18" charset="2"/>
              </a:rPr>
              <a:t> = 50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304800" y="56388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ym typeface="Symbol" pitchFamily="18" charset="2"/>
              </a:rPr>
              <a:t>m</a:t>
            </a:r>
            <a:r>
              <a:rPr lang="en-US" sz="2400"/>
              <a:t>3 </a:t>
            </a:r>
            <a:r>
              <a:rPr lang="en-US" sz="2400">
                <a:sym typeface="Symbol" pitchFamily="18" charset="2"/>
              </a:rPr>
              <a:t>=</a:t>
            </a:r>
            <a:r>
              <a:rPr lang="en-US" sz="2400"/>
              <a:t> </a:t>
            </a:r>
            <a:r>
              <a:rPr lang="en-US" sz="2400">
                <a:sym typeface="Symbol" pitchFamily="18" charset="2"/>
              </a:rPr>
              <a:t>100 and m</a:t>
            </a:r>
            <a:r>
              <a:rPr lang="en-US" sz="2400"/>
              <a:t>7 </a:t>
            </a:r>
            <a:r>
              <a:rPr lang="en-US" sz="2400">
                <a:sym typeface="Symbol" pitchFamily="18" charset="2"/>
              </a:rPr>
              <a:t>=</a:t>
            </a:r>
            <a:r>
              <a:rPr lang="en-US" sz="2400"/>
              <a:t> </a:t>
            </a:r>
            <a:r>
              <a:rPr lang="en-US" sz="2400">
                <a:sym typeface="Symbol" pitchFamily="18" charset="2"/>
              </a:rPr>
              <a:t>100</a:t>
            </a:r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636588" y="6096000"/>
            <a:ext cx="1420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3 </a:t>
            </a:r>
            <a:r>
              <a:rPr lang="en-US" sz="2400">
                <a:sym typeface="Symbol" pitchFamily="18" charset="2"/>
              </a:rPr>
              <a:t> 7</a:t>
            </a:r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2667000" y="6096000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ym typeface="Symbol" pitchFamily="18" charset="2"/>
              </a:rPr>
              <a:t>r||s</a:t>
            </a:r>
            <a:r>
              <a:rPr lang="en-US" sz="2400">
                <a:solidFill>
                  <a:srgbClr val="006699"/>
                </a:solidFill>
              </a:rPr>
              <a:t>    </a:t>
            </a:r>
            <a:r>
              <a:rPr lang="en-US" sz="2400" i="1">
                <a:solidFill>
                  <a:srgbClr val="3366FF"/>
                </a:solidFill>
              </a:rPr>
              <a:t>Conv. of the Alt. Int. </a:t>
            </a:r>
            <a:r>
              <a:rPr lang="en-US" sz="2400" i="1">
                <a:solidFill>
                  <a:srgbClr val="3366FF"/>
                </a:solidFill>
                <a:sym typeface="Symbol" pitchFamily="18" charset="2"/>
              </a:rPr>
              <a:t>s Thm.</a:t>
            </a:r>
            <a:endParaRPr lang="en-US" sz="2400" i="1">
              <a:solidFill>
                <a:srgbClr val="3366FF"/>
              </a:solidFill>
            </a:endParaRPr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304800" y="3810000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ym typeface="Symbol" pitchFamily="18" charset="2"/>
              </a:rPr>
              <a:t>m</a:t>
            </a:r>
            <a:r>
              <a:rPr lang="en-US" sz="2400"/>
              <a:t>3 = </a:t>
            </a:r>
            <a:r>
              <a:rPr lang="en-US" sz="2400">
                <a:sym typeface="Symbol" pitchFamily="18" charset="2"/>
              </a:rPr>
              <a:t>2</a:t>
            </a:r>
            <a:r>
              <a:rPr lang="en-US" sz="2400" i="1">
                <a:sym typeface="Symbol" pitchFamily="18" charset="2"/>
              </a:rPr>
              <a:t>x</a:t>
            </a:r>
            <a:endParaRPr lang="en-US" sz="2400"/>
          </a:p>
          <a:p>
            <a:r>
              <a:rPr lang="en-US" sz="2400"/>
              <a:t>        = 2</a:t>
            </a:r>
            <a:r>
              <a:rPr lang="en-US" sz="2400">
                <a:solidFill>
                  <a:srgbClr val="FF0000"/>
                </a:solidFill>
              </a:rPr>
              <a:t>(50) </a:t>
            </a:r>
            <a:r>
              <a:rPr lang="en-US" sz="2400"/>
              <a:t>= 100°</a:t>
            </a:r>
            <a:r>
              <a:rPr lang="en-US" sz="2400">
                <a:solidFill>
                  <a:srgbClr val="FF0000"/>
                </a:solidFill>
              </a:rPr>
              <a:t>		</a:t>
            </a:r>
            <a:r>
              <a:rPr lang="en-US" sz="2400" i="1">
                <a:solidFill>
                  <a:srgbClr val="3366FF"/>
                </a:solidFill>
                <a:sym typeface="Symbol" pitchFamily="18" charset="2"/>
              </a:rPr>
              <a:t>Substitute 50 for x.</a:t>
            </a:r>
            <a:endParaRPr lang="en-US">
              <a:solidFill>
                <a:srgbClr val="3366FF"/>
              </a:solidFill>
            </a:endParaRP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304800" y="4664075"/>
            <a:ext cx="845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ym typeface="Symbol" pitchFamily="18" charset="2"/>
              </a:rPr>
              <a:t>m</a:t>
            </a:r>
            <a:r>
              <a:rPr lang="en-US" sz="2400"/>
              <a:t>7 = </a:t>
            </a:r>
            <a:r>
              <a:rPr lang="en-US" sz="2400" i="1">
                <a:sym typeface="Symbol" pitchFamily="18" charset="2"/>
              </a:rPr>
              <a:t>x</a:t>
            </a:r>
            <a:r>
              <a:rPr lang="en-US" sz="2400">
                <a:sym typeface="Symbol" pitchFamily="18" charset="2"/>
              </a:rPr>
              <a:t> + 50</a:t>
            </a:r>
            <a:endParaRPr lang="en-US" sz="2400"/>
          </a:p>
          <a:p>
            <a:r>
              <a:rPr lang="en-US" sz="2400"/>
              <a:t>        = </a:t>
            </a:r>
            <a:r>
              <a:rPr lang="en-US" sz="2400">
                <a:solidFill>
                  <a:srgbClr val="FF0000"/>
                </a:solidFill>
              </a:rPr>
              <a:t>50 </a:t>
            </a:r>
            <a:r>
              <a:rPr lang="en-US" sz="2400">
                <a:sym typeface="Symbol" pitchFamily="18" charset="2"/>
              </a:rPr>
              <a:t>+ </a:t>
            </a:r>
            <a:r>
              <a:rPr lang="en-US" sz="2400"/>
              <a:t>50 = 100° 	</a:t>
            </a:r>
            <a:r>
              <a:rPr lang="en-US" sz="2400" i="1">
                <a:solidFill>
                  <a:srgbClr val="3366FF"/>
                </a:solidFill>
                <a:sym typeface="Symbol" pitchFamily="18" charset="2"/>
              </a:rPr>
              <a:t>Substitute 5 for x.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1" grpId="0"/>
      <p:bldP spid="49162" grpId="0"/>
      <p:bldP spid="49163" grpId="0"/>
      <p:bldP spid="49164" grpId="0"/>
      <p:bldP spid="4916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3: </a:t>
            </a:r>
            <a:r>
              <a:rPr lang="en-US" altLang="en-US" sz="2600">
                <a:solidFill>
                  <a:srgbClr val="006699"/>
                </a:solidFill>
                <a:latin typeface="Arial Black" pitchFamily="34" charset="0"/>
              </a:rPr>
              <a:t>Proving Lines Parallel</a:t>
            </a: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304800" y="1828800"/>
            <a:ext cx="5791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/>
              <a:t>Given:</a:t>
            </a:r>
            <a:r>
              <a:rPr lang="en-US" sz="2400" dirty="0"/>
              <a:t> </a:t>
            </a:r>
            <a:r>
              <a:rPr lang="en-US" sz="2400" i="1" dirty="0"/>
              <a:t>p || r </a:t>
            </a:r>
            <a:r>
              <a:rPr lang="en-US" sz="2400" dirty="0"/>
              <a:t>, </a:t>
            </a:r>
            <a:r>
              <a:rPr lang="en-US" sz="2400" b="1" dirty="0">
                <a:sym typeface="Symbol" pitchFamily="18" charset="2"/>
              </a:rPr>
              <a:t></a:t>
            </a:r>
            <a:r>
              <a:rPr lang="en-US" sz="2400" dirty="0"/>
              <a:t>1 </a:t>
            </a:r>
            <a:r>
              <a:rPr lang="en-US" sz="2400" b="1" dirty="0">
                <a:sym typeface="Symbol" pitchFamily="18" charset="2"/>
              </a:rPr>
              <a:t></a:t>
            </a:r>
            <a:r>
              <a:rPr lang="en-US" sz="2400" b="1" dirty="0"/>
              <a:t> </a:t>
            </a:r>
            <a:r>
              <a:rPr lang="en-US" sz="2400" b="1" dirty="0">
                <a:sym typeface="Symbol" pitchFamily="18" charset="2"/>
              </a:rPr>
              <a:t></a:t>
            </a:r>
            <a:r>
              <a:rPr lang="en-US" sz="2400" dirty="0"/>
              <a:t>3</a:t>
            </a:r>
          </a:p>
          <a:p>
            <a:r>
              <a:rPr lang="en-US" sz="2400" b="1" dirty="0"/>
              <a:t>Prove:</a:t>
            </a:r>
            <a:r>
              <a:rPr lang="en-US" sz="2400" dirty="0"/>
              <a:t> ℓ || </a:t>
            </a:r>
            <a:r>
              <a:rPr lang="en-US" sz="2400" i="1" dirty="0"/>
              <a:t>m</a:t>
            </a:r>
          </a:p>
        </p:txBody>
      </p:sp>
      <p:pic>
        <p:nvPicPr>
          <p:cNvPr id="32779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819400"/>
            <a:ext cx="4800600" cy="307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3 Continued</a:t>
            </a:r>
            <a:endParaRPr lang="en-US" altLang="en-US" sz="2600">
              <a:solidFill>
                <a:srgbClr val="006699"/>
              </a:solidFill>
              <a:latin typeface="Arial Black" pitchFamily="34" charset="0"/>
            </a:endParaRPr>
          </a:p>
        </p:txBody>
      </p:sp>
      <p:graphicFrame>
        <p:nvGraphicFramePr>
          <p:cNvPr id="46125" name="Group 45"/>
          <p:cNvGraphicFramePr>
            <a:graphicFrameLocks noGrp="1"/>
          </p:cNvGraphicFramePr>
          <p:nvPr/>
        </p:nvGraphicFramePr>
        <p:xfrm>
          <a:off x="609600" y="2057400"/>
          <a:ext cx="8077200" cy="3135315"/>
        </p:xfrm>
        <a:graphic>
          <a:graphicData uri="http://schemas.openxmlformats.org/drawingml/2006/table">
            <a:tbl>
              <a:tblPr/>
              <a:tblGrid>
                <a:gridCol w="3429000"/>
                <a:gridCol w="4648200"/>
              </a:tblGrid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Verdana" pitchFamily="34" charset="0"/>
                        </a:rPr>
                        <a:t>Statements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Verdana" pitchFamily="34" charset="0"/>
                        </a:rPr>
                        <a:t>Reasons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endPara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endPara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Verdana" pitchFamily="34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rgbClr val="0066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rgbClr val="0066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115" name="Text Box 35"/>
          <p:cNvSpPr txBox="1">
            <a:spLocks noChangeArrowheads="1"/>
          </p:cNvSpPr>
          <p:nvPr/>
        </p:nvSpPr>
        <p:spPr bwMode="auto">
          <a:xfrm>
            <a:off x="652463" y="2619375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1.</a:t>
            </a:r>
            <a:r>
              <a:rPr lang="en-US" sz="2400"/>
              <a:t> </a:t>
            </a:r>
            <a:r>
              <a:rPr lang="en-US" sz="2400" i="1"/>
              <a:t>p</a:t>
            </a:r>
            <a:r>
              <a:rPr lang="en-US" sz="2400"/>
              <a:t> || </a:t>
            </a:r>
            <a:r>
              <a:rPr lang="en-US" sz="2400" i="1"/>
              <a:t>r</a:t>
            </a:r>
          </a:p>
        </p:txBody>
      </p:sp>
      <p:sp>
        <p:nvSpPr>
          <p:cNvPr id="46116" name="Text Box 36"/>
          <p:cNvSpPr txBox="1">
            <a:spLocks noChangeArrowheads="1"/>
          </p:cNvSpPr>
          <p:nvPr/>
        </p:nvSpPr>
        <p:spPr bwMode="auto">
          <a:xfrm>
            <a:off x="685800" y="47244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5.</a:t>
            </a:r>
            <a:r>
              <a:rPr lang="en-US" sz="2400"/>
              <a:t> ℓ ||</a:t>
            </a:r>
            <a:r>
              <a:rPr lang="en-US" sz="2400" i="1"/>
              <a:t>m</a:t>
            </a:r>
          </a:p>
        </p:txBody>
      </p:sp>
      <p:sp>
        <p:nvSpPr>
          <p:cNvPr id="46117" name="Text Box 37"/>
          <p:cNvSpPr txBox="1">
            <a:spLocks noChangeArrowheads="1"/>
          </p:cNvSpPr>
          <p:nvPr/>
        </p:nvSpPr>
        <p:spPr bwMode="auto">
          <a:xfrm>
            <a:off x="671513" y="31242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2.</a:t>
            </a:r>
            <a:r>
              <a:rPr lang="en-US" sz="2400"/>
              <a:t> </a:t>
            </a:r>
            <a:r>
              <a:rPr lang="en-US" sz="2400">
                <a:sym typeface="Symbol" pitchFamily="18" charset="2"/>
              </a:rPr>
              <a:t>3  2</a:t>
            </a:r>
          </a:p>
        </p:txBody>
      </p:sp>
      <p:sp>
        <p:nvSpPr>
          <p:cNvPr id="46118" name="Text Box 38"/>
          <p:cNvSpPr txBox="1">
            <a:spLocks noChangeArrowheads="1"/>
          </p:cNvSpPr>
          <p:nvPr/>
        </p:nvSpPr>
        <p:spPr bwMode="auto">
          <a:xfrm>
            <a:off x="671513" y="36576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3.</a:t>
            </a:r>
            <a:r>
              <a:rPr lang="en-US" sz="2400"/>
              <a:t> </a:t>
            </a:r>
            <a:r>
              <a:rPr lang="en-US" sz="2400">
                <a:sym typeface="Symbol" pitchFamily="18" charset="2"/>
              </a:rPr>
              <a:t>1  3</a:t>
            </a:r>
          </a:p>
        </p:txBody>
      </p:sp>
      <p:sp>
        <p:nvSpPr>
          <p:cNvPr id="46119" name="Text Box 39"/>
          <p:cNvSpPr txBox="1">
            <a:spLocks noChangeArrowheads="1"/>
          </p:cNvSpPr>
          <p:nvPr/>
        </p:nvSpPr>
        <p:spPr bwMode="auto">
          <a:xfrm>
            <a:off x="638175" y="41910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4.</a:t>
            </a:r>
            <a:r>
              <a:rPr lang="en-US" sz="2400"/>
              <a:t> </a:t>
            </a:r>
            <a:r>
              <a:rPr lang="en-US" sz="2400">
                <a:sym typeface="Symbol" pitchFamily="18" charset="2"/>
              </a:rPr>
              <a:t>1  2</a:t>
            </a:r>
          </a:p>
        </p:txBody>
      </p:sp>
      <p:sp>
        <p:nvSpPr>
          <p:cNvPr id="46120" name="Text Box 40"/>
          <p:cNvSpPr txBox="1">
            <a:spLocks noChangeArrowheads="1"/>
          </p:cNvSpPr>
          <p:nvPr/>
        </p:nvSpPr>
        <p:spPr bwMode="auto">
          <a:xfrm>
            <a:off x="4114800" y="31242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3300"/>
                </a:solidFill>
              </a:rPr>
              <a:t>2.</a:t>
            </a:r>
            <a:r>
              <a:rPr lang="en-US" sz="2400">
                <a:solidFill>
                  <a:srgbClr val="003300"/>
                </a:solidFill>
              </a:rPr>
              <a:t> Alt. Ext. </a:t>
            </a:r>
            <a:r>
              <a:rPr lang="en-US" sz="2400">
                <a:solidFill>
                  <a:srgbClr val="003300"/>
                </a:solidFill>
                <a:sym typeface="Symbol" pitchFamily="18" charset="2"/>
              </a:rPr>
              <a:t>s Thm.</a:t>
            </a:r>
            <a:endParaRPr lang="en-US" sz="2400">
              <a:solidFill>
                <a:srgbClr val="003300"/>
              </a:solidFill>
            </a:endParaRPr>
          </a:p>
        </p:txBody>
      </p:sp>
      <p:sp>
        <p:nvSpPr>
          <p:cNvPr id="46121" name="Text Box 41"/>
          <p:cNvSpPr txBox="1">
            <a:spLocks noChangeArrowheads="1"/>
          </p:cNvSpPr>
          <p:nvPr/>
        </p:nvSpPr>
        <p:spPr bwMode="auto">
          <a:xfrm>
            <a:off x="4114800" y="25908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1.</a:t>
            </a:r>
            <a:r>
              <a:rPr lang="en-US" sz="2400"/>
              <a:t> Given</a:t>
            </a:r>
            <a:endParaRPr lang="en-US" sz="2400" i="1"/>
          </a:p>
        </p:txBody>
      </p:sp>
      <p:sp>
        <p:nvSpPr>
          <p:cNvPr id="46122" name="Text Box 42"/>
          <p:cNvSpPr txBox="1">
            <a:spLocks noChangeArrowheads="1"/>
          </p:cNvSpPr>
          <p:nvPr/>
        </p:nvSpPr>
        <p:spPr bwMode="auto">
          <a:xfrm>
            <a:off x="4114800" y="36576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3300"/>
                </a:solidFill>
              </a:rPr>
              <a:t>3.</a:t>
            </a:r>
            <a:r>
              <a:rPr lang="en-US" sz="2400">
                <a:solidFill>
                  <a:srgbClr val="003300"/>
                </a:solidFill>
              </a:rPr>
              <a:t> Given</a:t>
            </a:r>
          </a:p>
        </p:txBody>
      </p:sp>
      <p:sp>
        <p:nvSpPr>
          <p:cNvPr id="46123" name="Text Box 43"/>
          <p:cNvSpPr txBox="1">
            <a:spLocks noChangeArrowheads="1"/>
          </p:cNvSpPr>
          <p:nvPr/>
        </p:nvSpPr>
        <p:spPr bwMode="auto">
          <a:xfrm>
            <a:off x="4114800" y="41910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3300"/>
                </a:solidFill>
              </a:rPr>
              <a:t>4.</a:t>
            </a:r>
            <a:r>
              <a:rPr lang="en-US" sz="2400">
                <a:solidFill>
                  <a:srgbClr val="003300"/>
                </a:solidFill>
              </a:rPr>
              <a:t> Trans. Prop. of </a:t>
            </a:r>
            <a:r>
              <a:rPr lang="en-US" altLang="en-US" sz="2400">
                <a:sym typeface="Symbol" pitchFamily="18" charset="2"/>
              </a:rPr>
              <a:t></a:t>
            </a:r>
            <a:endParaRPr lang="en-US" sz="2400">
              <a:sym typeface="Symbol" pitchFamily="18" charset="2"/>
            </a:endParaRPr>
          </a:p>
        </p:txBody>
      </p:sp>
      <p:sp>
        <p:nvSpPr>
          <p:cNvPr id="46124" name="Text Box 44"/>
          <p:cNvSpPr txBox="1">
            <a:spLocks noChangeArrowheads="1"/>
          </p:cNvSpPr>
          <p:nvPr/>
        </p:nvSpPr>
        <p:spPr bwMode="auto">
          <a:xfrm>
            <a:off x="4114800" y="47244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3300"/>
                </a:solidFill>
              </a:rPr>
              <a:t>5.</a:t>
            </a:r>
            <a:r>
              <a:rPr lang="en-US" sz="2400">
                <a:solidFill>
                  <a:srgbClr val="003300"/>
                </a:solidFill>
              </a:rPr>
              <a:t> Conv. of Corr. </a:t>
            </a:r>
            <a:r>
              <a:rPr lang="en-US" sz="2400">
                <a:solidFill>
                  <a:srgbClr val="003300"/>
                </a:solidFill>
                <a:sym typeface="Symbol" pitchFamily="18" charset="2"/>
              </a:rPr>
              <a:t>s  Post.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6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6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6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6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6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6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6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6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6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6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15" grpId="0"/>
      <p:bldP spid="46116" grpId="0"/>
      <p:bldP spid="46117" grpId="0"/>
      <p:bldP spid="46118" grpId="0"/>
      <p:bldP spid="46119" grpId="0"/>
      <p:bldP spid="46120" grpId="0"/>
      <p:bldP spid="46121" grpId="0"/>
      <p:bldP spid="46122" grpId="0"/>
      <p:bldP spid="46123" grpId="0"/>
      <p:bldP spid="461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61950" y="138113"/>
            <a:ext cx="862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latin typeface="Arial Black" pitchFamily="34" charset="0"/>
              </a:rPr>
              <a:t>3-3</a:t>
            </a:r>
            <a:endParaRPr lang="en-US" sz="800">
              <a:latin typeface="Arial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371600" y="163513"/>
            <a:ext cx="7772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 Black" pitchFamily="34" charset="0"/>
              </a:rPr>
              <a:t>Proving Lines Parallel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524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Holt Geometry</a:t>
            </a:r>
          </a:p>
        </p:txBody>
      </p:sp>
      <p:sp>
        <p:nvSpPr>
          <p:cNvPr id="4123" name="Text Box 27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3505200" y="2413000"/>
            <a:ext cx="18557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Warm Up</a:t>
            </a:r>
          </a:p>
        </p:txBody>
      </p:sp>
      <p:sp>
        <p:nvSpPr>
          <p:cNvPr id="4124" name="Text Box 28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517900" y="3022600"/>
            <a:ext cx="37639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Lesson Presentation</a:t>
            </a:r>
          </a:p>
        </p:txBody>
      </p:sp>
      <p:sp>
        <p:nvSpPr>
          <p:cNvPr id="4125" name="Text Box 2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519488" y="3632200"/>
            <a:ext cx="2320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Lesson Quiz</a:t>
            </a:r>
          </a:p>
        </p:txBody>
      </p:sp>
      <p:pic>
        <p:nvPicPr>
          <p:cNvPr id="4126" name="Picture 30" descr="splash_first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34150"/>
            <a:ext cx="9144000" cy="323850"/>
          </a:xfrm>
          <a:prstGeom prst="rect">
            <a:avLst/>
          </a:prstGeom>
          <a:noFill/>
        </p:spPr>
      </p:pic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0" y="6553200"/>
            <a:ext cx="2743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solidFill>
                  <a:schemeClr val="bg1"/>
                </a:solidFill>
              </a:rPr>
              <a:t>Holt McDougal Geometry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 Example 3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457200" y="17526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/>
              <a:t>Given: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1 </a:t>
            </a:r>
            <a:r>
              <a:rPr lang="en-US" sz="2400">
                <a:sym typeface="Symbol" pitchFamily="18" charset="2"/>
              </a:rPr>
              <a:t></a:t>
            </a:r>
            <a:r>
              <a:rPr lang="en-US" sz="2400"/>
              <a:t>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4,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3 and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4 are supplementary.</a:t>
            </a: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533400" y="2286000"/>
            <a:ext cx="2335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Prove:</a:t>
            </a:r>
            <a:r>
              <a:rPr lang="en-US" sz="2400"/>
              <a:t> ℓ</a:t>
            </a:r>
            <a:r>
              <a:rPr lang="en-US" sz="2400" b="1"/>
              <a:t> || </a:t>
            </a:r>
            <a:r>
              <a:rPr lang="en-US" sz="2400" i="1"/>
              <a:t>m</a:t>
            </a:r>
          </a:p>
        </p:txBody>
      </p:sp>
      <p:pic>
        <p:nvPicPr>
          <p:cNvPr id="35849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124200"/>
            <a:ext cx="4562475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 Example 3 Continued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graphicFrame>
        <p:nvGraphicFramePr>
          <p:cNvPr id="42053" name="Group 69"/>
          <p:cNvGraphicFramePr>
            <a:graphicFrameLocks noGrp="1"/>
          </p:cNvGraphicFramePr>
          <p:nvPr/>
        </p:nvGraphicFramePr>
        <p:xfrm>
          <a:off x="304800" y="1676400"/>
          <a:ext cx="8610600" cy="4553712"/>
        </p:xfrm>
        <a:graphic>
          <a:graphicData uri="http://schemas.openxmlformats.org/drawingml/2006/table">
            <a:tbl>
              <a:tblPr/>
              <a:tblGrid>
                <a:gridCol w="4037013"/>
                <a:gridCol w="4573587"/>
              </a:tblGrid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Statements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Reasons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endPara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rgbClr val="006699"/>
                        </a:solidFill>
                        <a:effectLst/>
                        <a:latin typeface="Verdana" pitchFamily="34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rgbClr val="0066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rgbClr val="006699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rgbClr val="0066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037" name="Text Box 53"/>
          <p:cNvSpPr txBox="1">
            <a:spLocks noChangeArrowheads="1"/>
          </p:cNvSpPr>
          <p:nvPr/>
        </p:nvSpPr>
        <p:spPr bwMode="auto">
          <a:xfrm>
            <a:off x="366713" y="2162175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1.</a:t>
            </a:r>
            <a:r>
              <a:rPr lang="en-US" sz="2400"/>
              <a:t> </a:t>
            </a:r>
            <a:r>
              <a:rPr lang="en-US" sz="2400">
                <a:sym typeface="Symbol" pitchFamily="18" charset="2"/>
              </a:rPr>
              <a:t>1  4</a:t>
            </a:r>
          </a:p>
        </p:txBody>
      </p:sp>
      <p:sp>
        <p:nvSpPr>
          <p:cNvPr id="42038" name="Text Box 54"/>
          <p:cNvSpPr txBox="1">
            <a:spLocks noChangeArrowheads="1"/>
          </p:cNvSpPr>
          <p:nvPr/>
        </p:nvSpPr>
        <p:spPr bwMode="auto">
          <a:xfrm>
            <a:off x="4405313" y="21336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1.</a:t>
            </a:r>
            <a:r>
              <a:rPr lang="en-US" sz="2400"/>
              <a:t> Given</a:t>
            </a:r>
            <a:endParaRPr lang="en-US" sz="2400" i="1"/>
          </a:p>
        </p:txBody>
      </p:sp>
      <p:sp>
        <p:nvSpPr>
          <p:cNvPr id="42039" name="Text Box 55"/>
          <p:cNvSpPr txBox="1">
            <a:spLocks noChangeArrowheads="1"/>
          </p:cNvSpPr>
          <p:nvPr/>
        </p:nvSpPr>
        <p:spPr bwMode="auto">
          <a:xfrm>
            <a:off x="366713" y="25908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2.</a:t>
            </a:r>
            <a:r>
              <a:rPr lang="en-US" sz="2400"/>
              <a:t> m</a:t>
            </a:r>
            <a:r>
              <a:rPr lang="en-US" sz="2400">
                <a:sym typeface="Symbol" pitchFamily="18" charset="2"/>
              </a:rPr>
              <a:t>1 = m4</a:t>
            </a:r>
          </a:p>
        </p:txBody>
      </p:sp>
      <p:sp>
        <p:nvSpPr>
          <p:cNvPr id="42040" name="Text Box 56"/>
          <p:cNvSpPr txBox="1">
            <a:spLocks noChangeArrowheads="1"/>
          </p:cNvSpPr>
          <p:nvPr/>
        </p:nvSpPr>
        <p:spPr bwMode="auto">
          <a:xfrm>
            <a:off x="4386263" y="25908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2.</a:t>
            </a:r>
            <a:r>
              <a:rPr lang="en-US" sz="2400"/>
              <a:t> </a:t>
            </a:r>
            <a:r>
              <a:rPr lang="en-US" sz="2400">
                <a:solidFill>
                  <a:srgbClr val="003300"/>
                </a:solidFill>
              </a:rPr>
              <a:t>Def. </a:t>
            </a:r>
            <a:r>
              <a:rPr lang="en-US" sz="2400">
                <a:solidFill>
                  <a:srgbClr val="003300"/>
                </a:solidFill>
                <a:sym typeface="Symbol" pitchFamily="18" charset="2"/>
              </a:rPr>
              <a:t></a:t>
            </a:r>
            <a:r>
              <a:rPr lang="en-US" sz="2400">
                <a:solidFill>
                  <a:srgbClr val="003300"/>
                </a:solidFill>
              </a:rPr>
              <a:t> </a:t>
            </a:r>
            <a:r>
              <a:rPr lang="en-US" sz="2400">
                <a:solidFill>
                  <a:srgbClr val="003300"/>
                </a:solidFill>
                <a:sym typeface="Symbol" pitchFamily="18" charset="2"/>
              </a:rPr>
              <a:t>s </a:t>
            </a:r>
          </a:p>
        </p:txBody>
      </p:sp>
      <p:sp>
        <p:nvSpPr>
          <p:cNvPr id="42041" name="Text Box 57"/>
          <p:cNvSpPr txBox="1">
            <a:spLocks noChangeArrowheads="1"/>
          </p:cNvSpPr>
          <p:nvPr/>
        </p:nvSpPr>
        <p:spPr bwMode="auto">
          <a:xfrm>
            <a:off x="366713" y="3048000"/>
            <a:ext cx="3900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3.</a:t>
            </a:r>
            <a:r>
              <a:rPr lang="en-US" sz="2400"/>
              <a:t> </a:t>
            </a:r>
            <a:r>
              <a:rPr lang="en-US" sz="2400" b="1">
                <a:sym typeface="Symbol" pitchFamily="18" charset="2"/>
              </a:rPr>
              <a:t></a:t>
            </a:r>
            <a:r>
              <a:rPr lang="en-US" sz="2400"/>
              <a:t>3 and</a:t>
            </a:r>
            <a:r>
              <a:rPr lang="en-US" sz="2400" b="1"/>
              <a:t> </a:t>
            </a:r>
            <a:r>
              <a:rPr lang="en-US" sz="2400" b="1">
                <a:sym typeface="Symbol" pitchFamily="18" charset="2"/>
              </a:rPr>
              <a:t></a:t>
            </a:r>
            <a:r>
              <a:rPr lang="en-US" sz="2400"/>
              <a:t>4 are supp.</a:t>
            </a:r>
          </a:p>
        </p:txBody>
      </p:sp>
      <p:sp>
        <p:nvSpPr>
          <p:cNvPr id="42042" name="Text Box 58"/>
          <p:cNvSpPr txBox="1">
            <a:spLocks noChangeArrowheads="1"/>
          </p:cNvSpPr>
          <p:nvPr/>
        </p:nvSpPr>
        <p:spPr bwMode="auto">
          <a:xfrm>
            <a:off x="4419600" y="30480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3.</a:t>
            </a:r>
            <a:r>
              <a:rPr lang="en-US" sz="2400"/>
              <a:t> </a:t>
            </a:r>
            <a:r>
              <a:rPr lang="en-US" sz="2400">
                <a:solidFill>
                  <a:srgbClr val="003300"/>
                </a:solidFill>
              </a:rPr>
              <a:t>Given</a:t>
            </a:r>
            <a:endParaRPr lang="en-US" sz="2400">
              <a:solidFill>
                <a:srgbClr val="003300"/>
              </a:solidFill>
              <a:sym typeface="Symbol" pitchFamily="18" charset="2"/>
            </a:endParaRPr>
          </a:p>
        </p:txBody>
      </p:sp>
      <p:sp>
        <p:nvSpPr>
          <p:cNvPr id="42043" name="Text Box 59"/>
          <p:cNvSpPr txBox="1">
            <a:spLocks noChangeArrowheads="1"/>
          </p:cNvSpPr>
          <p:nvPr/>
        </p:nvSpPr>
        <p:spPr bwMode="auto">
          <a:xfrm>
            <a:off x="366713" y="3505200"/>
            <a:ext cx="3900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4.</a:t>
            </a:r>
            <a:r>
              <a:rPr lang="en-US" sz="2400"/>
              <a:t> m</a:t>
            </a:r>
            <a:r>
              <a:rPr lang="en-US" sz="2400">
                <a:sym typeface="Symbol" pitchFamily="18" charset="2"/>
              </a:rPr>
              <a:t>3 + m4 = 180</a:t>
            </a:r>
          </a:p>
        </p:txBody>
      </p:sp>
      <p:sp>
        <p:nvSpPr>
          <p:cNvPr id="42044" name="Text Box 60"/>
          <p:cNvSpPr txBox="1">
            <a:spLocks noChangeArrowheads="1"/>
          </p:cNvSpPr>
          <p:nvPr/>
        </p:nvSpPr>
        <p:spPr bwMode="auto">
          <a:xfrm>
            <a:off x="4391025" y="3505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3300"/>
                </a:solidFill>
              </a:rPr>
              <a:t>4.</a:t>
            </a:r>
            <a:r>
              <a:rPr lang="en-US" sz="2400">
                <a:solidFill>
                  <a:srgbClr val="003300"/>
                </a:solidFill>
              </a:rPr>
              <a:t> Trans. Prop. of </a:t>
            </a:r>
            <a:r>
              <a:rPr lang="en-US" altLang="en-US" sz="2400">
                <a:sym typeface="Symbol" pitchFamily="18" charset="2"/>
              </a:rPr>
              <a:t></a:t>
            </a:r>
            <a:endParaRPr lang="en-US" sz="2400">
              <a:sym typeface="Symbol" pitchFamily="18" charset="2"/>
            </a:endParaRPr>
          </a:p>
        </p:txBody>
      </p:sp>
      <p:sp>
        <p:nvSpPr>
          <p:cNvPr id="42045" name="Text Box 61"/>
          <p:cNvSpPr txBox="1">
            <a:spLocks noChangeArrowheads="1"/>
          </p:cNvSpPr>
          <p:nvPr/>
        </p:nvSpPr>
        <p:spPr bwMode="auto">
          <a:xfrm>
            <a:off x="366713" y="3962400"/>
            <a:ext cx="3900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5.</a:t>
            </a:r>
            <a:r>
              <a:rPr lang="en-US" sz="2400"/>
              <a:t> m</a:t>
            </a:r>
            <a:r>
              <a:rPr lang="en-US" sz="2400">
                <a:sym typeface="Symbol" pitchFamily="18" charset="2"/>
              </a:rPr>
              <a:t>3 + m1 = 180</a:t>
            </a:r>
          </a:p>
        </p:txBody>
      </p:sp>
      <p:sp>
        <p:nvSpPr>
          <p:cNvPr id="42046" name="Text Box 62"/>
          <p:cNvSpPr txBox="1">
            <a:spLocks noChangeArrowheads="1"/>
          </p:cNvSpPr>
          <p:nvPr/>
        </p:nvSpPr>
        <p:spPr bwMode="auto">
          <a:xfrm>
            <a:off x="4405313" y="39624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3300"/>
                </a:solidFill>
              </a:rPr>
              <a:t>5.</a:t>
            </a:r>
            <a:r>
              <a:rPr lang="en-US" sz="2400">
                <a:solidFill>
                  <a:srgbClr val="003300"/>
                </a:solidFill>
              </a:rPr>
              <a:t> Substitution</a:t>
            </a:r>
            <a:endParaRPr lang="en-US" sz="2400">
              <a:solidFill>
                <a:srgbClr val="003300"/>
              </a:solidFill>
              <a:sym typeface="Symbol" pitchFamily="18" charset="2"/>
            </a:endParaRPr>
          </a:p>
        </p:txBody>
      </p:sp>
      <p:sp>
        <p:nvSpPr>
          <p:cNvPr id="42047" name="Text Box 63"/>
          <p:cNvSpPr txBox="1">
            <a:spLocks noChangeArrowheads="1"/>
          </p:cNvSpPr>
          <p:nvPr/>
        </p:nvSpPr>
        <p:spPr bwMode="auto">
          <a:xfrm>
            <a:off x="366713" y="4419600"/>
            <a:ext cx="3900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6.</a:t>
            </a:r>
            <a:r>
              <a:rPr lang="en-US" sz="2400"/>
              <a:t> m</a:t>
            </a:r>
            <a:r>
              <a:rPr lang="en-US" sz="2400">
                <a:sym typeface="Symbol" pitchFamily="18" charset="2"/>
              </a:rPr>
              <a:t>2 = m3</a:t>
            </a:r>
          </a:p>
        </p:txBody>
      </p:sp>
      <p:sp>
        <p:nvSpPr>
          <p:cNvPr id="42048" name="Text Box 64"/>
          <p:cNvSpPr txBox="1">
            <a:spLocks noChangeArrowheads="1"/>
          </p:cNvSpPr>
          <p:nvPr/>
        </p:nvSpPr>
        <p:spPr bwMode="auto">
          <a:xfrm>
            <a:off x="4419600" y="44196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6.</a:t>
            </a:r>
            <a:r>
              <a:rPr lang="en-US" sz="2400"/>
              <a:t> Vert.</a:t>
            </a:r>
            <a:r>
              <a:rPr lang="en-US" sz="2400">
                <a:sym typeface="Symbol" pitchFamily="18" charset="2"/>
              </a:rPr>
              <a:t>s Thm.</a:t>
            </a:r>
          </a:p>
        </p:txBody>
      </p:sp>
      <p:sp>
        <p:nvSpPr>
          <p:cNvPr id="42049" name="Text Box 65"/>
          <p:cNvSpPr txBox="1">
            <a:spLocks noChangeArrowheads="1"/>
          </p:cNvSpPr>
          <p:nvPr/>
        </p:nvSpPr>
        <p:spPr bwMode="auto">
          <a:xfrm>
            <a:off x="366713" y="4876800"/>
            <a:ext cx="3900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7.</a:t>
            </a:r>
            <a:r>
              <a:rPr lang="en-US" sz="2400"/>
              <a:t> m</a:t>
            </a:r>
            <a:r>
              <a:rPr lang="en-US" sz="2400">
                <a:sym typeface="Symbol" pitchFamily="18" charset="2"/>
              </a:rPr>
              <a:t>2 + m1 = 180</a:t>
            </a:r>
          </a:p>
        </p:txBody>
      </p:sp>
      <p:sp>
        <p:nvSpPr>
          <p:cNvPr id="42050" name="Text Box 66"/>
          <p:cNvSpPr txBox="1">
            <a:spLocks noChangeArrowheads="1"/>
          </p:cNvSpPr>
          <p:nvPr/>
        </p:nvSpPr>
        <p:spPr bwMode="auto">
          <a:xfrm>
            <a:off x="4419600" y="48768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7.</a:t>
            </a:r>
            <a:r>
              <a:rPr lang="en-US" sz="2400"/>
              <a:t> Substitution</a:t>
            </a:r>
            <a:endParaRPr lang="en-US" sz="2400">
              <a:sym typeface="Symbol" pitchFamily="18" charset="2"/>
            </a:endParaRPr>
          </a:p>
        </p:txBody>
      </p:sp>
      <p:sp>
        <p:nvSpPr>
          <p:cNvPr id="42051" name="Text Box 67"/>
          <p:cNvSpPr txBox="1">
            <a:spLocks noChangeArrowheads="1"/>
          </p:cNvSpPr>
          <p:nvPr/>
        </p:nvSpPr>
        <p:spPr bwMode="auto">
          <a:xfrm>
            <a:off x="381000" y="5334000"/>
            <a:ext cx="3900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8.</a:t>
            </a:r>
            <a:r>
              <a:rPr lang="en-US" sz="2400"/>
              <a:t> ℓ || </a:t>
            </a:r>
            <a:r>
              <a:rPr lang="en-US" sz="2400" i="1"/>
              <a:t>m</a:t>
            </a:r>
            <a:endParaRPr lang="en-US" sz="2400">
              <a:sym typeface="Symbol" pitchFamily="18" charset="2"/>
            </a:endParaRPr>
          </a:p>
        </p:txBody>
      </p:sp>
      <p:sp>
        <p:nvSpPr>
          <p:cNvPr id="42052" name="Text Box 68"/>
          <p:cNvSpPr txBox="1">
            <a:spLocks noChangeArrowheads="1"/>
          </p:cNvSpPr>
          <p:nvPr/>
        </p:nvSpPr>
        <p:spPr bwMode="auto">
          <a:xfrm>
            <a:off x="4433888" y="5334000"/>
            <a:ext cx="47101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8.</a:t>
            </a:r>
            <a:r>
              <a:rPr lang="en-US" sz="2400"/>
              <a:t> Conv. of Same-Side Interior </a:t>
            </a:r>
            <a:r>
              <a:rPr lang="en-US" sz="2400" b="1">
                <a:sym typeface="Symbol" pitchFamily="18" charset="2"/>
              </a:rPr>
              <a:t></a:t>
            </a:r>
            <a:r>
              <a:rPr lang="en-US" sz="2400">
                <a:sym typeface="Symbol" pitchFamily="18" charset="2"/>
              </a:rPr>
              <a:t>s</a:t>
            </a:r>
            <a:r>
              <a:rPr lang="en-US" sz="2400" b="1"/>
              <a:t> </a:t>
            </a:r>
            <a:r>
              <a:rPr lang="en-US" sz="2400"/>
              <a:t>Post.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2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2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2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2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2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2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2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42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2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42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42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4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4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4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4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4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37" grpId="0"/>
      <p:bldP spid="42038" grpId="0"/>
      <p:bldP spid="42039" grpId="0"/>
      <p:bldP spid="42040" grpId="0"/>
      <p:bldP spid="42041" grpId="0"/>
      <p:bldP spid="42042" grpId="0"/>
      <p:bldP spid="42043" grpId="0"/>
      <p:bldP spid="42044" grpId="0"/>
      <p:bldP spid="42045" grpId="0"/>
      <p:bldP spid="42046" grpId="0"/>
      <p:bldP spid="42047" grpId="0"/>
      <p:bldP spid="42048" grpId="0"/>
      <p:bldP spid="42049" grpId="0"/>
      <p:bldP spid="42050" grpId="0"/>
      <p:bldP spid="42051" grpId="0"/>
      <p:bldP spid="4205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4: </a:t>
            </a:r>
            <a:r>
              <a:rPr lang="en-US" altLang="en-US" sz="2600">
                <a:solidFill>
                  <a:srgbClr val="006699"/>
                </a:solidFill>
                <a:latin typeface="Arial Black" pitchFamily="34" charset="0"/>
              </a:rPr>
              <a:t>Carpentry Application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381000" y="1447800"/>
            <a:ext cx="77724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/>
              <a:t>A carpenter is creating a woodwork pattern and wants two long pieces to be parallel. m</a:t>
            </a:r>
            <a:r>
              <a:rPr lang="en-US" sz="2400" b="1" dirty="0">
                <a:sym typeface="Symbol" pitchFamily="18" charset="2"/>
              </a:rPr>
              <a:t></a:t>
            </a:r>
            <a:r>
              <a:rPr lang="en-US" sz="2400" b="1" dirty="0"/>
              <a:t>1= (8</a:t>
            </a:r>
            <a:r>
              <a:rPr lang="en-US" sz="2400" b="1" i="1" dirty="0"/>
              <a:t>x </a:t>
            </a:r>
            <a:r>
              <a:rPr lang="en-US" sz="2400" b="1" dirty="0"/>
              <a:t>+ 20)° and m</a:t>
            </a:r>
            <a:r>
              <a:rPr lang="en-US" sz="2400" b="1" dirty="0">
                <a:sym typeface="Symbol" pitchFamily="18" charset="2"/>
              </a:rPr>
              <a:t></a:t>
            </a:r>
            <a:r>
              <a:rPr lang="en-US" sz="2400" b="1" dirty="0"/>
              <a:t>2 = (2</a:t>
            </a:r>
            <a:r>
              <a:rPr lang="en-US" sz="2400" b="1" i="1" dirty="0"/>
              <a:t>x </a:t>
            </a:r>
            <a:r>
              <a:rPr lang="en-US" sz="2400" b="1" dirty="0"/>
              <a:t>+ 10)°. If </a:t>
            </a:r>
            <a:r>
              <a:rPr lang="en-US" sz="2400" b="1" i="1" dirty="0"/>
              <a:t>x </a:t>
            </a:r>
            <a:r>
              <a:rPr lang="en-US" sz="2400" b="1" dirty="0"/>
              <a:t>= 15, show that pieces A and B are parallel.</a:t>
            </a:r>
          </a:p>
        </p:txBody>
      </p:sp>
      <p:pic>
        <p:nvPicPr>
          <p:cNvPr id="3380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352800"/>
            <a:ext cx="5159375" cy="270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4 Continued</a:t>
            </a:r>
            <a:endParaRPr lang="en-US" altLang="en-US" sz="2600">
              <a:solidFill>
                <a:srgbClr val="006699"/>
              </a:solidFill>
              <a:latin typeface="Arial Black" pitchFamily="34" charset="0"/>
            </a:endParaRP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304800" y="1676400"/>
            <a:ext cx="8610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A line through the center of the horizontal piece forms a transversal to pieces A and B.</a:t>
            </a:r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304800" y="2895600"/>
            <a:ext cx="8305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ym typeface="Symbol" pitchFamily="18" charset="2"/>
              </a:rPr>
              <a:t>1 and 2 are same-side interior angles.  If 1 and 2 are supplementary, then pieces A and B are parallel.</a:t>
            </a:r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304800" y="4572000"/>
            <a:ext cx="815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ym typeface="Symbol" pitchFamily="18" charset="2"/>
              </a:rPr>
              <a:t>Substitute 15 for </a:t>
            </a:r>
            <a:r>
              <a:rPr lang="en-US" i="1">
                <a:sym typeface="Symbol" pitchFamily="18" charset="2"/>
              </a:rPr>
              <a:t>x</a:t>
            </a:r>
            <a:r>
              <a:rPr lang="en-US">
                <a:sym typeface="Symbol" pitchFamily="18" charset="2"/>
              </a:rPr>
              <a:t> in each expression.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/>
      <p:bldP spid="43019" grpId="0"/>
      <p:bldP spid="4302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4 Continued</a:t>
            </a:r>
            <a:endParaRPr lang="en-US" altLang="en-US" sz="2600">
              <a:solidFill>
                <a:srgbClr val="006699"/>
              </a:solidFill>
              <a:latin typeface="Arial Black" pitchFamily="34" charset="0"/>
            </a:endParaRP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457200" y="1447800"/>
            <a:ext cx="2600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m</a:t>
            </a:r>
            <a:r>
              <a:rPr lang="en-US" sz="2400">
                <a:sym typeface="Symbol" pitchFamily="18" charset="2"/>
              </a:rPr>
              <a:t>1 = 8</a:t>
            </a:r>
            <a:r>
              <a:rPr lang="en-US" sz="2400" i="1">
                <a:sym typeface="Symbol" pitchFamily="18" charset="2"/>
              </a:rPr>
              <a:t>x</a:t>
            </a:r>
            <a:r>
              <a:rPr lang="en-US" sz="2400">
                <a:sym typeface="Symbol" pitchFamily="18" charset="2"/>
              </a:rPr>
              <a:t> + 20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1295400" y="2032000"/>
            <a:ext cx="3297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ym typeface="Symbol" pitchFamily="18" charset="2"/>
              </a:rPr>
              <a:t>= 8</a:t>
            </a: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(15) </a:t>
            </a:r>
            <a:r>
              <a:rPr lang="en-US" sz="2400">
                <a:sym typeface="Symbol" pitchFamily="18" charset="2"/>
              </a:rPr>
              <a:t>+ 20 = 140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457200" y="2717800"/>
            <a:ext cx="2600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m</a:t>
            </a:r>
            <a:r>
              <a:rPr lang="en-US" sz="2400">
                <a:sym typeface="Symbol" pitchFamily="18" charset="2"/>
              </a:rPr>
              <a:t>2 = 2</a:t>
            </a:r>
            <a:r>
              <a:rPr lang="en-US" sz="2400" i="1">
                <a:sym typeface="Symbol" pitchFamily="18" charset="2"/>
              </a:rPr>
              <a:t>x </a:t>
            </a:r>
            <a:r>
              <a:rPr lang="en-US" sz="2400">
                <a:sym typeface="Symbol" pitchFamily="18" charset="2"/>
              </a:rPr>
              <a:t>+ 10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1295400" y="3251200"/>
            <a:ext cx="3103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ym typeface="Symbol" pitchFamily="18" charset="2"/>
              </a:rPr>
              <a:t>= 2</a:t>
            </a: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(15) </a:t>
            </a:r>
            <a:r>
              <a:rPr lang="en-US" sz="2400">
                <a:sym typeface="Symbol" pitchFamily="18" charset="2"/>
              </a:rPr>
              <a:t>+ 10 = 40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457200" y="3860800"/>
            <a:ext cx="3779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m</a:t>
            </a:r>
            <a:r>
              <a:rPr lang="en-US" sz="2400">
                <a:sym typeface="Symbol" pitchFamily="18" charset="2"/>
              </a:rPr>
              <a:t>1+m2 = 140 + 40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2286000" y="4368800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ym typeface="Symbol" pitchFamily="18" charset="2"/>
              </a:rPr>
              <a:t>= 180</a:t>
            </a: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4953000" y="2057400"/>
            <a:ext cx="318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366FF"/>
                </a:solidFill>
              </a:rPr>
              <a:t>Substitute 15 for x.</a:t>
            </a:r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4953000" y="3276600"/>
            <a:ext cx="318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366FF"/>
                </a:solidFill>
              </a:rPr>
              <a:t>Substitute 15 for x.</a:t>
            </a:r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5029200" y="3911600"/>
            <a:ext cx="3810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i="1">
                <a:solidFill>
                  <a:srgbClr val="3366FF"/>
                </a:solidFill>
                <a:sym typeface="Symbol" pitchFamily="18" charset="2"/>
              </a:rPr>
              <a:t>1 and 2 are supplementary</a:t>
            </a:r>
            <a:r>
              <a:rPr lang="en-US" sz="2400" i="1">
                <a:solidFill>
                  <a:srgbClr val="3366FF"/>
                </a:solidFill>
              </a:rPr>
              <a:t>.</a:t>
            </a:r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457200" y="4978400"/>
            <a:ext cx="8458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The same-side interior angles are supplementary, so pieces A and B are parallel by the Converse of the Same-Side Interior Angles Theorem.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/>
      <p:bldP spid="44038" grpId="0"/>
      <p:bldP spid="44039" grpId="0"/>
      <p:bldP spid="44040" grpId="0"/>
      <p:bldP spid="44041" grpId="0"/>
      <p:bldP spid="44042" grpId="0"/>
      <p:bldP spid="44043" grpId="0"/>
      <p:bldP spid="44044" grpId="0"/>
      <p:bldP spid="4404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 Example 4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457200" y="1466850"/>
            <a:ext cx="45720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What if…?</a:t>
            </a:r>
            <a:r>
              <a:rPr lang="en-US" sz="2400" b="1"/>
              <a:t> Suppose the corresponding angles on the opposite side of the boat measure (4</a:t>
            </a:r>
            <a:r>
              <a:rPr lang="en-US" sz="2400" b="1" i="1"/>
              <a:t>y </a:t>
            </a:r>
            <a:r>
              <a:rPr lang="en-US" sz="2400" b="1"/>
              <a:t>– 2)° and (3</a:t>
            </a:r>
            <a:r>
              <a:rPr lang="en-US" sz="2400" b="1" i="1"/>
              <a:t>y </a:t>
            </a:r>
            <a:r>
              <a:rPr lang="en-US" sz="2400" b="1"/>
              <a:t>+ 6)°, where </a:t>
            </a:r>
          </a:p>
          <a:p>
            <a:r>
              <a:rPr lang="en-US" sz="2400" b="1" i="1"/>
              <a:t>y </a:t>
            </a:r>
            <a:r>
              <a:rPr lang="en-US" sz="2400" b="1"/>
              <a:t>= 8. Show that the oars are parallel.</a:t>
            </a: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152400" y="5119688"/>
            <a:ext cx="891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4</a:t>
            </a:r>
            <a:r>
              <a:rPr lang="en-US" sz="2400" i="1"/>
              <a:t>y </a:t>
            </a:r>
            <a:r>
              <a:rPr lang="en-US" sz="2400"/>
              <a:t>– 2 = 4</a:t>
            </a:r>
            <a:r>
              <a:rPr lang="en-US" sz="2400">
                <a:solidFill>
                  <a:srgbClr val="FF0000"/>
                </a:solidFill>
              </a:rPr>
              <a:t>(8) </a:t>
            </a:r>
            <a:r>
              <a:rPr lang="en-US"/>
              <a:t>–</a:t>
            </a:r>
            <a:r>
              <a:rPr lang="en-US" sz="2400"/>
              <a:t> 2 = 30°        3</a:t>
            </a:r>
            <a:r>
              <a:rPr lang="en-US" sz="2400" i="1"/>
              <a:t>y </a:t>
            </a:r>
            <a:r>
              <a:rPr lang="en-US" sz="2400"/>
              <a:t>+ 6 = 3</a:t>
            </a:r>
            <a:r>
              <a:rPr lang="en-US" sz="2400">
                <a:solidFill>
                  <a:srgbClr val="FF0000"/>
                </a:solidFill>
              </a:rPr>
              <a:t>(8)</a:t>
            </a:r>
            <a:r>
              <a:rPr lang="en-US" sz="2400"/>
              <a:t> + 6 = 30°</a:t>
            </a:r>
            <a:endParaRPr lang="en-US" sz="2400">
              <a:solidFill>
                <a:srgbClr val="006699"/>
              </a:solidFill>
            </a:endParaRPr>
          </a:p>
        </p:txBody>
      </p:sp>
      <p:pic>
        <p:nvPicPr>
          <p:cNvPr id="3687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371600"/>
            <a:ext cx="3533775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228600" y="5715000"/>
            <a:ext cx="87630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olidFill>
                  <a:srgbClr val="3366FF"/>
                </a:solidFill>
              </a:rPr>
              <a:t>The </a:t>
            </a:r>
            <a:r>
              <a:rPr lang="en-US" sz="2400">
                <a:solidFill>
                  <a:srgbClr val="3366FF"/>
                </a:solidFill>
                <a:sym typeface="Symbol" pitchFamily="18" charset="2"/>
              </a:rPr>
              <a:t>angles </a:t>
            </a:r>
            <a:r>
              <a:rPr lang="en-US" sz="2400">
                <a:solidFill>
                  <a:srgbClr val="3366FF"/>
                </a:solidFill>
              </a:rPr>
              <a:t>are </a:t>
            </a:r>
            <a:r>
              <a:rPr lang="en-US" sz="2400">
                <a:solidFill>
                  <a:srgbClr val="3366FF"/>
                </a:solidFill>
                <a:sym typeface="Symbol" pitchFamily="18" charset="2"/>
              </a:rPr>
              <a:t>congruent</a:t>
            </a:r>
            <a:r>
              <a:rPr lang="en-US" sz="2400">
                <a:solidFill>
                  <a:srgbClr val="3366FF"/>
                </a:solidFill>
              </a:rPr>
              <a:t>, so the oars are || by the Conv. of the Corr. </a:t>
            </a:r>
            <a:r>
              <a:rPr lang="en-US">
                <a:solidFill>
                  <a:srgbClr val="3366FF"/>
                </a:solidFill>
                <a:sym typeface="Symbol" pitchFamily="18" charset="2"/>
              </a:rPr>
              <a:t>s</a:t>
            </a:r>
            <a:r>
              <a:rPr lang="en-US" sz="2400">
                <a:solidFill>
                  <a:srgbClr val="3366FF"/>
                </a:solidFill>
              </a:rPr>
              <a:t> Post.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1" grpId="0"/>
      <p:bldP spid="3687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0" name="Text Box 40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Lesson Quiz: Part I</a:t>
            </a:r>
          </a:p>
        </p:txBody>
      </p:sp>
      <p:pic>
        <p:nvPicPr>
          <p:cNvPr id="20521" name="Picture 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1371600"/>
            <a:ext cx="2328863" cy="176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22" name="Rectangle 42"/>
          <p:cNvSpPr>
            <a:spLocks noChangeArrowheads="1"/>
          </p:cNvSpPr>
          <p:nvPr/>
        </p:nvSpPr>
        <p:spPr bwMode="auto">
          <a:xfrm>
            <a:off x="381000" y="1752600"/>
            <a:ext cx="5715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/>
              <a:t>Name the postulate or theorem</a:t>
            </a:r>
          </a:p>
          <a:p>
            <a:r>
              <a:rPr lang="en-US" sz="2400" b="1"/>
              <a:t>that proves </a:t>
            </a:r>
            <a:r>
              <a:rPr lang="en-US" sz="2400" b="1" i="1"/>
              <a:t>p </a:t>
            </a:r>
            <a:r>
              <a:rPr lang="en-US" sz="2400" b="1"/>
              <a:t>|| </a:t>
            </a:r>
            <a:r>
              <a:rPr lang="en-US" sz="2400" b="1" i="1"/>
              <a:t>r</a:t>
            </a:r>
            <a:r>
              <a:rPr lang="en-US" sz="2400" b="1"/>
              <a:t>.</a:t>
            </a:r>
          </a:p>
        </p:txBody>
      </p:sp>
      <p:sp>
        <p:nvSpPr>
          <p:cNvPr id="20523" name="Rectangle 43"/>
          <p:cNvSpPr>
            <a:spLocks noChangeArrowheads="1"/>
          </p:cNvSpPr>
          <p:nvPr/>
        </p:nvSpPr>
        <p:spPr bwMode="auto">
          <a:xfrm>
            <a:off x="438150" y="2771775"/>
            <a:ext cx="18907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1. </a:t>
            </a:r>
            <a:r>
              <a:rPr lang="en-US" sz="2400" b="1">
                <a:sym typeface="Symbol" pitchFamily="18" charset="2"/>
              </a:rPr>
              <a:t></a:t>
            </a:r>
            <a:r>
              <a:rPr lang="en-US" sz="2400"/>
              <a:t>4 </a:t>
            </a:r>
            <a:r>
              <a:rPr lang="en-US" altLang="en-US" sz="2400">
                <a:sym typeface="Symbol" pitchFamily="18" charset="2"/>
              </a:rPr>
              <a:t></a:t>
            </a:r>
            <a:r>
              <a:rPr lang="en-US" sz="2400" b="1"/>
              <a:t> </a:t>
            </a:r>
            <a:r>
              <a:rPr lang="en-US" b="1">
                <a:sym typeface="Symbol" pitchFamily="18" charset="2"/>
              </a:rPr>
              <a:t></a:t>
            </a:r>
            <a:r>
              <a:rPr lang="en-US" sz="2400"/>
              <a:t>5</a:t>
            </a:r>
          </a:p>
        </p:txBody>
      </p:sp>
      <p:sp>
        <p:nvSpPr>
          <p:cNvPr id="20524" name="Rectangle 44"/>
          <p:cNvSpPr>
            <a:spLocks noChangeArrowheads="1"/>
          </p:cNvSpPr>
          <p:nvPr/>
        </p:nvSpPr>
        <p:spPr bwMode="auto">
          <a:xfrm>
            <a:off x="2876550" y="2771775"/>
            <a:ext cx="4197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Conv. of Alt. Int. </a:t>
            </a:r>
            <a:r>
              <a:rPr lang="en-US" b="1">
                <a:solidFill>
                  <a:srgbClr val="FF0000"/>
                </a:solidFill>
                <a:sym typeface="Symbol" pitchFamily="18" charset="2"/>
              </a:rPr>
              <a:t></a:t>
            </a: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s</a:t>
            </a:r>
            <a:r>
              <a:rPr lang="en-US" sz="2400" b="1">
                <a:solidFill>
                  <a:srgbClr val="FF0000"/>
                </a:solidFill>
              </a:rPr>
              <a:t> </a:t>
            </a:r>
            <a:r>
              <a:rPr lang="en-US" sz="2400">
                <a:solidFill>
                  <a:srgbClr val="FF0000"/>
                </a:solidFill>
              </a:rPr>
              <a:t>Thm.</a:t>
            </a:r>
          </a:p>
        </p:txBody>
      </p:sp>
      <p:sp>
        <p:nvSpPr>
          <p:cNvPr id="20525" name="Rectangle 45"/>
          <p:cNvSpPr>
            <a:spLocks noChangeArrowheads="1"/>
          </p:cNvSpPr>
          <p:nvPr/>
        </p:nvSpPr>
        <p:spPr bwMode="auto">
          <a:xfrm>
            <a:off x="438150" y="3432175"/>
            <a:ext cx="19288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2. </a:t>
            </a:r>
            <a:r>
              <a:rPr lang="en-US" b="1">
                <a:sym typeface="Symbol" pitchFamily="18" charset="2"/>
              </a:rPr>
              <a:t></a:t>
            </a:r>
            <a:r>
              <a:rPr lang="en-US" sz="2400"/>
              <a:t>2 </a:t>
            </a:r>
            <a:r>
              <a:rPr lang="en-US" altLang="en-US" sz="2400">
                <a:sym typeface="Symbol" pitchFamily="18" charset="2"/>
              </a:rPr>
              <a:t></a:t>
            </a:r>
            <a:r>
              <a:rPr lang="en-US" sz="2400" b="1"/>
              <a:t> </a:t>
            </a:r>
            <a:r>
              <a:rPr lang="en-US" b="1">
                <a:sym typeface="Symbol" pitchFamily="18" charset="2"/>
              </a:rPr>
              <a:t></a:t>
            </a:r>
            <a:r>
              <a:rPr lang="en-US" sz="2400"/>
              <a:t>7</a:t>
            </a:r>
          </a:p>
        </p:txBody>
      </p:sp>
      <p:sp>
        <p:nvSpPr>
          <p:cNvPr id="20526" name="Rectangle 46"/>
          <p:cNvSpPr>
            <a:spLocks noChangeArrowheads="1"/>
          </p:cNvSpPr>
          <p:nvPr/>
        </p:nvSpPr>
        <p:spPr bwMode="auto">
          <a:xfrm>
            <a:off x="2876550" y="3432175"/>
            <a:ext cx="4210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Conv. of Alt. Ext. </a:t>
            </a:r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</a:t>
            </a: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s</a:t>
            </a:r>
            <a:r>
              <a:rPr lang="en-US" sz="2400" b="1">
                <a:solidFill>
                  <a:srgbClr val="FF0000"/>
                </a:solidFill>
              </a:rPr>
              <a:t> </a:t>
            </a:r>
            <a:r>
              <a:rPr lang="en-US" sz="2400">
                <a:solidFill>
                  <a:srgbClr val="FF0000"/>
                </a:solidFill>
              </a:rPr>
              <a:t>Thm.</a:t>
            </a:r>
          </a:p>
        </p:txBody>
      </p:sp>
      <p:sp>
        <p:nvSpPr>
          <p:cNvPr id="20527" name="Rectangle 47"/>
          <p:cNvSpPr>
            <a:spLocks noChangeArrowheads="1"/>
          </p:cNvSpPr>
          <p:nvPr/>
        </p:nvSpPr>
        <p:spPr bwMode="auto">
          <a:xfrm>
            <a:off x="438150" y="4067175"/>
            <a:ext cx="19288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3. </a:t>
            </a:r>
            <a:r>
              <a:rPr lang="en-US" b="1">
                <a:sym typeface="Symbol" pitchFamily="18" charset="2"/>
              </a:rPr>
              <a:t></a:t>
            </a:r>
            <a:r>
              <a:rPr lang="en-US" sz="2400"/>
              <a:t>3 </a:t>
            </a:r>
            <a:r>
              <a:rPr lang="en-US" altLang="en-US" sz="2400">
                <a:sym typeface="Symbol" pitchFamily="18" charset="2"/>
              </a:rPr>
              <a:t></a:t>
            </a:r>
            <a:r>
              <a:rPr lang="en-US" sz="2400" b="1"/>
              <a:t> </a:t>
            </a:r>
            <a:r>
              <a:rPr lang="en-US" b="1">
                <a:sym typeface="Symbol" pitchFamily="18" charset="2"/>
              </a:rPr>
              <a:t></a:t>
            </a:r>
            <a:r>
              <a:rPr lang="en-US" sz="2400"/>
              <a:t>7</a:t>
            </a:r>
          </a:p>
        </p:txBody>
      </p:sp>
      <p:sp>
        <p:nvSpPr>
          <p:cNvPr id="20528" name="Rectangle 48"/>
          <p:cNvSpPr>
            <a:spLocks noChangeArrowheads="1"/>
          </p:cNvSpPr>
          <p:nvPr/>
        </p:nvSpPr>
        <p:spPr bwMode="auto">
          <a:xfrm>
            <a:off x="2876550" y="4067175"/>
            <a:ext cx="3752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Conv. of Corr. </a:t>
            </a:r>
            <a:r>
              <a:rPr lang="en-US" b="1">
                <a:solidFill>
                  <a:srgbClr val="FF0000"/>
                </a:solidFill>
                <a:sym typeface="Symbol" pitchFamily="18" charset="2"/>
              </a:rPr>
              <a:t></a:t>
            </a: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s</a:t>
            </a:r>
            <a:r>
              <a:rPr lang="en-US" sz="2400" b="1">
                <a:solidFill>
                  <a:srgbClr val="FF0000"/>
                </a:solidFill>
              </a:rPr>
              <a:t> </a:t>
            </a:r>
            <a:r>
              <a:rPr lang="en-US" sz="2400">
                <a:solidFill>
                  <a:srgbClr val="FF0000"/>
                </a:solidFill>
              </a:rPr>
              <a:t>Post.</a:t>
            </a:r>
          </a:p>
        </p:txBody>
      </p:sp>
      <p:sp>
        <p:nvSpPr>
          <p:cNvPr id="20529" name="Rectangle 49"/>
          <p:cNvSpPr>
            <a:spLocks noChangeArrowheads="1"/>
          </p:cNvSpPr>
          <p:nvPr/>
        </p:nvSpPr>
        <p:spPr bwMode="auto">
          <a:xfrm>
            <a:off x="438150" y="4752975"/>
            <a:ext cx="54371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4. </a:t>
            </a:r>
            <a:r>
              <a:rPr lang="en-US" b="1">
                <a:sym typeface="Symbol" pitchFamily="18" charset="2"/>
              </a:rPr>
              <a:t></a:t>
            </a:r>
            <a:r>
              <a:rPr lang="en-US" sz="2400"/>
              <a:t>3 and </a:t>
            </a:r>
            <a:r>
              <a:rPr lang="en-US" b="1">
                <a:sym typeface="Symbol" pitchFamily="18" charset="2"/>
              </a:rPr>
              <a:t></a:t>
            </a:r>
            <a:r>
              <a:rPr lang="en-US" sz="2400"/>
              <a:t>5 are supplementary.</a:t>
            </a:r>
          </a:p>
        </p:txBody>
      </p:sp>
      <p:sp>
        <p:nvSpPr>
          <p:cNvPr id="20530" name="Rectangle 50"/>
          <p:cNvSpPr>
            <a:spLocks noChangeArrowheads="1"/>
          </p:cNvSpPr>
          <p:nvPr/>
        </p:nvSpPr>
        <p:spPr bwMode="auto">
          <a:xfrm>
            <a:off x="819150" y="5410200"/>
            <a:ext cx="579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Conv. of Same-Side Int. </a:t>
            </a:r>
            <a:r>
              <a:rPr lang="en-US" b="1">
                <a:solidFill>
                  <a:srgbClr val="FF0000"/>
                </a:solidFill>
                <a:sym typeface="Symbol" pitchFamily="18" charset="2"/>
              </a:rPr>
              <a:t></a:t>
            </a: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s</a:t>
            </a:r>
            <a:r>
              <a:rPr lang="en-US" sz="2400" b="1">
                <a:solidFill>
                  <a:srgbClr val="FF0000"/>
                </a:solidFill>
              </a:rPr>
              <a:t> </a:t>
            </a:r>
            <a:r>
              <a:rPr lang="en-US" sz="2400">
                <a:solidFill>
                  <a:srgbClr val="FF0000"/>
                </a:solidFill>
              </a:rPr>
              <a:t>Thm.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4" grpId="0"/>
      <p:bldP spid="20526" grpId="0"/>
      <p:bldP spid="2053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17" name="Text Box 65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Lesson Quiz: Part II</a:t>
            </a:r>
          </a:p>
        </p:txBody>
      </p:sp>
      <p:sp>
        <p:nvSpPr>
          <p:cNvPr id="23618" name="Rectangle 66"/>
          <p:cNvSpPr>
            <a:spLocks noChangeArrowheads="1"/>
          </p:cNvSpPr>
          <p:nvPr/>
        </p:nvSpPr>
        <p:spPr bwMode="auto">
          <a:xfrm>
            <a:off x="457200" y="17526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/>
              <a:t>Use the theorems and given information to prove </a:t>
            </a:r>
            <a:r>
              <a:rPr lang="en-US" sz="2400" b="1" i="1"/>
              <a:t>p || r</a:t>
            </a:r>
            <a:r>
              <a:rPr lang="en-US" sz="2400" b="1"/>
              <a:t>.</a:t>
            </a:r>
          </a:p>
        </p:txBody>
      </p:sp>
      <p:sp>
        <p:nvSpPr>
          <p:cNvPr id="23619" name="Rectangle 67"/>
          <p:cNvSpPr>
            <a:spLocks noChangeArrowheads="1"/>
          </p:cNvSpPr>
          <p:nvPr/>
        </p:nvSpPr>
        <p:spPr bwMode="auto">
          <a:xfrm>
            <a:off x="381000" y="2971800"/>
            <a:ext cx="845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/>
              <a:t>5. </a:t>
            </a:r>
            <a:r>
              <a:rPr lang="en-US" sz="2400"/>
              <a:t>m</a:t>
            </a:r>
            <a:r>
              <a:rPr lang="en-US" sz="2400" b="1">
                <a:sym typeface="Symbol" pitchFamily="18" charset="2"/>
              </a:rPr>
              <a:t></a:t>
            </a:r>
            <a:r>
              <a:rPr lang="en-US" sz="2400"/>
              <a:t>2 </a:t>
            </a:r>
            <a:r>
              <a:rPr lang="en-US" sz="2400" b="1"/>
              <a:t>= </a:t>
            </a:r>
            <a:r>
              <a:rPr lang="en-US" sz="2400"/>
              <a:t>(5</a:t>
            </a:r>
            <a:r>
              <a:rPr lang="en-US" sz="2400" i="1"/>
              <a:t>x </a:t>
            </a:r>
            <a:r>
              <a:rPr lang="en-US" sz="2400" b="1"/>
              <a:t>+ </a:t>
            </a:r>
            <a:r>
              <a:rPr lang="en-US" sz="2400"/>
              <a:t>20)°, m </a:t>
            </a:r>
            <a:r>
              <a:rPr lang="en-US" b="1">
                <a:sym typeface="Symbol" pitchFamily="18" charset="2"/>
              </a:rPr>
              <a:t></a:t>
            </a:r>
            <a:r>
              <a:rPr lang="en-US" sz="2400"/>
              <a:t>7 </a:t>
            </a:r>
            <a:r>
              <a:rPr lang="en-US" sz="2400" b="1"/>
              <a:t>= </a:t>
            </a:r>
            <a:r>
              <a:rPr lang="en-US" sz="2400"/>
              <a:t>(7</a:t>
            </a:r>
            <a:r>
              <a:rPr lang="en-US" sz="2400" i="1"/>
              <a:t>x </a:t>
            </a:r>
            <a:r>
              <a:rPr lang="en-US" sz="2400" b="1"/>
              <a:t>+ </a:t>
            </a:r>
            <a:r>
              <a:rPr lang="en-US" sz="2400"/>
              <a:t>8)°, and </a:t>
            </a:r>
            <a:r>
              <a:rPr lang="en-US" sz="2400" i="1"/>
              <a:t>x </a:t>
            </a:r>
            <a:r>
              <a:rPr lang="en-US" sz="2400" b="1"/>
              <a:t>= </a:t>
            </a:r>
            <a:r>
              <a:rPr lang="en-US" sz="2400"/>
              <a:t>6</a:t>
            </a:r>
          </a:p>
        </p:txBody>
      </p:sp>
      <p:sp>
        <p:nvSpPr>
          <p:cNvPr id="23620" name="Rectangle 68"/>
          <p:cNvSpPr>
            <a:spLocks noChangeArrowheads="1"/>
          </p:cNvSpPr>
          <p:nvPr/>
        </p:nvSpPr>
        <p:spPr bwMode="auto">
          <a:xfrm>
            <a:off x="838200" y="3581400"/>
            <a:ext cx="6324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m</a:t>
            </a:r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</a:t>
            </a:r>
            <a:r>
              <a:rPr lang="en-US" sz="2400">
                <a:solidFill>
                  <a:srgbClr val="FF0000"/>
                </a:solidFill>
              </a:rPr>
              <a:t>2 </a:t>
            </a:r>
            <a:r>
              <a:rPr lang="en-US" sz="2400" b="1">
                <a:solidFill>
                  <a:srgbClr val="FF0000"/>
                </a:solidFill>
              </a:rPr>
              <a:t>= </a:t>
            </a:r>
            <a:r>
              <a:rPr lang="en-US" sz="2400">
                <a:solidFill>
                  <a:srgbClr val="FF0000"/>
                </a:solidFill>
              </a:rPr>
              <a:t>5</a:t>
            </a:r>
            <a:r>
              <a:rPr lang="en-US" sz="2400" b="1">
                <a:solidFill>
                  <a:srgbClr val="FF0000"/>
                </a:solidFill>
              </a:rPr>
              <a:t>(</a:t>
            </a:r>
            <a:r>
              <a:rPr lang="en-US" sz="2400">
                <a:solidFill>
                  <a:srgbClr val="FF0000"/>
                </a:solidFill>
              </a:rPr>
              <a:t>6</a:t>
            </a:r>
            <a:r>
              <a:rPr lang="en-US" sz="2400" b="1">
                <a:solidFill>
                  <a:srgbClr val="FF0000"/>
                </a:solidFill>
              </a:rPr>
              <a:t>) + </a:t>
            </a:r>
            <a:r>
              <a:rPr lang="en-US" sz="2400">
                <a:solidFill>
                  <a:srgbClr val="FF0000"/>
                </a:solidFill>
              </a:rPr>
              <a:t>20 </a:t>
            </a:r>
            <a:r>
              <a:rPr lang="en-US" sz="2400" b="1">
                <a:solidFill>
                  <a:srgbClr val="FF0000"/>
                </a:solidFill>
              </a:rPr>
              <a:t>= </a:t>
            </a:r>
            <a:r>
              <a:rPr lang="en-US" sz="2400">
                <a:solidFill>
                  <a:srgbClr val="FF0000"/>
                </a:solidFill>
              </a:rPr>
              <a:t>50°</a:t>
            </a:r>
          </a:p>
          <a:p>
            <a:r>
              <a:rPr lang="en-US" sz="2400">
                <a:solidFill>
                  <a:srgbClr val="FF0000"/>
                </a:solidFill>
              </a:rPr>
              <a:t>m</a:t>
            </a:r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</a:t>
            </a:r>
            <a:r>
              <a:rPr lang="en-US" sz="2400">
                <a:solidFill>
                  <a:srgbClr val="FF0000"/>
                </a:solidFill>
              </a:rPr>
              <a:t>7 </a:t>
            </a:r>
            <a:r>
              <a:rPr lang="en-US" sz="2400" b="1">
                <a:solidFill>
                  <a:srgbClr val="FF0000"/>
                </a:solidFill>
              </a:rPr>
              <a:t>= </a:t>
            </a:r>
            <a:r>
              <a:rPr lang="en-US" sz="2400">
                <a:solidFill>
                  <a:srgbClr val="FF0000"/>
                </a:solidFill>
              </a:rPr>
              <a:t>7</a:t>
            </a:r>
            <a:r>
              <a:rPr lang="en-US" sz="2400" b="1">
                <a:solidFill>
                  <a:srgbClr val="FF0000"/>
                </a:solidFill>
              </a:rPr>
              <a:t>(</a:t>
            </a:r>
            <a:r>
              <a:rPr lang="en-US" sz="2400">
                <a:solidFill>
                  <a:srgbClr val="FF0000"/>
                </a:solidFill>
              </a:rPr>
              <a:t>6</a:t>
            </a:r>
            <a:r>
              <a:rPr lang="en-US" sz="2400" b="1">
                <a:solidFill>
                  <a:srgbClr val="FF0000"/>
                </a:solidFill>
              </a:rPr>
              <a:t>) + </a:t>
            </a:r>
            <a:r>
              <a:rPr lang="en-US" sz="2400">
                <a:solidFill>
                  <a:srgbClr val="FF0000"/>
                </a:solidFill>
              </a:rPr>
              <a:t>8 </a:t>
            </a:r>
            <a:r>
              <a:rPr lang="en-US" sz="2400" b="1">
                <a:solidFill>
                  <a:srgbClr val="FF0000"/>
                </a:solidFill>
              </a:rPr>
              <a:t>= </a:t>
            </a:r>
            <a:r>
              <a:rPr lang="en-US" sz="2400">
                <a:solidFill>
                  <a:srgbClr val="FF0000"/>
                </a:solidFill>
              </a:rPr>
              <a:t>50°</a:t>
            </a:r>
          </a:p>
          <a:p>
            <a:r>
              <a:rPr lang="en-US" sz="2400">
                <a:solidFill>
                  <a:srgbClr val="FF0000"/>
                </a:solidFill>
              </a:rPr>
              <a:t>m</a:t>
            </a:r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</a:t>
            </a:r>
            <a:r>
              <a:rPr lang="en-US" sz="2400">
                <a:solidFill>
                  <a:srgbClr val="FF0000"/>
                </a:solidFill>
              </a:rPr>
              <a:t>2 </a:t>
            </a:r>
            <a:r>
              <a:rPr lang="en-US" sz="2400" b="1">
                <a:solidFill>
                  <a:srgbClr val="FF0000"/>
                </a:solidFill>
              </a:rPr>
              <a:t>= </a:t>
            </a:r>
            <a:r>
              <a:rPr lang="en-US" sz="2400">
                <a:solidFill>
                  <a:srgbClr val="FF0000"/>
                </a:solidFill>
              </a:rPr>
              <a:t>m</a:t>
            </a:r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</a:t>
            </a:r>
            <a:r>
              <a:rPr lang="en-US" sz="2400">
                <a:solidFill>
                  <a:srgbClr val="FF0000"/>
                </a:solidFill>
              </a:rPr>
              <a:t>7, so </a:t>
            </a:r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</a:t>
            </a:r>
            <a:r>
              <a:rPr lang="en-US" sz="2400">
                <a:solidFill>
                  <a:srgbClr val="FF0000"/>
                </a:solidFill>
              </a:rPr>
              <a:t>2 </a:t>
            </a:r>
            <a:r>
              <a:rPr lang="en-US" sz="2400" b="1">
                <a:solidFill>
                  <a:srgbClr val="FF0000"/>
                </a:solidFill>
              </a:rPr>
              <a:t>≅ </a:t>
            </a:r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</a:t>
            </a:r>
            <a:r>
              <a:rPr lang="en-US" sz="2400">
                <a:solidFill>
                  <a:srgbClr val="FF0000"/>
                </a:solidFill>
              </a:rPr>
              <a:t>7</a:t>
            </a:r>
          </a:p>
          <a:p>
            <a:endParaRPr lang="en-US" sz="2400">
              <a:solidFill>
                <a:srgbClr val="FF0000"/>
              </a:solidFill>
            </a:endParaRPr>
          </a:p>
          <a:p>
            <a:r>
              <a:rPr lang="en-US" sz="2400" i="1">
                <a:solidFill>
                  <a:srgbClr val="FF0000"/>
                </a:solidFill>
              </a:rPr>
              <a:t>p || r </a:t>
            </a:r>
            <a:r>
              <a:rPr lang="en-US" sz="2400">
                <a:solidFill>
                  <a:srgbClr val="FF0000"/>
                </a:solidFill>
              </a:rPr>
              <a:t>by the Conv. of Alt. Ext. </a:t>
            </a:r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</a:t>
            </a: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s</a:t>
            </a:r>
            <a:r>
              <a:rPr lang="en-US" sz="2400" b="1">
                <a:solidFill>
                  <a:srgbClr val="FF0000"/>
                </a:solidFill>
              </a:rPr>
              <a:t> </a:t>
            </a:r>
            <a:r>
              <a:rPr lang="en-US" sz="2400">
                <a:solidFill>
                  <a:srgbClr val="FF0000"/>
                </a:solidFill>
              </a:rPr>
              <a:t>Thm.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36638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</a:rPr>
              <a:t>Examples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OBJ: SWBAT u</a:t>
            </a:r>
            <a:r>
              <a:rPr lang="en-US" altLang="en-US" dirty="0" smtClean="0">
                <a:latin typeface="Calibri" pitchFamily="34" charset="0"/>
              </a:rPr>
              <a:t>se the angles formed by a transversal to prove two lines are parallel.  </a:t>
            </a:r>
            <a:r>
              <a:rPr lang="en-US" dirty="0" smtClean="0">
                <a:latin typeface="Calibri" pitchFamily="34" charset="0"/>
              </a:rPr>
              <a:t> 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81000" y="1066800"/>
            <a:ext cx="8820150" cy="450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36638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</a:rPr>
              <a:t>Converse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Write the converse of the conditional statement:</a:t>
            </a:r>
          </a:p>
          <a:p>
            <a:r>
              <a:rPr lang="en-US" dirty="0" smtClean="0">
                <a:latin typeface="Calibri" pitchFamily="34" charset="0"/>
              </a:rPr>
              <a:t>“If two angles are vertical, then they have the same measure.”</a:t>
            </a:r>
          </a:p>
          <a:p>
            <a:endParaRPr lang="en-US" dirty="0" smtClean="0">
              <a:latin typeface="Calibri" pitchFamily="34" charset="0"/>
            </a:endParaRP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7" name="Rectangle 49"/>
          <p:cNvSpPr>
            <a:spLocks noChangeArrowheads="1"/>
          </p:cNvSpPr>
          <p:nvPr/>
        </p:nvSpPr>
        <p:spPr bwMode="auto">
          <a:xfrm>
            <a:off x="381000" y="1752600"/>
            <a:ext cx="83820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Recall that the converse of a theorem is found by exchanging the hypothesis and conclusion. The converse of a theorem is not automatically true. If it is true, it must be stated as a postulate or proved as a separate theorem.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752600"/>
            <a:ext cx="8382000" cy="297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743200"/>
            <a:ext cx="2722563" cy="20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304800" y="1828800"/>
            <a:ext cx="82375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 dirty="0"/>
              <a:t>Use the Converse of the Corresponding Angles Postulate and the given information to show that </a:t>
            </a:r>
            <a:r>
              <a:rPr lang="en-US" altLang="en-US" sz="2400" b="1" i="1" dirty="0"/>
              <a:t>ℓ</a:t>
            </a:r>
            <a:r>
              <a:rPr lang="en-US" altLang="en-US" sz="2400" b="1" dirty="0"/>
              <a:t> || </a:t>
            </a:r>
            <a:r>
              <a:rPr lang="en-US" altLang="en-US" sz="2400" b="1" i="1" dirty="0"/>
              <a:t>m</a:t>
            </a:r>
            <a:r>
              <a:rPr lang="en-US" altLang="en-US" sz="2400" b="1" dirty="0"/>
              <a:t>.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1A: Using the Converse of the Corresponding Angles Postulate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381000" y="3124200"/>
            <a:ext cx="16462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ym typeface="Symbol" pitchFamily="18" charset="2"/>
              </a:rPr>
              <a:t></a:t>
            </a:r>
            <a:r>
              <a:rPr lang="en-US" b="1" dirty="0"/>
              <a:t>4 </a:t>
            </a:r>
            <a:r>
              <a:rPr lang="en-US" altLang="en-US" sz="2400" dirty="0">
                <a:sym typeface="Symbol" pitchFamily="18" charset="2"/>
              </a:rPr>
              <a:t></a:t>
            </a:r>
            <a:r>
              <a:rPr lang="en-US" b="1" dirty="0"/>
              <a:t> </a:t>
            </a:r>
            <a:r>
              <a:rPr lang="en-US" b="1" dirty="0">
                <a:sym typeface="Symbol" pitchFamily="18" charset="2"/>
              </a:rPr>
              <a:t></a:t>
            </a:r>
            <a:r>
              <a:rPr lang="en-US" b="1" dirty="0"/>
              <a:t>8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515938" y="4724400"/>
            <a:ext cx="8170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4 </a:t>
            </a:r>
            <a:r>
              <a:rPr lang="en-US" altLang="en-US" sz="2400">
                <a:sym typeface="Symbol" pitchFamily="18" charset="2"/>
              </a:rPr>
              <a:t></a:t>
            </a:r>
            <a:r>
              <a:rPr lang="en-US" sz="2400"/>
              <a:t>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8	   </a:t>
            </a:r>
            <a:r>
              <a:rPr lang="en-US" sz="2400" i="1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sz="2400" i="1">
                <a:solidFill>
                  <a:srgbClr val="3366FF"/>
                </a:solidFill>
              </a:rPr>
              <a:t>4 and </a:t>
            </a:r>
            <a:r>
              <a:rPr lang="en-US" sz="2400" i="1">
                <a:solidFill>
                  <a:srgbClr val="3366FF"/>
                </a:solidFill>
                <a:sym typeface="Symbol" pitchFamily="18" charset="2"/>
              </a:rPr>
              <a:t>8 are corresponding angles.</a:t>
            </a:r>
            <a:r>
              <a:rPr lang="en-US" sz="2400"/>
              <a:t> </a:t>
            </a:r>
            <a:endParaRPr lang="en-US" altLang="en-US" sz="2400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668338" y="5257800"/>
            <a:ext cx="586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i="1" dirty="0"/>
              <a:t>ℓ</a:t>
            </a:r>
            <a:r>
              <a:rPr lang="en-US" altLang="en-US" sz="2400" dirty="0"/>
              <a:t> || </a:t>
            </a:r>
            <a:r>
              <a:rPr lang="en-US" altLang="en-US" sz="2400" i="1" dirty="0"/>
              <a:t>m</a:t>
            </a:r>
            <a:r>
              <a:rPr lang="en-US" altLang="en-US" sz="2400" dirty="0"/>
              <a:t>     	   </a:t>
            </a:r>
            <a:r>
              <a:rPr lang="en-US" altLang="en-US" sz="2400" i="1" dirty="0">
                <a:solidFill>
                  <a:srgbClr val="3366FF"/>
                </a:solidFill>
              </a:rPr>
              <a:t>Conv. of Corr. </a:t>
            </a:r>
            <a:r>
              <a:rPr lang="en-US" altLang="en-US" sz="2400" i="1" dirty="0">
                <a:solidFill>
                  <a:srgbClr val="3366FF"/>
                </a:solidFill>
                <a:sym typeface="Symbol" pitchFamily="18" charset="2"/>
              </a:rPr>
              <a:t>s Post.</a:t>
            </a:r>
            <a:endParaRPr lang="en-US" sz="2400" i="1" dirty="0">
              <a:solidFill>
                <a:srgbClr val="3366FF"/>
              </a:solidFill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4" grpId="0"/>
      <p:bldP spid="3789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04800" y="1676400"/>
            <a:ext cx="82375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/>
              <a:t>Use the Converse of the Corresponding Angles Postulate and the given information to show that </a:t>
            </a:r>
            <a:r>
              <a:rPr lang="en-US" altLang="en-US" sz="2400" b="1" i="1"/>
              <a:t>ℓ</a:t>
            </a:r>
            <a:r>
              <a:rPr lang="en-US" altLang="en-US" sz="2400" b="1"/>
              <a:t> || </a:t>
            </a:r>
            <a:r>
              <a:rPr lang="en-US" altLang="en-US" sz="2400" b="1" i="1"/>
              <a:t>m</a:t>
            </a:r>
            <a:r>
              <a:rPr lang="en-US" altLang="en-US" sz="2400" b="1"/>
              <a:t>.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1B: Using the Converse of the Corresponding Angles Postulate</a:t>
            </a:r>
          </a:p>
        </p:txBody>
      </p:sp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438400"/>
            <a:ext cx="2722563" cy="20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304800" y="3048000"/>
            <a:ext cx="6096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/>
              <a:t>m</a:t>
            </a:r>
            <a:r>
              <a:rPr lang="en-US" sz="2400" b="1" dirty="0">
                <a:sym typeface="Symbol" pitchFamily="18" charset="2"/>
              </a:rPr>
              <a:t></a:t>
            </a:r>
            <a:r>
              <a:rPr lang="en-US" sz="2400" b="1" dirty="0"/>
              <a:t>3 = (4</a:t>
            </a:r>
            <a:r>
              <a:rPr lang="en-US" sz="2400" b="1" i="1" dirty="0"/>
              <a:t>x</a:t>
            </a:r>
            <a:r>
              <a:rPr lang="en-US" sz="2400" b="1" dirty="0"/>
              <a:t> – 80)°, </a:t>
            </a:r>
          </a:p>
          <a:p>
            <a:r>
              <a:rPr lang="en-US" sz="2400" b="1" dirty="0"/>
              <a:t>m</a:t>
            </a:r>
            <a:r>
              <a:rPr lang="en-US" sz="2400" b="1" dirty="0">
                <a:sym typeface="Symbol" pitchFamily="18" charset="2"/>
              </a:rPr>
              <a:t></a:t>
            </a:r>
            <a:r>
              <a:rPr lang="en-US" sz="2400" b="1" dirty="0"/>
              <a:t>7 = (3</a:t>
            </a:r>
            <a:r>
              <a:rPr lang="en-US" sz="2400" b="1" i="1" dirty="0"/>
              <a:t>x</a:t>
            </a:r>
            <a:r>
              <a:rPr lang="en-US" sz="2400" b="1" dirty="0"/>
              <a:t> – 50)°, </a:t>
            </a:r>
            <a:r>
              <a:rPr lang="en-US" sz="2400" b="1" i="1" dirty="0"/>
              <a:t>x</a:t>
            </a:r>
            <a:r>
              <a:rPr lang="en-US" sz="2400" b="1" dirty="0"/>
              <a:t> = 30</a:t>
            </a: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304800" y="4419600"/>
            <a:ext cx="7754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m</a:t>
            </a:r>
            <a:r>
              <a:rPr lang="en-US" sz="2400" dirty="0">
                <a:sym typeface="Symbol" pitchFamily="18" charset="2"/>
              </a:rPr>
              <a:t>3 = 4</a:t>
            </a:r>
            <a:r>
              <a:rPr lang="en-US" sz="2400" dirty="0">
                <a:solidFill>
                  <a:srgbClr val="FF0000"/>
                </a:solidFill>
                <a:sym typeface="Symbol" pitchFamily="18" charset="2"/>
              </a:rPr>
              <a:t>(30)</a:t>
            </a:r>
            <a:r>
              <a:rPr lang="en-US" sz="2400" dirty="0">
                <a:sym typeface="Symbol" pitchFamily="18" charset="2"/>
              </a:rPr>
              <a:t> – 80 = 40</a:t>
            </a:r>
            <a:r>
              <a:rPr lang="en-US" sz="2400" dirty="0"/>
              <a:t>	</a:t>
            </a:r>
            <a:r>
              <a:rPr lang="en-US" sz="2400" i="1" dirty="0">
                <a:solidFill>
                  <a:srgbClr val="3366FF"/>
                </a:solidFill>
                <a:sym typeface="Symbol" pitchFamily="18" charset="2"/>
              </a:rPr>
              <a:t>Substitute 30 for x.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304800" y="4876800"/>
            <a:ext cx="841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m</a:t>
            </a:r>
            <a:r>
              <a:rPr lang="en-US" sz="2400" dirty="0">
                <a:sym typeface="Symbol" pitchFamily="18" charset="2"/>
              </a:rPr>
              <a:t>8 = 3</a:t>
            </a:r>
            <a:r>
              <a:rPr lang="en-US" sz="2400" dirty="0">
                <a:solidFill>
                  <a:srgbClr val="FF0000"/>
                </a:solidFill>
                <a:sym typeface="Symbol" pitchFamily="18" charset="2"/>
              </a:rPr>
              <a:t>(30) </a:t>
            </a:r>
            <a:r>
              <a:rPr lang="en-US" sz="2400" dirty="0">
                <a:sym typeface="Symbol" pitchFamily="18" charset="2"/>
              </a:rPr>
              <a:t>– 50 = 40	</a:t>
            </a:r>
            <a:r>
              <a:rPr lang="en-US" sz="2400" i="1" dirty="0">
                <a:solidFill>
                  <a:srgbClr val="3366FF"/>
                </a:solidFill>
                <a:sym typeface="Symbol" pitchFamily="18" charset="2"/>
              </a:rPr>
              <a:t>Substitute 30 for x.</a:t>
            </a:r>
            <a:r>
              <a:rPr lang="en-US" sz="2400" dirty="0">
                <a:solidFill>
                  <a:srgbClr val="3366FF"/>
                </a:solidFill>
                <a:sym typeface="Symbol" pitchFamily="18" charset="2"/>
              </a:rPr>
              <a:t>	</a:t>
            </a:r>
            <a:endParaRPr lang="en-US" altLang="en-US" sz="2400" dirty="0">
              <a:solidFill>
                <a:srgbClr val="3366FF"/>
              </a:solidFill>
            </a:endParaRP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838200" y="6096000"/>
            <a:ext cx="780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dirty="0"/>
              <a:t>ℓ || m     		 	    </a:t>
            </a:r>
            <a:r>
              <a:rPr lang="en-US" altLang="en-US" sz="2400" i="1" dirty="0">
                <a:solidFill>
                  <a:srgbClr val="3366FF"/>
                </a:solidFill>
              </a:rPr>
              <a:t>Conv. of Corr. </a:t>
            </a:r>
            <a:r>
              <a:rPr lang="en-US" altLang="en-US" sz="2400" i="1" dirty="0">
                <a:solidFill>
                  <a:srgbClr val="3366FF"/>
                </a:solidFill>
                <a:sym typeface="Symbol" pitchFamily="18" charset="2"/>
              </a:rPr>
              <a:t>s Post.</a:t>
            </a:r>
            <a:endParaRPr lang="en-US" sz="2400" i="1" dirty="0">
              <a:solidFill>
                <a:srgbClr val="3366FF"/>
              </a:solidFill>
              <a:sym typeface="Symbol" pitchFamily="18" charset="2"/>
            </a:endParaRP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609600" y="5715000"/>
            <a:ext cx="6410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dirty="0">
                <a:sym typeface="Symbol" pitchFamily="18" charset="2"/>
              </a:rPr>
              <a:t>3  8			      </a:t>
            </a:r>
            <a:r>
              <a:rPr lang="en-US" altLang="en-US" sz="2400" i="1" dirty="0">
                <a:solidFill>
                  <a:srgbClr val="3366FF"/>
                </a:solidFill>
                <a:sym typeface="Symbol" pitchFamily="18" charset="2"/>
              </a:rPr>
              <a:t>Def. of  s.</a:t>
            </a: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304800" y="5334000"/>
            <a:ext cx="836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m</a:t>
            </a:r>
            <a:r>
              <a:rPr lang="en-US" sz="2400" dirty="0">
                <a:sym typeface="Symbol" pitchFamily="18" charset="2"/>
              </a:rPr>
              <a:t>3 = m8			</a:t>
            </a:r>
            <a:r>
              <a:rPr lang="en-US" sz="2400" i="1" dirty="0">
                <a:solidFill>
                  <a:srgbClr val="3366FF"/>
                </a:solidFill>
                <a:sym typeface="Symbol" pitchFamily="18" charset="2"/>
              </a:rPr>
              <a:t>Trans. Prop. of Equality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5" grpId="0"/>
      <p:bldP spid="29706" grpId="0"/>
      <p:bldP spid="29707" grpId="0"/>
      <p:bldP spid="29708" grpId="0"/>
      <p:bldP spid="2970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 Example 1a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457200" y="1219200"/>
            <a:ext cx="8237538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/>
              <a:t>Use the Converse of the Corresponding Angles Postulate and the given information to show that </a:t>
            </a:r>
            <a:r>
              <a:rPr lang="en-US" altLang="en-US" sz="2400" b="1" i="1"/>
              <a:t>ℓ</a:t>
            </a:r>
            <a:r>
              <a:rPr lang="en-US" altLang="en-US" sz="2400" b="1"/>
              <a:t> || </a:t>
            </a:r>
            <a:r>
              <a:rPr lang="en-US" altLang="en-US" sz="2400" b="1" i="1"/>
              <a:t>m</a:t>
            </a:r>
            <a:r>
              <a:rPr lang="en-US" altLang="en-US" sz="2400" b="1"/>
              <a:t>.</a:t>
            </a:r>
          </a:p>
          <a:p>
            <a:pPr eaLnBrk="0" hangingPunct="0">
              <a:spcBef>
                <a:spcPct val="50000"/>
              </a:spcBef>
            </a:pPr>
            <a:endParaRPr lang="en-US" altLang="en-US" sz="900" b="1"/>
          </a:p>
          <a:p>
            <a:pPr eaLnBrk="0" hangingPunct="0">
              <a:spcBef>
                <a:spcPct val="50000"/>
              </a:spcBef>
            </a:pPr>
            <a:endParaRPr lang="en-US" altLang="en-US" sz="900" b="1"/>
          </a:p>
          <a:p>
            <a:pPr eaLnBrk="0" hangingPunct="0">
              <a:spcBef>
                <a:spcPct val="50000"/>
              </a:spcBef>
            </a:pPr>
            <a:r>
              <a:rPr lang="en-US" altLang="en-US" sz="2400" b="1"/>
              <a:t>m</a:t>
            </a:r>
            <a:r>
              <a:rPr lang="en-US" altLang="en-US" b="1">
                <a:sym typeface="Symbol" pitchFamily="18" charset="2"/>
              </a:rPr>
              <a:t></a:t>
            </a:r>
            <a:r>
              <a:rPr lang="en-US" altLang="en-US" sz="2400" b="1"/>
              <a:t>1 = m</a:t>
            </a:r>
            <a:r>
              <a:rPr lang="en-US" altLang="en-US" b="1">
                <a:sym typeface="Symbol" pitchFamily="18" charset="2"/>
              </a:rPr>
              <a:t></a:t>
            </a:r>
            <a:r>
              <a:rPr lang="en-US" altLang="en-US" sz="2400" b="1"/>
              <a:t>3</a:t>
            </a:r>
          </a:p>
          <a:p>
            <a:pPr eaLnBrk="0" hangingPunct="0">
              <a:spcBef>
                <a:spcPct val="50000"/>
              </a:spcBef>
            </a:pPr>
            <a:endParaRPr lang="en-US" altLang="en-US" sz="2400" b="1"/>
          </a:p>
          <a:p>
            <a:pPr eaLnBrk="0" hangingPunct="0">
              <a:spcBef>
                <a:spcPct val="50000"/>
              </a:spcBef>
            </a:pPr>
            <a:endParaRPr lang="en-US" altLang="en-US" sz="2400" b="1"/>
          </a:p>
          <a:p>
            <a:pPr eaLnBrk="0" hangingPunct="0">
              <a:spcBef>
                <a:spcPct val="50000"/>
              </a:spcBef>
            </a:pPr>
            <a:endParaRPr lang="en-US" altLang="en-US" sz="800" b="1"/>
          </a:p>
          <a:p>
            <a:endParaRPr lang="en-US" altLang="en-US" sz="800">
              <a:solidFill>
                <a:srgbClr val="FF0000"/>
              </a:solidFill>
              <a:sym typeface="Symbol" pitchFamily="18" charset="2"/>
            </a:endParaRPr>
          </a:p>
          <a:p>
            <a:pPr eaLnBrk="0" hangingPunct="0">
              <a:spcBef>
                <a:spcPct val="50000"/>
              </a:spcBef>
            </a:pPr>
            <a:endParaRPr lang="en-US" altLang="en-US" sz="2400">
              <a:solidFill>
                <a:srgbClr val="006699"/>
              </a:solidFill>
            </a:endParaRPr>
          </a:p>
        </p:txBody>
      </p:sp>
      <p:pic>
        <p:nvPicPr>
          <p:cNvPr id="16404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057400"/>
            <a:ext cx="2362200" cy="231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409" name="Rectangle 25"/>
          <p:cNvSpPr>
            <a:spLocks noChangeArrowheads="1"/>
          </p:cNvSpPr>
          <p:nvPr/>
        </p:nvSpPr>
        <p:spPr bwMode="auto">
          <a:xfrm>
            <a:off x="609600" y="4587875"/>
            <a:ext cx="6019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173288" algn="l"/>
              </a:tabLst>
            </a:pP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1 </a:t>
            </a:r>
            <a:r>
              <a:rPr lang="en-US" altLang="en-US" sz="2400">
                <a:sym typeface="Symbol" pitchFamily="18" charset="2"/>
              </a:rPr>
              <a:t></a:t>
            </a:r>
            <a:r>
              <a:rPr lang="en-US" sz="2400"/>
              <a:t>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3	</a:t>
            </a:r>
            <a:r>
              <a:rPr lang="en-US" sz="2400" i="1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sz="2400" i="1">
                <a:solidFill>
                  <a:srgbClr val="3366FF"/>
                </a:solidFill>
              </a:rPr>
              <a:t>1 and </a:t>
            </a:r>
            <a:r>
              <a:rPr lang="en-US" sz="2400" i="1">
                <a:solidFill>
                  <a:srgbClr val="3366FF"/>
                </a:solidFill>
                <a:sym typeface="Symbol" pitchFamily="18" charset="2"/>
              </a:rPr>
              <a:t>3 are 	corresponding angles.</a:t>
            </a:r>
            <a:r>
              <a:rPr lang="en-US" sz="2400"/>
              <a:t> </a:t>
            </a:r>
            <a:endParaRPr lang="en-US" altLang="en-US" sz="2400"/>
          </a:p>
        </p:txBody>
      </p: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609600" y="5410200"/>
            <a:ext cx="586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i="1"/>
              <a:t>ℓ</a:t>
            </a:r>
            <a:r>
              <a:rPr lang="en-US" altLang="en-US" sz="2400"/>
              <a:t> || </a:t>
            </a:r>
            <a:r>
              <a:rPr lang="en-US" altLang="en-US" sz="2400" i="1"/>
              <a:t>m</a:t>
            </a:r>
            <a:r>
              <a:rPr lang="en-US" altLang="en-US" sz="2400"/>
              <a:t>     	   </a:t>
            </a:r>
            <a:r>
              <a:rPr lang="en-US" altLang="en-US" sz="2400" i="1">
                <a:solidFill>
                  <a:srgbClr val="3366FF"/>
                </a:solidFill>
              </a:rPr>
              <a:t>Conv. of Corr. </a:t>
            </a:r>
            <a:r>
              <a:rPr lang="en-US" altLang="en-US" sz="2400" i="1">
                <a:solidFill>
                  <a:srgbClr val="3366FF"/>
                </a:solidFill>
                <a:sym typeface="Symbol" pitchFamily="18" charset="2"/>
              </a:rPr>
              <a:t>s Post.</a:t>
            </a:r>
            <a:endParaRPr lang="en-US" sz="2400" i="1">
              <a:solidFill>
                <a:srgbClr val="3366FF"/>
              </a:solidFill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9" grpId="0"/>
      <p:bldP spid="164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</TotalTime>
  <Words>1449</Words>
  <Application>Microsoft Office PowerPoint</Application>
  <PresentationFormat>On-screen Show (4:3)</PresentationFormat>
  <Paragraphs>191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Default Design</vt:lpstr>
      <vt:lpstr>Slide 1</vt:lpstr>
      <vt:lpstr>Slide 2</vt:lpstr>
      <vt:lpstr>Examples</vt:lpstr>
      <vt:lpstr>Converse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Summary Q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>Holt, Rinehart and Winston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HRW</dc:creator>
  <cp:lastModifiedBy>acalise2</cp:lastModifiedBy>
  <cp:revision>54</cp:revision>
  <dcterms:created xsi:type="dcterms:W3CDTF">2002-10-14T18:20:28Z</dcterms:created>
  <dcterms:modified xsi:type="dcterms:W3CDTF">2011-11-10T15:21:06Z</dcterms:modified>
</cp:coreProperties>
</file>