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56" saveSubsetFonts="1">
  <p:sldMasterIdLst>
    <p:sldMasterId id="2147483653" r:id="rId1"/>
    <p:sldMasterId id="2147483654" r:id="rId2"/>
    <p:sldMasterId id="2147483655" r:id="rId3"/>
  </p:sldMasterIdLst>
  <p:notesMasterIdLst>
    <p:notesMasterId r:id="rId13"/>
  </p:notesMasterIdLst>
  <p:handoutMasterIdLst>
    <p:handoutMasterId r:id="rId14"/>
  </p:handoutMasterIdLst>
  <p:sldIdLst>
    <p:sldId id="1358" r:id="rId4"/>
    <p:sldId id="1359" r:id="rId5"/>
    <p:sldId id="1360" r:id="rId6"/>
    <p:sldId id="1361" r:id="rId7"/>
    <p:sldId id="1362" r:id="rId8"/>
    <p:sldId id="1363" r:id="rId9"/>
    <p:sldId id="1364" r:id="rId10"/>
    <p:sldId id="1365" r:id="rId11"/>
    <p:sldId id="1366" r:id="rId12"/>
  </p:sldIdLst>
  <p:sldSz cx="9144000" cy="6858000" type="letter"/>
  <p:notesSz cx="6858000" cy="9144000"/>
  <p:defaultTextStyle>
    <a:defPPr>
      <a:defRPr lang="en-CA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3333FF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3333FF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3333FF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3333FF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3333FF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3333FF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3333FF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3333FF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3333FF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verly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CEDF"/>
    <a:srgbClr val="F90030"/>
    <a:srgbClr val="3333FF"/>
    <a:srgbClr val="FFFF99"/>
    <a:srgbClr val="009900"/>
    <a:srgbClr val="FF0066"/>
    <a:srgbClr val="00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98" autoAdjust="0"/>
    <p:restoredTop sz="98413" autoAdjust="0"/>
  </p:normalViewPr>
  <p:slideViewPr>
    <p:cSldViewPr snapToGrid="0" snapToObjects="1">
      <p:cViewPr>
        <p:scale>
          <a:sx n="66" d="100"/>
          <a:sy n="66" d="100"/>
        </p:scale>
        <p:origin x="-1110" y="-984"/>
      </p:cViewPr>
      <p:guideLst>
        <p:guide orient="horz" pos="1544"/>
        <p:guide orient="horz" pos="4319"/>
        <p:guide orient="horz" pos="201"/>
        <p:guide orient="horz" pos="3318"/>
        <p:guide orient="horz" pos="3695"/>
        <p:guide pos="2877"/>
        <p:guide pos="2573"/>
        <p:guide pos="42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6960"/>
    </p:cViewPr>
  </p:sorterViewPr>
  <p:notesViewPr>
    <p:cSldViewPr snapToGrid="0" snapToObjects="1">
      <p:cViewPr>
        <p:scale>
          <a:sx n="100" d="100"/>
          <a:sy n="100" d="100"/>
        </p:scale>
        <p:origin x="-1140" y="172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fld id="{97399111-B4AA-4F1B-991A-42DA07474BE3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14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fld id="{F2D7BF91-2E95-4394-8FE9-C7452B2A28A0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  <a:p>
            <a:r>
              <a:rPr lang="en-US"/>
              <a:t>Copyright © 2008 Pearson Addison-Wesley.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1-</a:t>
            </a:r>
            <a:fld id="{AEC50D6F-029B-4931-83A1-2812588905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  <a:p>
            <a:r>
              <a:rPr lang="en-US"/>
              <a:t>Copyright © 2008 Pearson Addison-Wesley.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1-</a:t>
            </a:r>
            <a:fld id="{C3EF55B8-1DA6-4C04-BA6C-74445CC5FA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  <a:p>
            <a:r>
              <a:rPr lang="en-US"/>
              <a:t>Copyright © 2008 Pearson Addison-Wesley.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1-</a:t>
            </a:r>
            <a:fld id="{DEEBC572-C979-4A9A-AD94-747F24A7A8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  <a:p>
            <a:r>
              <a:rPr lang="en-US"/>
              <a:t>Copyright © 2008 Pearson Addison-Wesley. 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1-</a:t>
            </a:r>
            <a:fld id="{A1AA6D4F-A9B5-4F0B-87D9-1C2E695D41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  <a:p>
            <a:r>
              <a:rPr lang="en-US"/>
              <a:t>Copyright © 2008 Pearson Addison-Wesley.  All rights reserved.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1-</a:t>
            </a:r>
            <a:fld id="{10107A29-BFAA-47B3-9EB5-6488D7A4F9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  <a:p>
            <a:r>
              <a:rPr lang="en-US"/>
              <a:t>Copyright © 2008 Pearson Addison-Wesley. 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1-</a:t>
            </a:r>
            <a:fld id="{20E6AF1F-349A-45B7-848C-CB8A6EA46F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  <a:p>
            <a:r>
              <a:rPr lang="en-US"/>
              <a:t>Copyright © 2008 Pearson Addison-Wesley. 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1-</a:t>
            </a:r>
            <a:fld id="{5CF53E74-9FD5-4BA8-9907-CE418233B8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  <a:p>
            <a:r>
              <a:rPr lang="en-US"/>
              <a:t>Copyright © 2008 Pearson Addison-Wesley. 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1-</a:t>
            </a:r>
            <a:fld id="{BB4D85DA-4FE8-42E8-B8AE-D95B17311C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  <a:p>
            <a:r>
              <a:rPr lang="en-US"/>
              <a:t>Copyright © 2008 Pearson Addison-Wesley. 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1-</a:t>
            </a:r>
            <a:fld id="{5A6C69C9-59A0-4E1C-96BE-1E55C4E73B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  <a:p>
            <a:r>
              <a:rPr lang="en-US"/>
              <a:t>Copyright © 2008 Pearson Addison-Wesley.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1-</a:t>
            </a:r>
            <a:fld id="{B88E3BA1-C92F-4BD1-B683-4360983334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  <a:p>
            <a:r>
              <a:rPr lang="en-US"/>
              <a:t>Copyright © 2008 Pearson Addison-Wesley.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1-</a:t>
            </a:r>
            <a:fld id="{35DAA2A9-FBF5-444D-8D62-EB0DE89F96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  <a:p>
            <a:r>
              <a:rPr lang="en-US"/>
              <a:t>Copyright © 2008 Pearson Addison-Wesley.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1-</a:t>
            </a:r>
            <a:fld id="{3C2AC250-CDBE-41A9-9357-002B20D8E1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  <a:p>
            <a:r>
              <a:rPr lang="en-US"/>
              <a:t>Copyright © 2008 Pearson Addison-Wesley.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1-</a:t>
            </a:r>
            <a:fld id="{45D280F5-70F3-42FC-8077-8CF8A06753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  <a:p>
            <a:r>
              <a:rPr lang="en-US"/>
              <a:t>Copyright © 2008 Pearson Addison-Wesley.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1-</a:t>
            </a:r>
            <a:fld id="{432D37F1-7924-4FB9-8FEA-50AB98446B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6338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6338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  <a:p>
            <a:r>
              <a:rPr lang="en-US"/>
              <a:t>Copyright © 2008 Pearson Addison-Wesley. 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1-</a:t>
            </a:r>
            <a:fld id="{4819B731-356C-437D-A939-077EA84863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  <a:p>
            <a:r>
              <a:rPr lang="en-US"/>
              <a:t>Copyright © 2008 Pearson Addison-Wesley.  All rights reserved.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1-</a:t>
            </a:r>
            <a:fld id="{DDD04517-0914-4D9E-8DF0-A361700034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  <a:p>
            <a:r>
              <a:rPr lang="en-US"/>
              <a:t>Copyright © 2008 Pearson Addison-Wesley. 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1-</a:t>
            </a:r>
            <a:fld id="{CE8B4B39-DA1C-4876-8EA4-CAF297BE56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  <a:p>
            <a:r>
              <a:rPr lang="en-US"/>
              <a:t>Copyright © 2008 Pearson Addison-Wesley. 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1-</a:t>
            </a:r>
            <a:fld id="{E2CE794A-1D69-4F08-9445-CCEBF097AC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  <a:p>
            <a:r>
              <a:rPr lang="en-US"/>
              <a:t>Copyright © 2008 Pearson Addison-Wesley. 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1-</a:t>
            </a:r>
            <a:fld id="{B546EFFB-80AD-4440-BA2D-CAEF317696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  <a:p>
            <a:r>
              <a:rPr lang="en-US"/>
              <a:t>Copyright © 2008 Pearson Addison-Wesley. 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1-</a:t>
            </a:r>
            <a:fld id="{07061716-522B-45F3-8F0C-1A598C74EC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  <a:p>
            <a:r>
              <a:rPr lang="en-US"/>
              <a:t>Copyright © 2008 Pearson Addison-Wesley.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1-</a:t>
            </a:r>
            <a:fld id="{C8A2F82C-661E-4CA4-9220-556D3EA83C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  <a:p>
            <a:r>
              <a:rPr lang="en-US"/>
              <a:t>Copyright © 2008 Pearson Addison-Wesley.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1-</a:t>
            </a:r>
            <a:fld id="{17AA5F0D-2500-48F9-8885-36C1EB5E39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731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76338"/>
            <a:ext cx="8229600" cy="49498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245225"/>
            <a:ext cx="5562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  <a:p>
            <a:r>
              <a:rPr lang="en-US"/>
              <a:t>Copyright © 2008 Pearson Addison-Wesley.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1-</a:t>
            </a:r>
            <a:fld id="{D8595E44-A538-4958-AFE5-3342802A17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E6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7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417638"/>
          </a:xfrm>
          <a:prstGeom prst="rect">
            <a:avLst/>
          </a:prstGeom>
          <a:solidFill>
            <a:srgbClr val="C7953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27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27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427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E6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417638"/>
          </a:xfrm>
          <a:prstGeom prst="rect">
            <a:avLst/>
          </a:prstGeom>
          <a:solidFill>
            <a:srgbClr val="C7953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46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34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5225"/>
            <a:ext cx="5562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  <a:p>
            <a:endParaRPr lang="en-US"/>
          </a:p>
          <a:p>
            <a:r>
              <a:rPr lang="en-US"/>
              <a:t>Copyright © 2008 Pearson Addison-Wesley.  All rights reserved.</a:t>
            </a:r>
          </a:p>
        </p:txBody>
      </p:sp>
      <p:sp>
        <p:nvSpPr>
          <p:cNvPr id="1434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  <a:p>
            <a:r>
              <a:rPr lang="en-US"/>
              <a:t>1-</a:t>
            </a:r>
            <a:fld id="{D0695D86-74DC-4D81-8CC9-596E3EACA38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5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73138"/>
          </a:xfrm>
          <a:prstGeom prst="rect">
            <a:avLst/>
          </a:prstGeom>
          <a:solidFill>
            <a:srgbClr val="C7953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565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76338"/>
            <a:ext cx="82296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657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5225"/>
            <a:ext cx="5562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  <a:p>
            <a:endParaRPr lang="en-US"/>
          </a:p>
          <a:p>
            <a:r>
              <a:rPr lang="en-US"/>
              <a:t>Copyright © 2008 Pearson Addison-Wesley.  All rights reserved.</a:t>
            </a:r>
          </a:p>
        </p:txBody>
      </p:sp>
      <p:sp>
        <p:nvSpPr>
          <p:cNvPr id="15657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  <a:p>
            <a:r>
              <a:rPr lang="en-US"/>
              <a:t>1-</a:t>
            </a:r>
            <a:fld id="{2CC1BC0F-F87B-43E3-BB64-5695FB7DD69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65702" name="Text Box 6"/>
          <p:cNvSpPr txBox="1">
            <a:spLocks noChangeArrowheads="1"/>
          </p:cNvSpPr>
          <p:nvPr userDrawn="1"/>
        </p:nvSpPr>
        <p:spPr bwMode="auto">
          <a:xfrm>
            <a:off x="1058863" y="0"/>
            <a:ext cx="17859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65704" name="Text Box 8"/>
          <p:cNvSpPr txBox="1">
            <a:spLocks noChangeArrowheads="1"/>
          </p:cNvSpPr>
          <p:nvPr userDrawn="1"/>
        </p:nvSpPr>
        <p:spPr bwMode="auto">
          <a:xfrm>
            <a:off x="0" y="85725"/>
            <a:ext cx="1785938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en-US" sz="4400">
              <a:solidFill>
                <a:srgbClr val="FEE692"/>
              </a:solidFill>
              <a:latin typeface="Arial Narrow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14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29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35.png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oleObject" Target="../embeddings/oleObject4.bin"/><Relationship Id="rId7" Type="http://schemas.openxmlformats.org/officeDocument/2006/relationships/image" Target="../media/image39.png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oleObject" Target="../embeddings/oleObject5.bin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53.png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56.png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44663" y="2728913"/>
            <a:ext cx="7399337" cy="1190625"/>
          </a:xfrm>
          <a:solidFill>
            <a:srgbClr val="FC4E32"/>
          </a:solidFill>
        </p:spPr>
        <p:txBody>
          <a:bodyPr anchor="t">
            <a:spAutoFit/>
          </a:bodyPr>
          <a:lstStyle/>
          <a:p>
            <a:r>
              <a:rPr lang="en-US" sz="3600">
                <a:latin typeface="Arial Narrow" pitchFamily="34" charset="0"/>
              </a:rPr>
              <a:t>Absolute Value Equations and Inequalities</a:t>
            </a:r>
          </a:p>
        </p:txBody>
      </p:sp>
      <p:sp>
        <p:nvSpPr>
          <p:cNvPr id="2115587" name="Text Box 3"/>
          <p:cNvSpPr txBox="1">
            <a:spLocks noChangeArrowheads="1"/>
          </p:cNvSpPr>
          <p:nvPr/>
        </p:nvSpPr>
        <p:spPr bwMode="auto">
          <a:xfrm>
            <a:off x="0" y="2728913"/>
            <a:ext cx="1741488" cy="1409700"/>
          </a:xfrm>
          <a:prstGeom prst="rect">
            <a:avLst/>
          </a:prstGeom>
          <a:solidFill>
            <a:srgbClr val="FC4E32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en-US" sz="4800" b="1" dirty="0">
              <a:solidFill>
                <a:srgbClr val="FEE692"/>
              </a:solidFill>
            </a:endParaRPr>
          </a:p>
          <a:p>
            <a:pPr algn="r">
              <a:lnSpc>
                <a:spcPct val="80000"/>
              </a:lnSpc>
            </a:pPr>
            <a:endParaRPr lang="en-US" sz="4800" b="1" dirty="0">
              <a:solidFill>
                <a:srgbClr val="FEE692"/>
              </a:solidFill>
            </a:endParaRPr>
          </a:p>
        </p:txBody>
      </p:sp>
      <p:sp>
        <p:nvSpPr>
          <p:cNvPr id="2115588" name="Rectangle 4"/>
          <p:cNvSpPr>
            <a:spLocks noChangeArrowheads="1"/>
          </p:cNvSpPr>
          <p:nvPr/>
        </p:nvSpPr>
        <p:spPr bwMode="auto">
          <a:xfrm>
            <a:off x="1744663" y="3905250"/>
            <a:ext cx="7399337" cy="1187450"/>
          </a:xfrm>
          <a:prstGeom prst="rect">
            <a:avLst/>
          </a:prstGeom>
          <a:solidFill>
            <a:srgbClr val="C4D9DE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Arial Narrow" pitchFamily="34" charset="0"/>
              </a:rPr>
              <a:t>Absolute Value Equations </a:t>
            </a:r>
            <a:r>
              <a:rPr lang="en-US">
                <a:solidFill>
                  <a:srgbClr val="0F218B"/>
                </a:solidFill>
                <a:latin typeface="Arial Narrow" pitchFamily="34" charset="0"/>
                <a:cs typeface="Arial" charset="0"/>
              </a:rPr>
              <a:t>▪</a:t>
            </a:r>
            <a:r>
              <a:rPr lang="en-US">
                <a:solidFill>
                  <a:schemeClr val="tx1"/>
                </a:solidFill>
                <a:latin typeface="Arial Narrow" pitchFamily="34" charset="0"/>
              </a:rPr>
              <a:t> Absolute Value Inequalities </a:t>
            </a:r>
            <a:r>
              <a:rPr lang="en-US">
                <a:solidFill>
                  <a:srgbClr val="0F218B"/>
                </a:solidFill>
                <a:latin typeface="Arial Narrow" pitchFamily="34" charset="0"/>
                <a:cs typeface="Arial" charset="0"/>
              </a:rPr>
              <a:t>▪ </a:t>
            </a:r>
            <a:r>
              <a:rPr lang="en-US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Special Cases </a:t>
            </a:r>
            <a:r>
              <a:rPr lang="en-US">
                <a:solidFill>
                  <a:srgbClr val="0F218B"/>
                </a:solidFill>
                <a:latin typeface="Arial Narrow" pitchFamily="34" charset="0"/>
                <a:cs typeface="Arial" charset="0"/>
              </a:rPr>
              <a:t>▪ </a:t>
            </a:r>
            <a:r>
              <a:rPr lang="en-US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Absolute Value Models for Distance and Tolerance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Copyright © 2008 Pearson Addison-Wesley.  All rights reserved.</a:t>
            </a:r>
          </a:p>
        </p:txBody>
      </p:sp>
      <p:sp>
        <p:nvSpPr>
          <p:cNvPr id="3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1-</a:t>
            </a:r>
            <a:fld id="{F3FE284D-80C7-4135-B79E-1AEABB75343F}" type="slidenum">
              <a:rPr lang="en-US"/>
              <a:pPr/>
              <a:t>57</a:t>
            </a:fld>
            <a:endParaRPr lang="en-US"/>
          </a:p>
        </p:txBody>
      </p:sp>
      <p:sp>
        <p:nvSpPr>
          <p:cNvPr id="211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6350"/>
            <a:ext cx="9144000" cy="968375"/>
          </a:xfrm>
        </p:spPr>
        <p:txBody>
          <a:bodyPr tIns="64008"/>
          <a:lstStyle/>
          <a:p>
            <a:pPr marL="3208338" indent="-3208338">
              <a:lnSpc>
                <a:spcPct val="80000"/>
              </a:lnSpc>
              <a:tabLst>
                <a:tab pos="8694738" algn="r"/>
              </a:tabLst>
            </a:pPr>
            <a:r>
              <a:rPr lang="en-US" sz="2400">
                <a:solidFill>
                  <a:srgbClr val="FEE692"/>
                </a:solidFill>
                <a:latin typeface="Arial Narrow" pitchFamily="34" charset="0"/>
              </a:rPr>
              <a:t>1.8</a:t>
            </a:r>
            <a:r>
              <a:rPr lang="en-US" sz="3200" b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200">
                <a:solidFill>
                  <a:schemeClr val="bg1"/>
                </a:solidFill>
                <a:latin typeface="Arial Narrow" pitchFamily="34" charset="0"/>
              </a:rPr>
              <a:t>Example 1(a) </a:t>
            </a:r>
            <a:r>
              <a:rPr lang="en-US" sz="3200" b="0">
                <a:solidFill>
                  <a:schemeClr val="bg1"/>
                </a:solidFill>
                <a:latin typeface="Arial Narrow" pitchFamily="34" charset="0"/>
              </a:rPr>
              <a:t>Solving Absolute Value Equations</a:t>
            </a:r>
            <a:r>
              <a:rPr lang="en-US" sz="2400" b="0">
                <a:solidFill>
                  <a:schemeClr val="bg1"/>
                </a:solidFill>
                <a:latin typeface="Arial Narrow" pitchFamily="34" charset="0"/>
              </a:rPr>
              <a:t> (page 159)</a:t>
            </a:r>
            <a:r>
              <a:rPr lang="en-US" sz="2400"/>
              <a:t> </a:t>
            </a:r>
          </a:p>
        </p:txBody>
      </p:sp>
      <p:graphicFrame>
        <p:nvGraphicFramePr>
          <p:cNvPr id="2116612" name="Object 4"/>
          <p:cNvGraphicFramePr>
            <a:graphicFrameLocks noChangeAspect="1"/>
          </p:cNvGraphicFramePr>
          <p:nvPr/>
        </p:nvGraphicFramePr>
        <p:xfrm>
          <a:off x="3606800" y="2133600"/>
          <a:ext cx="914400" cy="311150"/>
        </p:xfrm>
        <a:graphic>
          <a:graphicData uri="http://schemas.openxmlformats.org/presentationml/2006/ole">
            <p:oleObj spid="_x0000_s2116612" name="Equation" r:id="rId3" imgW="914400" imgH="311040" progId="Equation.DSMT4">
              <p:embed/>
            </p:oleObj>
          </a:graphicData>
        </a:graphic>
      </p:graphicFrame>
      <p:pic>
        <p:nvPicPr>
          <p:cNvPr id="2116624" name="Picture 16" descr="ce01-08-01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27450" y="1223963"/>
            <a:ext cx="1663700" cy="485775"/>
          </a:xfrm>
          <a:prstGeom prst="rect">
            <a:avLst/>
          </a:prstGeom>
          <a:noFill/>
        </p:spPr>
      </p:pic>
      <p:grpSp>
        <p:nvGrpSpPr>
          <p:cNvPr id="2116648" name="Group 40"/>
          <p:cNvGrpSpPr>
            <a:grpSpLocks/>
          </p:cNvGrpSpPr>
          <p:nvPr/>
        </p:nvGrpSpPr>
        <p:grpSpPr bwMode="auto">
          <a:xfrm>
            <a:off x="1030288" y="1754188"/>
            <a:ext cx="6681787" cy="458787"/>
            <a:chOff x="649" y="1161"/>
            <a:chExt cx="4209" cy="289"/>
          </a:xfrm>
        </p:grpSpPr>
        <p:sp>
          <p:nvSpPr>
            <p:cNvPr id="2116611" name="Text Box 3"/>
            <p:cNvSpPr txBox="1">
              <a:spLocks noChangeArrowheads="1"/>
            </p:cNvSpPr>
            <p:nvPr/>
          </p:nvSpPr>
          <p:spPr bwMode="auto">
            <a:xfrm>
              <a:off x="3654" y="1200"/>
              <a:ext cx="1204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/>
                <a:t>Property 1</a:t>
              </a:r>
            </a:p>
          </p:txBody>
        </p:sp>
        <p:pic>
          <p:nvPicPr>
            <p:cNvPr id="2116625" name="Picture 17" descr="ce01-08-01-2a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49" y="1200"/>
              <a:ext cx="979" cy="213"/>
            </a:xfrm>
            <a:prstGeom prst="rect">
              <a:avLst/>
            </a:prstGeom>
            <a:noFill/>
          </p:spPr>
        </p:pic>
        <p:pic>
          <p:nvPicPr>
            <p:cNvPr id="2116626" name="Picture 18" descr="ce01-08-01-2b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285" y="1200"/>
              <a:ext cx="1111" cy="213"/>
            </a:xfrm>
            <a:prstGeom prst="rect">
              <a:avLst/>
            </a:prstGeom>
            <a:noFill/>
          </p:spPr>
        </p:pic>
        <p:sp>
          <p:nvSpPr>
            <p:cNvPr id="2116627" name="Text Box 19"/>
            <p:cNvSpPr txBox="1">
              <a:spLocks noChangeArrowheads="1"/>
            </p:cNvSpPr>
            <p:nvPr/>
          </p:nvSpPr>
          <p:spPr bwMode="auto">
            <a:xfrm>
              <a:off x="1835" y="1161"/>
              <a:ext cx="405" cy="26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chemeClr val="tx2"/>
                  </a:solidFill>
                </a:rPr>
                <a:t>or</a:t>
              </a:r>
            </a:p>
          </p:txBody>
        </p:sp>
      </p:grpSp>
      <p:grpSp>
        <p:nvGrpSpPr>
          <p:cNvPr id="2116649" name="Group 41"/>
          <p:cNvGrpSpPr>
            <a:grpSpLocks/>
          </p:cNvGrpSpPr>
          <p:nvPr/>
        </p:nvGrpSpPr>
        <p:grpSpPr bwMode="auto">
          <a:xfrm>
            <a:off x="1350963" y="2259013"/>
            <a:ext cx="5994400" cy="460375"/>
            <a:chOff x="851" y="1479"/>
            <a:chExt cx="3776" cy="290"/>
          </a:xfrm>
        </p:grpSpPr>
        <p:sp>
          <p:nvSpPr>
            <p:cNvPr id="2116613" name="Text Box 5"/>
            <p:cNvSpPr txBox="1">
              <a:spLocks noChangeArrowheads="1"/>
            </p:cNvSpPr>
            <p:nvPr/>
          </p:nvSpPr>
          <p:spPr bwMode="auto">
            <a:xfrm>
              <a:off x="3654" y="1519"/>
              <a:ext cx="973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/>
                <a:t>Subtract 9.</a:t>
              </a:r>
              <a:endParaRPr lang="en-US" sz="2000">
                <a:solidFill>
                  <a:srgbClr val="D60093"/>
                </a:solidFill>
              </a:endParaRPr>
            </a:p>
          </p:txBody>
        </p:sp>
        <p:pic>
          <p:nvPicPr>
            <p:cNvPr id="2116629" name="Picture 21" descr="ce01-08-01-2a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51" y="1516"/>
              <a:ext cx="904" cy="207"/>
            </a:xfrm>
            <a:prstGeom prst="rect">
              <a:avLst/>
            </a:prstGeom>
            <a:noFill/>
          </p:spPr>
        </p:pic>
        <p:pic>
          <p:nvPicPr>
            <p:cNvPr id="2116630" name="Picture 22" descr="ce01-08-01-2b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502" y="1511"/>
              <a:ext cx="1025" cy="213"/>
            </a:xfrm>
            <a:prstGeom prst="rect">
              <a:avLst/>
            </a:prstGeom>
            <a:noFill/>
          </p:spPr>
        </p:pic>
        <p:sp>
          <p:nvSpPr>
            <p:cNvPr id="2116631" name="Text Box 23"/>
            <p:cNvSpPr txBox="1">
              <a:spLocks noChangeArrowheads="1"/>
            </p:cNvSpPr>
            <p:nvPr/>
          </p:nvSpPr>
          <p:spPr bwMode="auto">
            <a:xfrm>
              <a:off x="1835" y="1479"/>
              <a:ext cx="405" cy="26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chemeClr val="tx2"/>
                  </a:solidFill>
                </a:rPr>
                <a:t>or</a:t>
              </a:r>
            </a:p>
          </p:txBody>
        </p:sp>
      </p:grpSp>
      <p:grpSp>
        <p:nvGrpSpPr>
          <p:cNvPr id="2116650" name="Group 42"/>
          <p:cNvGrpSpPr>
            <a:grpSpLocks/>
          </p:cNvGrpSpPr>
          <p:nvPr/>
        </p:nvGrpSpPr>
        <p:grpSpPr bwMode="auto">
          <a:xfrm>
            <a:off x="1733550" y="2744788"/>
            <a:ext cx="5978525" cy="552450"/>
            <a:chOff x="1092" y="1785"/>
            <a:chExt cx="3766" cy="348"/>
          </a:xfrm>
        </p:grpSpPr>
        <p:pic>
          <p:nvPicPr>
            <p:cNvPr id="2116632" name="Picture 24" descr="ce01-08-01-2a3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092" y="1785"/>
              <a:ext cx="536" cy="348"/>
            </a:xfrm>
            <a:prstGeom prst="rect">
              <a:avLst/>
            </a:prstGeom>
            <a:noFill/>
          </p:spPr>
        </p:pic>
        <p:sp>
          <p:nvSpPr>
            <p:cNvPr id="2116633" name="Text Box 25"/>
            <p:cNvSpPr txBox="1">
              <a:spLocks noChangeArrowheads="1"/>
            </p:cNvSpPr>
            <p:nvPr/>
          </p:nvSpPr>
          <p:spPr bwMode="auto">
            <a:xfrm>
              <a:off x="1835" y="1793"/>
              <a:ext cx="405" cy="26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chemeClr val="tx2"/>
                  </a:solidFill>
                </a:rPr>
                <a:t>or</a:t>
              </a:r>
            </a:p>
          </p:txBody>
        </p:sp>
        <p:pic>
          <p:nvPicPr>
            <p:cNvPr id="2116634" name="Picture 26" descr="ce01-08-01-2b3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755" y="1839"/>
              <a:ext cx="536" cy="197"/>
            </a:xfrm>
            <a:prstGeom prst="rect">
              <a:avLst/>
            </a:prstGeom>
            <a:noFill/>
          </p:spPr>
        </p:pic>
        <p:sp>
          <p:nvSpPr>
            <p:cNvPr id="2116635" name="Text Box 27"/>
            <p:cNvSpPr txBox="1">
              <a:spLocks noChangeArrowheads="1"/>
            </p:cNvSpPr>
            <p:nvPr/>
          </p:nvSpPr>
          <p:spPr bwMode="auto">
            <a:xfrm>
              <a:off x="3654" y="1831"/>
              <a:ext cx="1204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/>
                <a:t>Divide by </a:t>
              </a:r>
              <a:r>
                <a:rPr lang="en-US" sz="2000">
                  <a:cs typeface="Arial" charset="0"/>
                </a:rPr>
                <a:t>–</a:t>
              </a:r>
              <a:r>
                <a:rPr lang="en-US" sz="2000"/>
                <a:t>4.</a:t>
              </a:r>
              <a:endParaRPr lang="en-US" sz="2000">
                <a:solidFill>
                  <a:srgbClr val="D60093"/>
                </a:solidFill>
              </a:endParaRPr>
            </a:p>
          </p:txBody>
        </p:sp>
      </p:grpSp>
      <p:sp>
        <p:nvSpPr>
          <p:cNvPr id="2116636" name="Rectangle 28"/>
          <p:cNvSpPr>
            <a:spLocks noGrp="1" noChangeArrowheads="1"/>
          </p:cNvSpPr>
          <p:nvPr>
            <p:ph type="body" idx="1"/>
          </p:nvPr>
        </p:nvSpPr>
        <p:spPr>
          <a:xfrm>
            <a:off x="457200" y="3259138"/>
            <a:ext cx="8229600" cy="622300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3333FF"/>
                </a:solidFill>
              </a:rPr>
              <a:t>Now check.</a:t>
            </a:r>
            <a:r>
              <a:rPr lang="en-US"/>
              <a:t> </a:t>
            </a:r>
          </a:p>
        </p:txBody>
      </p:sp>
      <p:pic>
        <p:nvPicPr>
          <p:cNvPr id="2116637" name="Picture 29" descr="ce01-08-01-4a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414588" y="3548063"/>
            <a:ext cx="1590675" cy="712787"/>
          </a:xfrm>
          <a:prstGeom prst="rect">
            <a:avLst/>
          </a:prstGeom>
          <a:noFill/>
        </p:spPr>
      </p:pic>
      <p:pic>
        <p:nvPicPr>
          <p:cNvPr id="2116638" name="Picture 30" descr="ce01-08-01-4b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103813" y="3548063"/>
            <a:ext cx="1590675" cy="954087"/>
          </a:xfrm>
          <a:prstGeom prst="rect">
            <a:avLst/>
          </a:prstGeom>
          <a:noFill/>
        </p:spPr>
      </p:pic>
      <p:pic>
        <p:nvPicPr>
          <p:cNvPr id="2116640" name="Picture 32" descr="ce01-08-01-4b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400675" y="4108450"/>
            <a:ext cx="1316038" cy="923925"/>
          </a:xfrm>
          <a:prstGeom prst="rect">
            <a:avLst/>
          </a:prstGeom>
          <a:noFill/>
        </p:spPr>
      </p:pic>
      <p:pic>
        <p:nvPicPr>
          <p:cNvPr id="2116641" name="Picture 33" descr="ce01-08-01-4a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300413" y="4616450"/>
            <a:ext cx="712787" cy="635000"/>
          </a:xfrm>
          <a:prstGeom prst="rect">
            <a:avLst/>
          </a:prstGeom>
          <a:noFill/>
        </p:spPr>
      </p:pic>
      <p:pic>
        <p:nvPicPr>
          <p:cNvPr id="2116643" name="Picture 35" descr="ce01-08-01-4a2a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849563" y="4098925"/>
            <a:ext cx="1160462" cy="628650"/>
          </a:xfrm>
          <a:prstGeom prst="rect">
            <a:avLst/>
          </a:prstGeom>
          <a:noFill/>
        </p:spPr>
      </p:pic>
      <p:pic>
        <p:nvPicPr>
          <p:cNvPr id="2116644" name="Picture 36" descr="ce01-08-01-4b3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813425" y="4632325"/>
            <a:ext cx="887413" cy="925513"/>
          </a:xfrm>
          <a:prstGeom prst="rect">
            <a:avLst/>
          </a:prstGeom>
          <a:noFill/>
        </p:spPr>
      </p:pic>
      <p:pic>
        <p:nvPicPr>
          <p:cNvPr id="2116645" name="Picture 37" descr="ce01-08-01-4a3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352800" y="5319713"/>
            <a:ext cx="1041400" cy="347662"/>
          </a:xfrm>
          <a:prstGeom prst="rect">
            <a:avLst/>
          </a:prstGeom>
          <a:noFill/>
        </p:spPr>
      </p:pic>
      <p:pic>
        <p:nvPicPr>
          <p:cNvPr id="2116646" name="Picture 38" descr="ce01-08-01-4a3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042025" y="5319713"/>
            <a:ext cx="1041400" cy="347662"/>
          </a:xfrm>
          <a:prstGeom prst="rect">
            <a:avLst/>
          </a:prstGeom>
          <a:noFill/>
        </p:spPr>
      </p:pic>
      <p:sp>
        <p:nvSpPr>
          <p:cNvPr id="2116647" name="Line 39"/>
          <p:cNvSpPr>
            <a:spLocks noChangeShapeType="1"/>
          </p:cNvSpPr>
          <p:nvPr/>
        </p:nvSpPr>
        <p:spPr bwMode="auto">
          <a:xfrm>
            <a:off x="4567238" y="3636963"/>
            <a:ext cx="0" cy="2009775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/>
          </a:ln>
          <a:effectLst/>
        </p:spPr>
        <p:txBody>
          <a:bodyPr rot="10800000" vert="eaVert" anchor="ctr"/>
          <a:lstStyle/>
          <a:p>
            <a:endParaRPr lang="en-US"/>
          </a:p>
        </p:txBody>
      </p:sp>
      <p:grpSp>
        <p:nvGrpSpPr>
          <p:cNvPr id="2116653" name="Group 45"/>
          <p:cNvGrpSpPr>
            <a:grpSpLocks/>
          </p:cNvGrpSpPr>
          <p:nvPr/>
        </p:nvGrpSpPr>
        <p:grpSpPr bwMode="auto">
          <a:xfrm>
            <a:off x="3008313" y="5829300"/>
            <a:ext cx="3098800" cy="622300"/>
            <a:chOff x="288" y="3570"/>
            <a:chExt cx="1952" cy="392"/>
          </a:xfrm>
        </p:grpSpPr>
        <p:sp>
          <p:nvSpPr>
            <p:cNvPr id="2116651" name="Rectangle 43"/>
            <p:cNvSpPr>
              <a:spLocks noChangeArrowheads="1"/>
            </p:cNvSpPr>
            <p:nvPr/>
          </p:nvSpPr>
          <p:spPr bwMode="auto">
            <a:xfrm>
              <a:off x="288" y="3570"/>
              <a:ext cx="1507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</a:pPr>
              <a:r>
                <a:rPr lang="en-US" sz="2800">
                  <a:solidFill>
                    <a:srgbClr val="F90030"/>
                  </a:solidFill>
                </a:rPr>
                <a:t>Solution set:  </a:t>
              </a:r>
            </a:p>
          </p:txBody>
        </p:sp>
        <p:pic>
          <p:nvPicPr>
            <p:cNvPr id="2116652" name="Picture 44" descr="ce01-08-01-3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1681" y="3573"/>
              <a:ext cx="559" cy="381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116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16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16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6636" grpId="0" build="p"/>
      <p:bldP spid="21166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Copyright © 2008 Pearson Addison-Wesley.  All rights reserved.</a:t>
            </a:r>
          </a:p>
        </p:txBody>
      </p:sp>
      <p:sp>
        <p:nvSpPr>
          <p:cNvPr id="2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1-</a:t>
            </a:r>
            <a:fld id="{F5BF39FB-0688-423D-A401-304269BD6729}" type="slidenum">
              <a:rPr lang="en-US"/>
              <a:pPr/>
              <a:t>58</a:t>
            </a:fld>
            <a:endParaRPr lang="en-US"/>
          </a:p>
        </p:txBody>
      </p:sp>
      <p:sp>
        <p:nvSpPr>
          <p:cNvPr id="211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6350"/>
            <a:ext cx="9144000" cy="968375"/>
          </a:xfrm>
        </p:spPr>
        <p:txBody>
          <a:bodyPr tIns="64008"/>
          <a:lstStyle/>
          <a:p>
            <a:pPr marL="3208338" indent="-3208338">
              <a:lnSpc>
                <a:spcPct val="80000"/>
              </a:lnSpc>
              <a:tabLst>
                <a:tab pos="8694738" algn="r"/>
              </a:tabLst>
            </a:pPr>
            <a:r>
              <a:rPr lang="en-US" sz="2400">
                <a:solidFill>
                  <a:srgbClr val="FEE692"/>
                </a:solidFill>
                <a:latin typeface="Arial Narrow" pitchFamily="34" charset="0"/>
              </a:rPr>
              <a:t>1.8</a:t>
            </a:r>
            <a:r>
              <a:rPr lang="en-US" sz="3200" b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200">
                <a:solidFill>
                  <a:schemeClr val="bg1"/>
                </a:solidFill>
                <a:latin typeface="Arial Narrow" pitchFamily="34" charset="0"/>
              </a:rPr>
              <a:t>Example 1(b) </a:t>
            </a:r>
            <a:r>
              <a:rPr lang="en-US" sz="3200" b="0">
                <a:solidFill>
                  <a:schemeClr val="bg1"/>
                </a:solidFill>
                <a:latin typeface="Arial Narrow" pitchFamily="34" charset="0"/>
              </a:rPr>
              <a:t>Solving Absolute Value Equations</a:t>
            </a:r>
            <a:r>
              <a:rPr lang="en-US" sz="2400" b="0">
                <a:solidFill>
                  <a:schemeClr val="bg1"/>
                </a:solidFill>
                <a:latin typeface="Arial Narrow" pitchFamily="34" charset="0"/>
              </a:rPr>
              <a:t> (page 159)</a:t>
            </a:r>
            <a:r>
              <a:rPr lang="en-US" sz="2400"/>
              <a:t> </a:t>
            </a:r>
          </a:p>
        </p:txBody>
      </p:sp>
      <p:graphicFrame>
        <p:nvGraphicFramePr>
          <p:cNvPr id="2117635" name="Object 3"/>
          <p:cNvGraphicFramePr>
            <a:graphicFrameLocks noChangeAspect="1"/>
          </p:cNvGraphicFramePr>
          <p:nvPr/>
        </p:nvGraphicFramePr>
        <p:xfrm>
          <a:off x="3606800" y="2133600"/>
          <a:ext cx="914400" cy="311150"/>
        </p:xfrm>
        <a:graphic>
          <a:graphicData uri="http://schemas.openxmlformats.org/presentationml/2006/ole">
            <p:oleObj spid="_x0000_s2117635" name="Equation" r:id="rId3" imgW="914400" imgH="311040" progId="Equation.DSMT4">
              <p:embed/>
            </p:oleObj>
          </a:graphicData>
        </a:graphic>
      </p:graphicFrame>
      <p:sp>
        <p:nvSpPr>
          <p:cNvPr id="2117638" name="Text Box 6"/>
          <p:cNvSpPr txBox="1">
            <a:spLocks noChangeArrowheads="1"/>
          </p:cNvSpPr>
          <p:nvPr/>
        </p:nvSpPr>
        <p:spPr bwMode="auto">
          <a:xfrm>
            <a:off x="6389688" y="1803400"/>
            <a:ext cx="19113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Property 2</a:t>
            </a:r>
          </a:p>
        </p:txBody>
      </p:sp>
      <p:sp>
        <p:nvSpPr>
          <p:cNvPr id="2117641" name="Text Box 9"/>
          <p:cNvSpPr txBox="1">
            <a:spLocks noChangeArrowheads="1"/>
          </p:cNvSpPr>
          <p:nvPr/>
        </p:nvSpPr>
        <p:spPr bwMode="auto">
          <a:xfrm>
            <a:off x="2913063" y="1754188"/>
            <a:ext cx="642937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or</a:t>
            </a:r>
          </a:p>
        </p:txBody>
      </p:sp>
      <p:sp>
        <p:nvSpPr>
          <p:cNvPr id="2117646" name="Text Box 14"/>
          <p:cNvSpPr txBox="1">
            <a:spLocks noChangeArrowheads="1"/>
          </p:cNvSpPr>
          <p:nvPr/>
        </p:nvSpPr>
        <p:spPr bwMode="auto">
          <a:xfrm>
            <a:off x="2913063" y="2259013"/>
            <a:ext cx="642937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or</a:t>
            </a:r>
          </a:p>
        </p:txBody>
      </p:sp>
      <p:sp>
        <p:nvSpPr>
          <p:cNvPr id="2117649" name="Text Box 17"/>
          <p:cNvSpPr txBox="1">
            <a:spLocks noChangeArrowheads="1"/>
          </p:cNvSpPr>
          <p:nvPr/>
        </p:nvSpPr>
        <p:spPr bwMode="auto">
          <a:xfrm>
            <a:off x="2913063" y="2757488"/>
            <a:ext cx="642937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or</a:t>
            </a:r>
          </a:p>
        </p:txBody>
      </p:sp>
      <p:sp>
        <p:nvSpPr>
          <p:cNvPr id="2117652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457200" y="3259138"/>
            <a:ext cx="8229600" cy="622300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3333FF"/>
                </a:solidFill>
              </a:rPr>
              <a:t>Now check.</a:t>
            </a:r>
            <a:r>
              <a:rPr lang="en-US"/>
              <a:t> </a:t>
            </a:r>
          </a:p>
        </p:txBody>
      </p:sp>
      <p:sp>
        <p:nvSpPr>
          <p:cNvPr id="2117661" name="Line 29"/>
          <p:cNvSpPr>
            <a:spLocks noChangeShapeType="1"/>
          </p:cNvSpPr>
          <p:nvPr/>
        </p:nvSpPr>
        <p:spPr bwMode="auto">
          <a:xfrm>
            <a:off x="4567238" y="3636963"/>
            <a:ext cx="0" cy="2009775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/>
          </a:ln>
          <a:effectLst/>
        </p:spPr>
        <p:txBody>
          <a:bodyPr rot="10800000" vert="eaVert" anchor="ctr"/>
          <a:lstStyle/>
          <a:p>
            <a:endParaRPr lang="en-US"/>
          </a:p>
        </p:txBody>
      </p:sp>
      <p:pic>
        <p:nvPicPr>
          <p:cNvPr id="2117665" name="Picture 33" descr="ce01-08-01b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02013" y="1092200"/>
            <a:ext cx="2312987" cy="485775"/>
          </a:xfrm>
          <a:prstGeom prst="rect">
            <a:avLst/>
          </a:prstGeom>
          <a:noFill/>
        </p:spPr>
      </p:pic>
      <p:pic>
        <p:nvPicPr>
          <p:cNvPr id="2117666" name="Picture 34" descr="ce01-08-01b-2a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9150" y="1789113"/>
            <a:ext cx="2093913" cy="338137"/>
          </a:xfrm>
          <a:prstGeom prst="rect">
            <a:avLst/>
          </a:prstGeom>
          <a:noFill/>
        </p:spPr>
      </p:pic>
      <p:pic>
        <p:nvPicPr>
          <p:cNvPr id="2117667" name="Picture 35" descr="ce01-08-01b-2b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75063" y="1739900"/>
            <a:ext cx="2624137" cy="493713"/>
          </a:xfrm>
          <a:prstGeom prst="rect">
            <a:avLst/>
          </a:prstGeom>
          <a:noFill/>
        </p:spPr>
      </p:pic>
      <p:pic>
        <p:nvPicPr>
          <p:cNvPr id="2117668" name="Picture 36" descr="ce01-08-01b-2a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96988" y="2292350"/>
            <a:ext cx="1243012" cy="330200"/>
          </a:xfrm>
          <a:prstGeom prst="rect">
            <a:avLst/>
          </a:prstGeom>
          <a:noFill/>
        </p:spPr>
      </p:pic>
      <p:pic>
        <p:nvPicPr>
          <p:cNvPr id="2117669" name="Picture 37" descr="ce01-08-01b-2b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97288" y="2305050"/>
            <a:ext cx="2303462" cy="338138"/>
          </a:xfrm>
          <a:prstGeom prst="rect">
            <a:avLst/>
          </a:prstGeom>
          <a:noFill/>
        </p:spPr>
      </p:pic>
      <p:pic>
        <p:nvPicPr>
          <p:cNvPr id="2117670" name="Picture 38" descr="ce01-08-01b-2a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66850" y="2747963"/>
            <a:ext cx="1096963" cy="547687"/>
          </a:xfrm>
          <a:prstGeom prst="rect">
            <a:avLst/>
          </a:prstGeom>
          <a:noFill/>
        </p:spPr>
      </p:pic>
      <p:pic>
        <p:nvPicPr>
          <p:cNvPr id="2117671" name="Picture 39" descr="ce01-08-01b-2b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67188" y="2811463"/>
            <a:ext cx="1033462" cy="338137"/>
          </a:xfrm>
          <a:prstGeom prst="rect">
            <a:avLst/>
          </a:prstGeom>
          <a:noFill/>
        </p:spPr>
      </p:pic>
      <p:pic>
        <p:nvPicPr>
          <p:cNvPr id="2117672" name="Picture 40" descr="ce01-08-01b-2b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270500" y="2757488"/>
            <a:ext cx="1206500" cy="511175"/>
          </a:xfrm>
          <a:prstGeom prst="rect">
            <a:avLst/>
          </a:prstGeom>
          <a:noFill/>
        </p:spPr>
      </p:pic>
      <p:grpSp>
        <p:nvGrpSpPr>
          <p:cNvPr id="2117674" name="Group 42"/>
          <p:cNvGrpSpPr>
            <a:grpSpLocks/>
          </p:cNvGrpSpPr>
          <p:nvPr/>
        </p:nvGrpSpPr>
        <p:grpSpPr bwMode="auto">
          <a:xfrm>
            <a:off x="2932113" y="5799138"/>
            <a:ext cx="3249612" cy="652462"/>
            <a:chOff x="1895" y="3653"/>
            <a:chExt cx="2047" cy="411"/>
          </a:xfrm>
        </p:grpSpPr>
        <p:sp>
          <p:nvSpPr>
            <p:cNvPr id="2117663" name="Rectangle 31"/>
            <p:cNvSpPr>
              <a:spLocks noChangeArrowheads="1"/>
            </p:cNvSpPr>
            <p:nvPr/>
          </p:nvSpPr>
          <p:spPr bwMode="auto">
            <a:xfrm>
              <a:off x="1895" y="3672"/>
              <a:ext cx="1507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</a:pPr>
              <a:r>
                <a:rPr lang="en-US" sz="2800">
                  <a:solidFill>
                    <a:srgbClr val="F90030"/>
                  </a:solidFill>
                </a:rPr>
                <a:t>Solution set:  </a:t>
              </a:r>
            </a:p>
          </p:txBody>
        </p:sp>
        <p:pic>
          <p:nvPicPr>
            <p:cNvPr id="2117673" name="Picture 41" descr="ce01-08-01b-3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3216" y="3653"/>
              <a:ext cx="726" cy="391"/>
            </a:xfrm>
            <a:prstGeom prst="rect">
              <a:avLst/>
            </a:prstGeom>
            <a:noFill/>
          </p:spPr>
        </p:pic>
      </p:grpSp>
      <p:pic>
        <p:nvPicPr>
          <p:cNvPr id="2117675" name="Picture 43" descr="ce01-08-01b-4a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454150" y="3640138"/>
            <a:ext cx="2587625" cy="714375"/>
          </a:xfrm>
          <a:prstGeom prst="rect">
            <a:avLst/>
          </a:prstGeom>
          <a:noFill/>
        </p:spPr>
      </p:pic>
      <p:pic>
        <p:nvPicPr>
          <p:cNvPr id="2117676" name="Picture 44" descr="ce01-08-01b-4a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481263" y="5081588"/>
            <a:ext cx="1279525" cy="466725"/>
          </a:xfrm>
          <a:prstGeom prst="rect">
            <a:avLst/>
          </a:prstGeom>
          <a:noFill/>
        </p:spPr>
      </p:pic>
      <p:pic>
        <p:nvPicPr>
          <p:cNvPr id="2117677" name="Picture 45" descr="ce01-08-01b-4a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181225" y="4265613"/>
            <a:ext cx="1517650" cy="695325"/>
          </a:xfrm>
          <a:prstGeom prst="rect">
            <a:avLst/>
          </a:prstGeom>
          <a:noFill/>
        </p:spPr>
      </p:pic>
      <p:pic>
        <p:nvPicPr>
          <p:cNvPr id="2117678" name="Picture 46" descr="ce01-08-01b-4b1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097463" y="3636963"/>
            <a:ext cx="2166937" cy="714375"/>
          </a:xfrm>
          <a:prstGeom prst="rect">
            <a:avLst/>
          </a:prstGeom>
          <a:noFill/>
        </p:spPr>
      </p:pic>
      <p:pic>
        <p:nvPicPr>
          <p:cNvPr id="2117679" name="Picture 47" descr="ce01-08-01b-4b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773738" y="4286250"/>
            <a:ext cx="1298575" cy="693738"/>
          </a:xfrm>
          <a:prstGeom prst="rect">
            <a:avLst/>
          </a:prstGeom>
          <a:noFill/>
        </p:spPr>
      </p:pic>
      <p:pic>
        <p:nvPicPr>
          <p:cNvPr id="2117680" name="Picture 48" descr="ce01-08-01b-4b3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921375" y="5081588"/>
            <a:ext cx="1279525" cy="4667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11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17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17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7638" grpId="0"/>
      <p:bldP spid="2117641" grpId="0"/>
      <p:bldP spid="2117646" grpId="0"/>
      <p:bldP spid="2117649" grpId="0"/>
      <p:bldP spid="2117652" grpId="0" build="p"/>
      <p:bldP spid="211766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Copyright © 2008 Pearson Addison-Wesley.  All rights reserved.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1-</a:t>
            </a:r>
            <a:fld id="{A61A213F-8AF5-41BC-ACB7-DD2EE23EEA80}" type="slidenum">
              <a:rPr lang="en-US"/>
              <a:pPr/>
              <a:t>59</a:t>
            </a:fld>
            <a:endParaRPr lang="en-US"/>
          </a:p>
        </p:txBody>
      </p:sp>
      <p:sp>
        <p:nvSpPr>
          <p:cNvPr id="211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6350"/>
            <a:ext cx="9144000" cy="968375"/>
          </a:xfrm>
        </p:spPr>
        <p:txBody>
          <a:bodyPr tIns="64008"/>
          <a:lstStyle/>
          <a:p>
            <a:pPr marL="3208338" indent="-3208338">
              <a:lnSpc>
                <a:spcPct val="80000"/>
              </a:lnSpc>
              <a:tabLst>
                <a:tab pos="8694738" algn="r"/>
              </a:tabLst>
            </a:pPr>
            <a:r>
              <a:rPr lang="en-US" sz="2400">
                <a:solidFill>
                  <a:srgbClr val="FEE692"/>
                </a:solidFill>
                <a:latin typeface="Arial Narrow" pitchFamily="34" charset="0"/>
              </a:rPr>
              <a:t>1.8</a:t>
            </a:r>
            <a:r>
              <a:rPr lang="en-US" sz="3200" b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200">
                <a:solidFill>
                  <a:schemeClr val="bg1"/>
                </a:solidFill>
                <a:latin typeface="Arial Narrow" pitchFamily="34" charset="0"/>
              </a:rPr>
              <a:t>Example 2(a) </a:t>
            </a:r>
            <a:r>
              <a:rPr lang="en-US" sz="3200" b="0">
                <a:solidFill>
                  <a:schemeClr val="bg1"/>
                </a:solidFill>
                <a:latin typeface="Arial Narrow" pitchFamily="34" charset="0"/>
              </a:rPr>
              <a:t>Solving Absolute Value Inequalities</a:t>
            </a:r>
            <a:br>
              <a:rPr lang="en-US" sz="3200" b="0">
                <a:solidFill>
                  <a:schemeClr val="bg1"/>
                </a:solidFill>
                <a:latin typeface="Arial Narrow" pitchFamily="34" charset="0"/>
              </a:rPr>
            </a:br>
            <a:r>
              <a:rPr lang="en-US" sz="3200" b="0">
                <a:solidFill>
                  <a:schemeClr val="bg1"/>
                </a:solidFill>
                <a:latin typeface="Arial Narrow" pitchFamily="34" charset="0"/>
              </a:rPr>
              <a:t>	</a:t>
            </a:r>
            <a:r>
              <a:rPr lang="en-US" sz="2400" b="0">
                <a:solidFill>
                  <a:schemeClr val="bg1"/>
                </a:solidFill>
                <a:latin typeface="Arial Narrow" pitchFamily="34" charset="0"/>
              </a:rPr>
              <a:t> (page 160)</a:t>
            </a:r>
            <a:r>
              <a:rPr lang="en-US" sz="2400"/>
              <a:t> </a:t>
            </a:r>
          </a:p>
        </p:txBody>
      </p:sp>
      <p:graphicFrame>
        <p:nvGraphicFramePr>
          <p:cNvPr id="2118659" name="Object 3"/>
          <p:cNvGraphicFramePr>
            <a:graphicFrameLocks noChangeAspect="1"/>
          </p:cNvGraphicFramePr>
          <p:nvPr/>
        </p:nvGraphicFramePr>
        <p:xfrm>
          <a:off x="3606800" y="2133600"/>
          <a:ext cx="914400" cy="311150"/>
        </p:xfrm>
        <a:graphic>
          <a:graphicData uri="http://schemas.openxmlformats.org/presentationml/2006/ole">
            <p:oleObj spid="_x0000_s2118659" name="Equation" r:id="rId3" imgW="914400" imgH="311040" progId="Equation.DSMT4">
              <p:embed/>
            </p:oleObj>
          </a:graphicData>
        </a:graphic>
      </p:graphicFrame>
      <p:sp>
        <p:nvSpPr>
          <p:cNvPr id="2118662" name="Text Box 6"/>
          <p:cNvSpPr txBox="1">
            <a:spLocks noChangeArrowheads="1"/>
          </p:cNvSpPr>
          <p:nvPr/>
        </p:nvSpPr>
        <p:spPr bwMode="auto">
          <a:xfrm>
            <a:off x="6272213" y="2047875"/>
            <a:ext cx="19113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Property 3</a:t>
            </a:r>
          </a:p>
        </p:txBody>
      </p:sp>
      <p:sp>
        <p:nvSpPr>
          <p:cNvPr id="2118687" name="Rectangle 31"/>
          <p:cNvSpPr>
            <a:spLocks noChangeArrowheads="1"/>
          </p:cNvSpPr>
          <p:nvPr/>
        </p:nvSpPr>
        <p:spPr bwMode="auto">
          <a:xfrm>
            <a:off x="2733675" y="4765675"/>
            <a:ext cx="362743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2800">
                <a:solidFill>
                  <a:srgbClr val="F90030"/>
                </a:solidFill>
              </a:rPr>
              <a:t>Solution set: (</a:t>
            </a:r>
            <a:r>
              <a:rPr lang="en-US" sz="2800">
                <a:solidFill>
                  <a:srgbClr val="F90030"/>
                </a:solidFill>
                <a:cs typeface="Arial" charset="0"/>
              </a:rPr>
              <a:t>–</a:t>
            </a:r>
            <a:r>
              <a:rPr lang="en-US" sz="2800">
                <a:solidFill>
                  <a:srgbClr val="F90030"/>
                </a:solidFill>
              </a:rPr>
              <a:t>1, 4)  </a:t>
            </a:r>
          </a:p>
        </p:txBody>
      </p:sp>
      <p:pic>
        <p:nvPicPr>
          <p:cNvPr id="2118690" name="Picture 34" descr="ce01-08-02a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25850" y="1235075"/>
            <a:ext cx="1855788" cy="485775"/>
          </a:xfrm>
          <a:prstGeom prst="rect">
            <a:avLst/>
          </a:prstGeom>
          <a:noFill/>
        </p:spPr>
      </p:pic>
      <p:pic>
        <p:nvPicPr>
          <p:cNvPr id="2118691" name="Picture 35" descr="ce01-08-02a-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16275" y="2052638"/>
            <a:ext cx="2724150" cy="338137"/>
          </a:xfrm>
          <a:prstGeom prst="rect">
            <a:avLst/>
          </a:prstGeom>
          <a:noFill/>
        </p:spPr>
      </p:pic>
      <p:pic>
        <p:nvPicPr>
          <p:cNvPr id="2118692" name="Picture 36" descr="ce01-08-02a-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6300" y="2667000"/>
            <a:ext cx="1984375" cy="338138"/>
          </a:xfrm>
          <a:prstGeom prst="rect">
            <a:avLst/>
          </a:prstGeom>
          <a:noFill/>
        </p:spPr>
      </p:pic>
      <p:sp>
        <p:nvSpPr>
          <p:cNvPr id="2118693" name="Text Box 37"/>
          <p:cNvSpPr txBox="1">
            <a:spLocks noChangeArrowheads="1"/>
          </p:cNvSpPr>
          <p:nvPr/>
        </p:nvSpPr>
        <p:spPr bwMode="auto">
          <a:xfrm>
            <a:off x="6272213" y="2679700"/>
            <a:ext cx="19113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Add 6.</a:t>
            </a:r>
          </a:p>
        </p:txBody>
      </p:sp>
      <p:pic>
        <p:nvPicPr>
          <p:cNvPr id="2118694" name="Picture 38" descr="ce01-08-02a-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67100" y="3305175"/>
            <a:ext cx="1590675" cy="330200"/>
          </a:xfrm>
          <a:prstGeom prst="rect">
            <a:avLst/>
          </a:prstGeom>
          <a:noFill/>
        </p:spPr>
      </p:pic>
      <p:sp>
        <p:nvSpPr>
          <p:cNvPr id="2118695" name="Text Box 39"/>
          <p:cNvSpPr txBox="1">
            <a:spLocks noChangeArrowheads="1"/>
          </p:cNvSpPr>
          <p:nvPr/>
        </p:nvSpPr>
        <p:spPr bwMode="auto">
          <a:xfrm>
            <a:off x="6272213" y="3305175"/>
            <a:ext cx="19113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Divide by 4.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18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18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8662" grpId="0"/>
      <p:bldP spid="2118687" grpId="0"/>
      <p:bldP spid="2118693" grpId="0"/>
      <p:bldP spid="211869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Copyright © 2008 Pearson Addison-Wesley.  All rights reserved.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1-</a:t>
            </a:r>
            <a:fld id="{7EE8A4BE-67C1-43F5-911B-AB0FFCE78226}" type="slidenum">
              <a:rPr lang="en-US"/>
              <a:pPr/>
              <a:t>60</a:t>
            </a:fld>
            <a:endParaRPr lang="en-US"/>
          </a:p>
        </p:txBody>
      </p:sp>
      <p:sp>
        <p:nvSpPr>
          <p:cNvPr id="211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6350"/>
            <a:ext cx="9144000" cy="968375"/>
          </a:xfrm>
        </p:spPr>
        <p:txBody>
          <a:bodyPr tIns="64008"/>
          <a:lstStyle/>
          <a:p>
            <a:pPr marL="3208338" indent="-3208338">
              <a:lnSpc>
                <a:spcPct val="80000"/>
              </a:lnSpc>
              <a:tabLst>
                <a:tab pos="8694738" algn="r"/>
              </a:tabLst>
            </a:pPr>
            <a:r>
              <a:rPr lang="en-US" sz="2400">
                <a:solidFill>
                  <a:srgbClr val="FEE692"/>
                </a:solidFill>
                <a:latin typeface="Arial Narrow" pitchFamily="34" charset="0"/>
              </a:rPr>
              <a:t>1.8</a:t>
            </a:r>
            <a:r>
              <a:rPr lang="en-US" sz="3200" b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200">
                <a:solidFill>
                  <a:schemeClr val="bg1"/>
                </a:solidFill>
                <a:latin typeface="Arial Narrow" pitchFamily="34" charset="0"/>
              </a:rPr>
              <a:t>Example 2(b) </a:t>
            </a:r>
            <a:r>
              <a:rPr lang="en-US" sz="3200" b="0">
                <a:solidFill>
                  <a:schemeClr val="bg1"/>
                </a:solidFill>
                <a:latin typeface="Arial Narrow" pitchFamily="34" charset="0"/>
              </a:rPr>
              <a:t>Solving Absolute Value Inequalities</a:t>
            </a:r>
            <a:br>
              <a:rPr lang="en-US" sz="3200" b="0">
                <a:solidFill>
                  <a:schemeClr val="bg1"/>
                </a:solidFill>
                <a:latin typeface="Arial Narrow" pitchFamily="34" charset="0"/>
              </a:rPr>
            </a:br>
            <a:r>
              <a:rPr lang="en-US" sz="3200" b="0">
                <a:solidFill>
                  <a:schemeClr val="bg1"/>
                </a:solidFill>
                <a:latin typeface="Arial Narrow" pitchFamily="34" charset="0"/>
              </a:rPr>
              <a:t>	</a:t>
            </a:r>
            <a:r>
              <a:rPr lang="en-US" sz="2400" b="0">
                <a:solidFill>
                  <a:schemeClr val="bg1"/>
                </a:solidFill>
                <a:latin typeface="Arial Narrow" pitchFamily="34" charset="0"/>
              </a:rPr>
              <a:t> (page 160)</a:t>
            </a:r>
            <a:r>
              <a:rPr lang="en-US" sz="2400"/>
              <a:t> </a:t>
            </a:r>
          </a:p>
        </p:txBody>
      </p:sp>
      <p:graphicFrame>
        <p:nvGraphicFramePr>
          <p:cNvPr id="2119683" name="Object 3"/>
          <p:cNvGraphicFramePr>
            <a:graphicFrameLocks noChangeAspect="1"/>
          </p:cNvGraphicFramePr>
          <p:nvPr/>
        </p:nvGraphicFramePr>
        <p:xfrm>
          <a:off x="3606800" y="2133600"/>
          <a:ext cx="914400" cy="311150"/>
        </p:xfrm>
        <a:graphic>
          <a:graphicData uri="http://schemas.openxmlformats.org/presentationml/2006/ole">
            <p:oleObj spid="_x0000_s2119683" name="Equation" r:id="rId3" imgW="914400" imgH="311040" progId="Equation.DSMT4">
              <p:embed/>
            </p:oleObj>
          </a:graphicData>
        </a:graphic>
      </p:graphicFrame>
      <p:sp>
        <p:nvSpPr>
          <p:cNvPr id="2119684" name="Text Box 4"/>
          <p:cNvSpPr txBox="1">
            <a:spLocks noChangeArrowheads="1"/>
          </p:cNvSpPr>
          <p:nvPr/>
        </p:nvSpPr>
        <p:spPr bwMode="auto">
          <a:xfrm>
            <a:off x="7008813" y="2047875"/>
            <a:ext cx="19113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Property 4</a:t>
            </a:r>
          </a:p>
        </p:txBody>
      </p:sp>
      <p:sp>
        <p:nvSpPr>
          <p:cNvPr id="2119689" name="Text Box 9"/>
          <p:cNvSpPr txBox="1">
            <a:spLocks noChangeArrowheads="1"/>
          </p:cNvSpPr>
          <p:nvPr/>
        </p:nvSpPr>
        <p:spPr bwMode="auto">
          <a:xfrm>
            <a:off x="7008813" y="2565400"/>
            <a:ext cx="19113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Add 6.</a:t>
            </a:r>
          </a:p>
        </p:txBody>
      </p:sp>
      <p:sp>
        <p:nvSpPr>
          <p:cNvPr id="2119691" name="Text Box 11"/>
          <p:cNvSpPr txBox="1">
            <a:spLocks noChangeArrowheads="1"/>
          </p:cNvSpPr>
          <p:nvPr/>
        </p:nvSpPr>
        <p:spPr bwMode="auto">
          <a:xfrm>
            <a:off x="7008813" y="3038475"/>
            <a:ext cx="19113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Divide by 4.</a:t>
            </a:r>
          </a:p>
        </p:txBody>
      </p:sp>
      <p:pic>
        <p:nvPicPr>
          <p:cNvPr id="2119693" name="Picture 13" descr="ce01-08-02a-2b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13150" y="1235075"/>
            <a:ext cx="1855788" cy="485775"/>
          </a:xfrm>
          <a:prstGeom prst="rect">
            <a:avLst/>
          </a:prstGeom>
          <a:noFill/>
        </p:spPr>
      </p:pic>
      <p:pic>
        <p:nvPicPr>
          <p:cNvPr id="2119694" name="Picture 14" descr="ce01-08-02b2a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6075" y="2030413"/>
            <a:ext cx="1965325" cy="338137"/>
          </a:xfrm>
          <a:prstGeom prst="rect">
            <a:avLst/>
          </a:prstGeom>
          <a:noFill/>
        </p:spPr>
      </p:pic>
      <p:pic>
        <p:nvPicPr>
          <p:cNvPr id="2119695" name="Picture 15" descr="ce01-08-02b2b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21263" y="2035175"/>
            <a:ext cx="1746250" cy="338138"/>
          </a:xfrm>
          <a:prstGeom prst="rect">
            <a:avLst/>
          </a:prstGeom>
          <a:noFill/>
        </p:spPr>
      </p:pic>
      <p:pic>
        <p:nvPicPr>
          <p:cNvPr id="2119696" name="Picture 16" descr="ce01-08-02b2a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32013" y="2565400"/>
            <a:ext cx="1252537" cy="311150"/>
          </a:xfrm>
          <a:prstGeom prst="rect">
            <a:avLst/>
          </a:prstGeom>
          <a:noFill/>
        </p:spPr>
      </p:pic>
      <p:pic>
        <p:nvPicPr>
          <p:cNvPr id="2119697" name="Picture 17" descr="ce01-08-02b2b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64188" y="2549525"/>
            <a:ext cx="1216025" cy="339725"/>
          </a:xfrm>
          <a:prstGeom prst="rect">
            <a:avLst/>
          </a:prstGeom>
          <a:noFill/>
        </p:spPr>
      </p:pic>
      <p:pic>
        <p:nvPicPr>
          <p:cNvPr id="2119698" name="Picture 18" descr="ce01-08-02b2a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341563" y="3038475"/>
            <a:ext cx="987425" cy="328613"/>
          </a:xfrm>
          <a:prstGeom prst="rect">
            <a:avLst/>
          </a:prstGeom>
          <a:noFill/>
        </p:spPr>
      </p:pic>
      <p:pic>
        <p:nvPicPr>
          <p:cNvPr id="2119699" name="Picture 19" descr="ce01-08-02b2b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57863" y="3055938"/>
            <a:ext cx="850900" cy="312737"/>
          </a:xfrm>
          <a:prstGeom prst="rect">
            <a:avLst/>
          </a:prstGeom>
          <a:noFill/>
        </p:spPr>
      </p:pic>
      <p:sp>
        <p:nvSpPr>
          <p:cNvPr id="2119700" name="Text Box 20"/>
          <p:cNvSpPr txBox="1">
            <a:spLocks noChangeArrowheads="1"/>
          </p:cNvSpPr>
          <p:nvPr/>
        </p:nvSpPr>
        <p:spPr bwMode="auto">
          <a:xfrm>
            <a:off x="3898900" y="1979613"/>
            <a:ext cx="655638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or</a:t>
            </a:r>
          </a:p>
        </p:txBody>
      </p:sp>
      <p:sp>
        <p:nvSpPr>
          <p:cNvPr id="2119701" name="Text Box 21"/>
          <p:cNvSpPr txBox="1">
            <a:spLocks noChangeArrowheads="1"/>
          </p:cNvSpPr>
          <p:nvPr/>
        </p:nvSpPr>
        <p:spPr bwMode="auto">
          <a:xfrm>
            <a:off x="3898900" y="2503488"/>
            <a:ext cx="655638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or</a:t>
            </a:r>
          </a:p>
        </p:txBody>
      </p:sp>
      <p:sp>
        <p:nvSpPr>
          <p:cNvPr id="2119702" name="Text Box 22"/>
          <p:cNvSpPr txBox="1">
            <a:spLocks noChangeArrowheads="1"/>
          </p:cNvSpPr>
          <p:nvPr/>
        </p:nvSpPr>
        <p:spPr bwMode="auto">
          <a:xfrm>
            <a:off x="3898900" y="2987675"/>
            <a:ext cx="655638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or</a:t>
            </a:r>
          </a:p>
        </p:txBody>
      </p:sp>
      <p:grpSp>
        <p:nvGrpSpPr>
          <p:cNvPr id="2119704" name="Group 24"/>
          <p:cNvGrpSpPr>
            <a:grpSpLocks/>
          </p:cNvGrpSpPr>
          <p:nvPr/>
        </p:nvGrpSpPr>
        <p:grpSpPr bwMode="auto">
          <a:xfrm>
            <a:off x="2314575" y="4765675"/>
            <a:ext cx="4471988" cy="622300"/>
            <a:chOff x="1722" y="3002"/>
            <a:chExt cx="2817" cy="392"/>
          </a:xfrm>
        </p:grpSpPr>
        <p:sp>
          <p:nvSpPr>
            <p:cNvPr id="2119685" name="Rectangle 5"/>
            <p:cNvSpPr>
              <a:spLocks noChangeArrowheads="1"/>
            </p:cNvSpPr>
            <p:nvPr/>
          </p:nvSpPr>
          <p:spPr bwMode="auto">
            <a:xfrm>
              <a:off x="1722" y="3002"/>
              <a:ext cx="1441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</a:pPr>
              <a:r>
                <a:rPr lang="en-US" sz="2800">
                  <a:solidFill>
                    <a:srgbClr val="F90030"/>
                  </a:solidFill>
                </a:rPr>
                <a:t>Solution set:  </a:t>
              </a:r>
            </a:p>
          </p:txBody>
        </p:sp>
        <p:pic>
          <p:nvPicPr>
            <p:cNvPr id="2119703" name="Picture 23" descr="ce01-08-02a-2b-3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036" y="3042"/>
              <a:ext cx="1503" cy="30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1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1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684" grpId="0"/>
      <p:bldP spid="2119689" grpId="0"/>
      <p:bldP spid="2119691" grpId="0"/>
      <p:bldP spid="2119700" grpId="0"/>
      <p:bldP spid="2119701" grpId="0"/>
      <p:bldP spid="21197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Copyright © 2008 Pearson Addison-Wesley.  All rights reserved.</a:t>
            </a:r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1-</a:t>
            </a:r>
            <a:fld id="{C2172F75-B95D-4122-8A09-05F4C58FB833}" type="slidenum">
              <a:rPr lang="en-US"/>
              <a:pPr/>
              <a:t>61</a:t>
            </a:fld>
            <a:endParaRPr lang="en-US"/>
          </a:p>
        </p:txBody>
      </p:sp>
      <p:sp>
        <p:nvSpPr>
          <p:cNvPr id="212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6350"/>
            <a:ext cx="9144000" cy="968375"/>
          </a:xfrm>
        </p:spPr>
        <p:txBody>
          <a:bodyPr tIns="64008"/>
          <a:lstStyle/>
          <a:p>
            <a:pPr marL="2171700" indent="-2171700">
              <a:lnSpc>
                <a:spcPct val="80000"/>
              </a:lnSpc>
              <a:tabLst>
                <a:tab pos="8694738" algn="r"/>
              </a:tabLst>
            </a:pPr>
            <a:r>
              <a:rPr lang="en-US" sz="2400">
                <a:solidFill>
                  <a:srgbClr val="FEE692"/>
                </a:solidFill>
                <a:latin typeface="Arial Narrow" pitchFamily="34" charset="0"/>
              </a:rPr>
              <a:t>1.8</a:t>
            </a:r>
            <a:r>
              <a:rPr lang="en-US" sz="3200" b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200">
                <a:solidFill>
                  <a:schemeClr val="bg1"/>
                </a:solidFill>
                <a:latin typeface="Arial Narrow" pitchFamily="34" charset="0"/>
              </a:rPr>
              <a:t>Example 3 </a:t>
            </a:r>
            <a:r>
              <a:rPr lang="en-US" sz="3200" b="0">
                <a:solidFill>
                  <a:schemeClr val="bg1"/>
                </a:solidFill>
                <a:latin typeface="Arial Narrow" pitchFamily="34" charset="0"/>
              </a:rPr>
              <a:t>Solving Absolute Value Inequalities Requiring a Transformation</a:t>
            </a:r>
            <a:r>
              <a:rPr lang="en-US" sz="2400" b="0">
                <a:solidFill>
                  <a:schemeClr val="bg1"/>
                </a:solidFill>
                <a:latin typeface="Arial Narrow" pitchFamily="34" charset="0"/>
              </a:rPr>
              <a:t> (page 161)</a:t>
            </a:r>
            <a:r>
              <a:rPr lang="en-US" sz="2400"/>
              <a:t> </a:t>
            </a:r>
          </a:p>
        </p:txBody>
      </p:sp>
      <p:graphicFrame>
        <p:nvGraphicFramePr>
          <p:cNvPr id="2120707" name="Object 3"/>
          <p:cNvGraphicFramePr>
            <a:graphicFrameLocks noChangeAspect="1"/>
          </p:cNvGraphicFramePr>
          <p:nvPr/>
        </p:nvGraphicFramePr>
        <p:xfrm>
          <a:off x="3606800" y="2133600"/>
          <a:ext cx="914400" cy="311150"/>
        </p:xfrm>
        <a:graphic>
          <a:graphicData uri="http://schemas.openxmlformats.org/presentationml/2006/ole">
            <p:oleObj spid="_x0000_s2120707" name="Equation" r:id="rId3" imgW="914400" imgH="311040" progId="Equation.DSMT4">
              <p:embed/>
            </p:oleObj>
          </a:graphicData>
        </a:graphic>
      </p:graphicFrame>
      <p:sp>
        <p:nvSpPr>
          <p:cNvPr id="2120708" name="Text Box 4"/>
          <p:cNvSpPr txBox="1">
            <a:spLocks noChangeArrowheads="1"/>
          </p:cNvSpPr>
          <p:nvPr/>
        </p:nvSpPr>
        <p:spPr bwMode="auto">
          <a:xfrm>
            <a:off x="6564313" y="2481263"/>
            <a:ext cx="19113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Property 4</a:t>
            </a:r>
          </a:p>
        </p:txBody>
      </p:sp>
      <p:sp>
        <p:nvSpPr>
          <p:cNvPr id="2120709" name="Text Box 5"/>
          <p:cNvSpPr txBox="1">
            <a:spLocks noChangeArrowheads="1"/>
          </p:cNvSpPr>
          <p:nvPr/>
        </p:nvSpPr>
        <p:spPr bwMode="auto">
          <a:xfrm>
            <a:off x="6564313" y="2998788"/>
            <a:ext cx="19113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Subtract 5.</a:t>
            </a:r>
          </a:p>
        </p:txBody>
      </p:sp>
      <p:sp>
        <p:nvSpPr>
          <p:cNvPr id="2120710" name="Text Box 6"/>
          <p:cNvSpPr txBox="1">
            <a:spLocks noChangeArrowheads="1"/>
          </p:cNvSpPr>
          <p:nvPr/>
        </p:nvSpPr>
        <p:spPr bwMode="auto">
          <a:xfrm>
            <a:off x="6564313" y="3471863"/>
            <a:ext cx="2355850" cy="131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Divide by </a:t>
            </a:r>
            <a:r>
              <a:rPr lang="en-US" sz="2000">
                <a:cs typeface="Arial" charset="0"/>
              </a:rPr>
              <a:t>–8</a:t>
            </a:r>
            <a:r>
              <a:rPr lang="en-US" sz="2000"/>
              <a:t>. </a:t>
            </a:r>
            <a:r>
              <a:rPr lang="en-US" sz="2000">
                <a:solidFill>
                  <a:srgbClr val="F90030"/>
                </a:solidFill>
              </a:rPr>
              <a:t>Reverse the direction of the inequality symbol.</a:t>
            </a:r>
          </a:p>
        </p:txBody>
      </p:sp>
      <p:sp>
        <p:nvSpPr>
          <p:cNvPr id="2120718" name="Text Box 14"/>
          <p:cNvSpPr txBox="1">
            <a:spLocks noChangeArrowheads="1"/>
          </p:cNvSpPr>
          <p:nvPr/>
        </p:nvSpPr>
        <p:spPr bwMode="auto">
          <a:xfrm>
            <a:off x="3670300" y="2413000"/>
            <a:ext cx="655638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or</a:t>
            </a:r>
          </a:p>
        </p:txBody>
      </p:sp>
      <p:sp>
        <p:nvSpPr>
          <p:cNvPr id="2120719" name="Text Box 15"/>
          <p:cNvSpPr txBox="1">
            <a:spLocks noChangeArrowheads="1"/>
          </p:cNvSpPr>
          <p:nvPr/>
        </p:nvSpPr>
        <p:spPr bwMode="auto">
          <a:xfrm>
            <a:off x="3670300" y="2936875"/>
            <a:ext cx="655638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or</a:t>
            </a:r>
          </a:p>
        </p:txBody>
      </p:sp>
      <p:sp>
        <p:nvSpPr>
          <p:cNvPr id="2120720" name="Text Box 16"/>
          <p:cNvSpPr txBox="1">
            <a:spLocks noChangeArrowheads="1"/>
          </p:cNvSpPr>
          <p:nvPr/>
        </p:nvSpPr>
        <p:spPr bwMode="auto">
          <a:xfrm>
            <a:off x="3670300" y="3421063"/>
            <a:ext cx="655638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or</a:t>
            </a:r>
          </a:p>
        </p:txBody>
      </p:sp>
      <p:pic>
        <p:nvPicPr>
          <p:cNvPr id="2120724" name="Picture 20" descr="ce01-08-03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71850" y="1249363"/>
            <a:ext cx="2349500" cy="484187"/>
          </a:xfrm>
          <a:prstGeom prst="rect">
            <a:avLst/>
          </a:prstGeom>
          <a:noFill/>
        </p:spPr>
      </p:pic>
      <p:pic>
        <p:nvPicPr>
          <p:cNvPr id="2120725" name="Picture 21" descr="ce01-08-03-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06838" y="1827213"/>
            <a:ext cx="1644650" cy="484187"/>
          </a:xfrm>
          <a:prstGeom prst="rect">
            <a:avLst/>
          </a:prstGeom>
          <a:noFill/>
        </p:spPr>
      </p:pic>
      <p:sp>
        <p:nvSpPr>
          <p:cNvPr id="2120726" name="Text Box 22"/>
          <p:cNvSpPr txBox="1">
            <a:spLocks noChangeArrowheads="1"/>
          </p:cNvSpPr>
          <p:nvPr/>
        </p:nvSpPr>
        <p:spPr bwMode="auto">
          <a:xfrm>
            <a:off x="6564313" y="1878013"/>
            <a:ext cx="19113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Subtract 6.</a:t>
            </a:r>
          </a:p>
        </p:txBody>
      </p:sp>
      <p:pic>
        <p:nvPicPr>
          <p:cNvPr id="2120727" name="Picture 23" descr="ce01-08-03-3a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92238" y="2463800"/>
            <a:ext cx="1763712" cy="338138"/>
          </a:xfrm>
          <a:prstGeom prst="rect">
            <a:avLst/>
          </a:prstGeom>
          <a:noFill/>
        </p:spPr>
      </p:pic>
      <p:pic>
        <p:nvPicPr>
          <p:cNvPr id="2120728" name="Picture 24" descr="ce01-08-03-3b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98988" y="2463800"/>
            <a:ext cx="1554162" cy="338138"/>
          </a:xfrm>
          <a:prstGeom prst="rect">
            <a:avLst/>
          </a:prstGeom>
          <a:noFill/>
        </p:spPr>
      </p:pic>
      <p:pic>
        <p:nvPicPr>
          <p:cNvPr id="2120729" name="Picture 25" descr="ce01-08-03-3a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12913" y="2989263"/>
            <a:ext cx="1627187" cy="338137"/>
          </a:xfrm>
          <a:prstGeom prst="rect">
            <a:avLst/>
          </a:prstGeom>
          <a:noFill/>
        </p:spPr>
      </p:pic>
      <p:pic>
        <p:nvPicPr>
          <p:cNvPr id="2120730" name="Picture 26" descr="ce01-08-03-3b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29188" y="2986088"/>
            <a:ext cx="1225550" cy="338137"/>
          </a:xfrm>
          <a:prstGeom prst="rect">
            <a:avLst/>
          </a:prstGeom>
          <a:noFill/>
        </p:spPr>
      </p:pic>
      <p:pic>
        <p:nvPicPr>
          <p:cNvPr id="2120731" name="Picture 27" descr="ce01-08-03-3a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05025" y="3408363"/>
            <a:ext cx="987425" cy="569912"/>
          </a:xfrm>
          <a:prstGeom prst="rect">
            <a:avLst/>
          </a:prstGeom>
          <a:noFill/>
        </p:spPr>
      </p:pic>
      <p:pic>
        <p:nvPicPr>
          <p:cNvPr id="2120732" name="Picture 28" descr="ce01-08-03-3b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11775" y="3408363"/>
            <a:ext cx="1106488" cy="568325"/>
          </a:xfrm>
          <a:prstGeom prst="rect">
            <a:avLst/>
          </a:prstGeom>
          <a:noFill/>
        </p:spPr>
      </p:pic>
      <p:grpSp>
        <p:nvGrpSpPr>
          <p:cNvPr id="2120734" name="Group 30"/>
          <p:cNvGrpSpPr>
            <a:grpSpLocks/>
          </p:cNvGrpSpPr>
          <p:nvPr/>
        </p:nvGrpSpPr>
        <p:grpSpPr bwMode="auto">
          <a:xfrm>
            <a:off x="2098675" y="5387975"/>
            <a:ext cx="4884738" cy="622300"/>
            <a:chOff x="1458" y="3394"/>
            <a:chExt cx="3077" cy="392"/>
          </a:xfrm>
        </p:grpSpPr>
        <p:sp>
          <p:nvSpPr>
            <p:cNvPr id="2120722" name="Rectangle 18"/>
            <p:cNvSpPr>
              <a:spLocks noChangeArrowheads="1"/>
            </p:cNvSpPr>
            <p:nvPr/>
          </p:nvSpPr>
          <p:spPr bwMode="auto">
            <a:xfrm>
              <a:off x="1458" y="3394"/>
              <a:ext cx="1441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</a:pPr>
              <a:r>
                <a:rPr lang="en-US" sz="2800">
                  <a:solidFill>
                    <a:srgbClr val="F90030"/>
                  </a:solidFill>
                </a:rPr>
                <a:t>Solution set:  </a:t>
              </a:r>
            </a:p>
          </p:txBody>
        </p:sp>
        <p:pic>
          <p:nvPicPr>
            <p:cNvPr id="2120733" name="Picture 29" descr="ce01-08-03-4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2796" y="3394"/>
              <a:ext cx="1739" cy="39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2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2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0708" grpId="0"/>
      <p:bldP spid="2120709" grpId="0"/>
      <p:bldP spid="2120710" grpId="0"/>
      <p:bldP spid="2120718" grpId="0"/>
      <p:bldP spid="2120719" grpId="0"/>
      <p:bldP spid="2120720" grpId="0"/>
      <p:bldP spid="21207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Copyright © 2008 Pearson Addison-Wesley.  All rights reserved.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1-</a:t>
            </a:r>
            <a:fld id="{1A531FC6-F84B-42C5-97F0-794768EFD00F}" type="slidenum">
              <a:rPr lang="en-US"/>
              <a:pPr/>
              <a:t>62</a:t>
            </a:fld>
            <a:endParaRPr lang="en-US"/>
          </a:p>
        </p:txBody>
      </p:sp>
      <p:sp>
        <p:nvSpPr>
          <p:cNvPr id="212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6350"/>
            <a:ext cx="9144000" cy="968375"/>
          </a:xfrm>
        </p:spPr>
        <p:txBody>
          <a:bodyPr tIns="64008"/>
          <a:lstStyle/>
          <a:p>
            <a:pPr marL="2628900" indent="-2628900">
              <a:lnSpc>
                <a:spcPct val="80000"/>
              </a:lnSpc>
              <a:tabLst>
                <a:tab pos="8694738" algn="r"/>
              </a:tabLst>
            </a:pPr>
            <a:r>
              <a:rPr lang="en-US" sz="2400">
                <a:solidFill>
                  <a:srgbClr val="FEE692"/>
                </a:solidFill>
                <a:latin typeface="Arial Narrow" pitchFamily="34" charset="0"/>
              </a:rPr>
              <a:t>1.8</a:t>
            </a:r>
            <a:r>
              <a:rPr lang="en-US" sz="3200" b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200">
                <a:solidFill>
                  <a:schemeClr val="bg1"/>
                </a:solidFill>
                <a:latin typeface="Arial Narrow" pitchFamily="34" charset="0"/>
              </a:rPr>
              <a:t>Example 4(a) </a:t>
            </a:r>
            <a:r>
              <a:rPr lang="en-US" sz="3200" b="0">
                <a:solidFill>
                  <a:schemeClr val="bg1"/>
                </a:solidFill>
                <a:latin typeface="Arial Narrow" pitchFamily="34" charset="0"/>
              </a:rPr>
              <a:t>Solving Special Cases of Absolute Value Equations and Inequalities </a:t>
            </a:r>
            <a:r>
              <a:rPr lang="en-US" sz="2400" b="0">
                <a:solidFill>
                  <a:schemeClr val="bg1"/>
                </a:solidFill>
                <a:latin typeface="Arial Narrow" pitchFamily="34" charset="0"/>
              </a:rPr>
              <a:t>(page 161)</a:t>
            </a:r>
            <a:r>
              <a:rPr lang="en-US" sz="2400"/>
              <a:t> </a:t>
            </a:r>
          </a:p>
        </p:txBody>
      </p:sp>
      <p:graphicFrame>
        <p:nvGraphicFramePr>
          <p:cNvPr id="2121731" name="Object 3"/>
          <p:cNvGraphicFramePr>
            <a:graphicFrameLocks noChangeAspect="1"/>
          </p:cNvGraphicFramePr>
          <p:nvPr/>
        </p:nvGraphicFramePr>
        <p:xfrm>
          <a:off x="3606800" y="2133600"/>
          <a:ext cx="914400" cy="311150"/>
        </p:xfrm>
        <a:graphic>
          <a:graphicData uri="http://schemas.openxmlformats.org/presentationml/2006/ole">
            <p:oleObj spid="_x0000_s2121731" name="Equation" r:id="rId3" imgW="914400" imgH="311040" progId="Equation.DSMT4">
              <p:embed/>
            </p:oleObj>
          </a:graphicData>
        </a:graphic>
      </p:graphicFrame>
      <p:sp>
        <p:nvSpPr>
          <p:cNvPr id="2121733" name="Rectangle 5"/>
          <p:cNvSpPr>
            <a:spLocks noChangeArrowheads="1"/>
          </p:cNvSpPr>
          <p:nvPr/>
        </p:nvSpPr>
        <p:spPr bwMode="auto">
          <a:xfrm>
            <a:off x="2886075" y="4765675"/>
            <a:ext cx="333057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2800">
                <a:solidFill>
                  <a:srgbClr val="F90030"/>
                </a:solidFill>
              </a:rPr>
              <a:t>Solution set: {</a:t>
            </a:r>
            <a:r>
              <a:rPr lang="en-US" sz="2800">
                <a:solidFill>
                  <a:srgbClr val="F90030"/>
                </a:solidFill>
                <a:cs typeface="Arial" charset="0"/>
              </a:rPr>
              <a:t>–</a:t>
            </a:r>
            <a:r>
              <a:rPr lang="en-US" sz="2800">
                <a:solidFill>
                  <a:srgbClr val="F90030"/>
                </a:solidFill>
              </a:rPr>
              <a:t>4} </a:t>
            </a:r>
          </a:p>
        </p:txBody>
      </p:sp>
      <p:graphicFrame>
        <p:nvGraphicFramePr>
          <p:cNvPr id="2121740" name="Object 12"/>
          <p:cNvGraphicFramePr>
            <a:graphicFrameLocks noChangeAspect="1"/>
          </p:cNvGraphicFramePr>
          <p:nvPr/>
        </p:nvGraphicFramePr>
        <p:xfrm>
          <a:off x="3175000" y="2133600"/>
          <a:ext cx="914400" cy="311150"/>
        </p:xfrm>
        <a:graphic>
          <a:graphicData uri="http://schemas.openxmlformats.org/presentationml/2006/ole">
            <p:oleObj spid="_x0000_s2121740" name="Equation" r:id="rId4" imgW="914400" imgH="311040" progId="Equation.DSMT4">
              <p:embed/>
            </p:oleObj>
          </a:graphicData>
        </a:graphic>
      </p:graphicFrame>
      <p:pic>
        <p:nvPicPr>
          <p:cNvPr id="2121741" name="Picture 13" descr="ce01-08-04a-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25850" y="1222375"/>
            <a:ext cx="1855788" cy="485775"/>
          </a:xfrm>
          <a:prstGeom prst="rect">
            <a:avLst/>
          </a:prstGeom>
          <a:noFill/>
        </p:spPr>
      </p:pic>
      <p:sp>
        <p:nvSpPr>
          <p:cNvPr id="2121742" name="Rectangle 14"/>
          <p:cNvSpPr>
            <a:spLocks noChangeArrowheads="1"/>
          </p:cNvSpPr>
          <p:nvPr/>
        </p:nvSpPr>
        <p:spPr bwMode="auto">
          <a:xfrm>
            <a:off x="152400" y="2006600"/>
            <a:ext cx="8763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sz="2800">
                <a:solidFill>
                  <a:schemeClr val="tx1"/>
                </a:solidFill>
              </a:rPr>
              <a:t>The absolute value of a number will be 0 if that number is 0. </a:t>
            </a:r>
            <a:r>
              <a:rPr lang="en-US" sz="28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121743" name="Rectangle 15"/>
          <p:cNvSpPr>
            <a:spLocks noChangeArrowheads="1"/>
          </p:cNvSpPr>
          <p:nvPr/>
        </p:nvSpPr>
        <p:spPr bwMode="auto">
          <a:xfrm>
            <a:off x="152400" y="3368675"/>
            <a:ext cx="876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sz="2800">
                <a:solidFill>
                  <a:schemeClr val="tx1"/>
                </a:solidFill>
              </a:rPr>
              <a:t>Therefore,                    is equivalent to 7</a:t>
            </a:r>
            <a:r>
              <a:rPr lang="en-US" sz="2800" i="1">
                <a:solidFill>
                  <a:schemeClr val="tx1"/>
                </a:solidFill>
              </a:rPr>
              <a:t>x</a:t>
            </a:r>
            <a:r>
              <a:rPr lang="en-US" sz="2800">
                <a:solidFill>
                  <a:schemeClr val="tx1"/>
                </a:solidFill>
              </a:rPr>
              <a:t> + 28 = 0.</a:t>
            </a:r>
            <a:endParaRPr lang="en-US" sz="2800">
              <a:solidFill>
                <a:schemeClr val="tx2"/>
              </a:solidFill>
            </a:endParaRPr>
          </a:p>
        </p:txBody>
      </p:sp>
      <p:pic>
        <p:nvPicPr>
          <p:cNvPr id="2121744" name="Picture 16" descr="ce01-08-04a-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41513" y="3440113"/>
            <a:ext cx="1855787" cy="4857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21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21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1733" grpId="0"/>
      <p:bldP spid="2121742" grpId="0"/>
      <p:bldP spid="212174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Copyright © 2008 Pearson Addison-Wesley.  All rights reserved.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1-</a:t>
            </a:r>
            <a:fld id="{E9487341-EC09-4A71-8307-43B632591C11}" type="slidenum">
              <a:rPr lang="en-US"/>
              <a:pPr/>
              <a:t>63</a:t>
            </a:fld>
            <a:endParaRPr lang="en-US"/>
          </a:p>
        </p:txBody>
      </p:sp>
      <p:sp>
        <p:nvSpPr>
          <p:cNvPr id="212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6350"/>
            <a:ext cx="9144000" cy="968375"/>
          </a:xfrm>
        </p:spPr>
        <p:txBody>
          <a:bodyPr tIns="64008"/>
          <a:lstStyle/>
          <a:p>
            <a:pPr marL="2628900" indent="-2628900">
              <a:lnSpc>
                <a:spcPct val="80000"/>
              </a:lnSpc>
              <a:tabLst>
                <a:tab pos="8694738" algn="r"/>
              </a:tabLst>
            </a:pPr>
            <a:r>
              <a:rPr lang="en-US" sz="2400">
                <a:solidFill>
                  <a:srgbClr val="FEE692"/>
                </a:solidFill>
                <a:latin typeface="Arial Narrow" pitchFamily="34" charset="0"/>
              </a:rPr>
              <a:t>1.8</a:t>
            </a:r>
            <a:r>
              <a:rPr lang="en-US" sz="3200" b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200">
                <a:solidFill>
                  <a:schemeClr val="bg1"/>
                </a:solidFill>
                <a:latin typeface="Arial Narrow" pitchFamily="34" charset="0"/>
              </a:rPr>
              <a:t>Example 4(b) </a:t>
            </a:r>
            <a:r>
              <a:rPr lang="en-US" sz="3200" b="0">
                <a:solidFill>
                  <a:schemeClr val="bg1"/>
                </a:solidFill>
                <a:latin typeface="Arial Narrow" pitchFamily="34" charset="0"/>
              </a:rPr>
              <a:t>Solving Special Cases of Absolute Value Equations and Inequalities </a:t>
            </a:r>
            <a:r>
              <a:rPr lang="en-US" sz="2400" b="0">
                <a:solidFill>
                  <a:schemeClr val="bg1"/>
                </a:solidFill>
                <a:latin typeface="Arial Narrow" pitchFamily="34" charset="0"/>
              </a:rPr>
              <a:t>(page 161)</a:t>
            </a:r>
            <a:r>
              <a:rPr lang="en-US" sz="2400"/>
              <a:t> </a:t>
            </a:r>
          </a:p>
        </p:txBody>
      </p:sp>
      <p:graphicFrame>
        <p:nvGraphicFramePr>
          <p:cNvPr id="2122755" name="Object 3"/>
          <p:cNvGraphicFramePr>
            <a:graphicFrameLocks noChangeAspect="1"/>
          </p:cNvGraphicFramePr>
          <p:nvPr/>
        </p:nvGraphicFramePr>
        <p:xfrm>
          <a:off x="3606800" y="2133600"/>
          <a:ext cx="914400" cy="311150"/>
        </p:xfrm>
        <a:graphic>
          <a:graphicData uri="http://schemas.openxmlformats.org/presentationml/2006/ole">
            <p:oleObj spid="_x0000_s2122755" name="Equation" r:id="rId3" imgW="914400" imgH="311040" progId="Equation.DSMT4">
              <p:embed/>
            </p:oleObj>
          </a:graphicData>
        </a:graphic>
      </p:graphicFrame>
      <p:graphicFrame>
        <p:nvGraphicFramePr>
          <p:cNvPr id="2122757" name="Object 5"/>
          <p:cNvGraphicFramePr>
            <a:graphicFrameLocks noChangeAspect="1"/>
          </p:cNvGraphicFramePr>
          <p:nvPr/>
        </p:nvGraphicFramePr>
        <p:xfrm>
          <a:off x="3175000" y="2133600"/>
          <a:ext cx="914400" cy="311150"/>
        </p:xfrm>
        <a:graphic>
          <a:graphicData uri="http://schemas.openxmlformats.org/presentationml/2006/ole">
            <p:oleObj spid="_x0000_s2122757" name="Equation" r:id="rId4" imgW="914400" imgH="311040" progId="Equation.DSMT4">
              <p:embed/>
            </p:oleObj>
          </a:graphicData>
        </a:graphic>
      </p:graphicFrame>
      <p:sp>
        <p:nvSpPr>
          <p:cNvPr id="2122759" name="Rectangle 7"/>
          <p:cNvSpPr>
            <a:spLocks noChangeArrowheads="1"/>
          </p:cNvSpPr>
          <p:nvPr/>
        </p:nvSpPr>
        <p:spPr bwMode="auto">
          <a:xfrm>
            <a:off x="152400" y="2006600"/>
            <a:ext cx="899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sz="2800">
                <a:solidFill>
                  <a:schemeClr val="tx1"/>
                </a:solidFill>
              </a:rPr>
              <a:t>The absolute value of a number is always nonnegative.</a:t>
            </a:r>
            <a:endParaRPr lang="en-US" sz="2800">
              <a:solidFill>
                <a:schemeClr val="tx2"/>
              </a:solidFill>
            </a:endParaRPr>
          </a:p>
        </p:txBody>
      </p:sp>
      <p:sp>
        <p:nvSpPr>
          <p:cNvPr id="2122760" name="Rectangle 8"/>
          <p:cNvSpPr>
            <a:spLocks noChangeArrowheads="1"/>
          </p:cNvSpPr>
          <p:nvPr/>
        </p:nvSpPr>
        <p:spPr bwMode="auto">
          <a:xfrm>
            <a:off x="152400" y="3368675"/>
            <a:ext cx="876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sz="2800">
                <a:solidFill>
                  <a:schemeClr val="tx1"/>
                </a:solidFill>
              </a:rPr>
              <a:t>Therefore,                    is always true.</a:t>
            </a:r>
            <a:endParaRPr lang="en-US" sz="2800">
              <a:solidFill>
                <a:schemeClr val="tx2"/>
              </a:solidFill>
            </a:endParaRPr>
          </a:p>
        </p:txBody>
      </p:sp>
      <p:pic>
        <p:nvPicPr>
          <p:cNvPr id="2122762" name="Picture 10" descr="ce01-08-04b-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25850" y="1222375"/>
            <a:ext cx="1855788" cy="485775"/>
          </a:xfrm>
          <a:prstGeom prst="rect">
            <a:avLst/>
          </a:prstGeom>
          <a:noFill/>
        </p:spPr>
      </p:pic>
      <p:pic>
        <p:nvPicPr>
          <p:cNvPr id="2122763" name="Picture 11" descr="ce01-08-04b-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3413" y="3440113"/>
            <a:ext cx="1855787" cy="485775"/>
          </a:xfrm>
          <a:prstGeom prst="rect">
            <a:avLst/>
          </a:prstGeom>
          <a:noFill/>
        </p:spPr>
      </p:pic>
      <p:grpSp>
        <p:nvGrpSpPr>
          <p:cNvPr id="2122765" name="Group 13"/>
          <p:cNvGrpSpPr>
            <a:grpSpLocks/>
          </p:cNvGrpSpPr>
          <p:nvPr/>
        </p:nvGrpSpPr>
        <p:grpSpPr bwMode="auto">
          <a:xfrm>
            <a:off x="2930525" y="4765675"/>
            <a:ext cx="3221038" cy="622300"/>
            <a:chOff x="1998" y="3002"/>
            <a:chExt cx="2029" cy="392"/>
          </a:xfrm>
        </p:grpSpPr>
        <p:sp>
          <p:nvSpPr>
            <p:cNvPr id="2122756" name="Rectangle 4"/>
            <p:cNvSpPr>
              <a:spLocks noChangeArrowheads="1"/>
            </p:cNvSpPr>
            <p:nvPr/>
          </p:nvSpPr>
          <p:spPr bwMode="auto">
            <a:xfrm>
              <a:off x="1998" y="3002"/>
              <a:ext cx="1731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</a:pPr>
              <a:r>
                <a:rPr lang="en-US" sz="2800">
                  <a:solidFill>
                    <a:srgbClr val="F90030"/>
                  </a:solidFill>
                </a:rPr>
                <a:t>Solution set:</a:t>
              </a:r>
            </a:p>
          </p:txBody>
        </p:sp>
        <p:pic>
          <p:nvPicPr>
            <p:cNvPr id="2122764" name="Picture 12" descr="ce01-08-04b-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330" y="3047"/>
              <a:ext cx="697" cy="307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22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22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2759" grpId="0"/>
      <p:bldP spid="21227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Copyright © 2008 Pearson Addison-Wesley.  All rights reserved.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1-</a:t>
            </a:r>
            <a:fld id="{E54A2250-993C-4FDF-A74E-50AA4C01EAB3}" type="slidenum">
              <a:rPr lang="en-US"/>
              <a:pPr/>
              <a:t>64</a:t>
            </a:fld>
            <a:endParaRPr lang="en-US"/>
          </a:p>
        </p:txBody>
      </p:sp>
      <p:sp>
        <p:nvSpPr>
          <p:cNvPr id="212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6350"/>
            <a:ext cx="9144000" cy="968375"/>
          </a:xfrm>
        </p:spPr>
        <p:txBody>
          <a:bodyPr tIns="64008"/>
          <a:lstStyle/>
          <a:p>
            <a:pPr marL="2628900" indent="-2628900">
              <a:lnSpc>
                <a:spcPct val="80000"/>
              </a:lnSpc>
              <a:tabLst>
                <a:tab pos="8694738" algn="r"/>
              </a:tabLst>
            </a:pPr>
            <a:r>
              <a:rPr lang="en-US" sz="2400">
                <a:solidFill>
                  <a:srgbClr val="FEE692"/>
                </a:solidFill>
                <a:latin typeface="Arial Narrow" pitchFamily="34" charset="0"/>
              </a:rPr>
              <a:t>1.8</a:t>
            </a:r>
            <a:r>
              <a:rPr lang="en-US" sz="3200" b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200">
                <a:solidFill>
                  <a:schemeClr val="bg1"/>
                </a:solidFill>
                <a:latin typeface="Arial Narrow" pitchFamily="34" charset="0"/>
              </a:rPr>
              <a:t>Example 4(c) </a:t>
            </a:r>
            <a:r>
              <a:rPr lang="en-US" sz="3200" b="0">
                <a:solidFill>
                  <a:schemeClr val="bg1"/>
                </a:solidFill>
                <a:latin typeface="Arial Narrow" pitchFamily="34" charset="0"/>
              </a:rPr>
              <a:t>Solving Special Cases of Absolute Value Equations and Inequalities </a:t>
            </a:r>
            <a:r>
              <a:rPr lang="en-US" sz="2400" b="0">
                <a:solidFill>
                  <a:schemeClr val="bg1"/>
                </a:solidFill>
                <a:latin typeface="Arial Narrow" pitchFamily="34" charset="0"/>
              </a:rPr>
              <a:t>(page 161)</a:t>
            </a:r>
            <a:r>
              <a:rPr lang="en-US" sz="2400"/>
              <a:t> </a:t>
            </a:r>
          </a:p>
        </p:txBody>
      </p:sp>
      <p:graphicFrame>
        <p:nvGraphicFramePr>
          <p:cNvPr id="2123779" name="Object 3"/>
          <p:cNvGraphicFramePr>
            <a:graphicFrameLocks noChangeAspect="1"/>
          </p:cNvGraphicFramePr>
          <p:nvPr/>
        </p:nvGraphicFramePr>
        <p:xfrm>
          <a:off x="3606800" y="2133600"/>
          <a:ext cx="914400" cy="311150"/>
        </p:xfrm>
        <a:graphic>
          <a:graphicData uri="http://schemas.openxmlformats.org/presentationml/2006/ole">
            <p:oleObj spid="_x0000_s2123779" name="Equation" r:id="rId3" imgW="914400" imgH="311040" progId="Equation.DSMT4">
              <p:embed/>
            </p:oleObj>
          </a:graphicData>
        </a:graphic>
      </p:graphicFrame>
      <p:graphicFrame>
        <p:nvGraphicFramePr>
          <p:cNvPr id="2123780" name="Object 4"/>
          <p:cNvGraphicFramePr>
            <a:graphicFrameLocks noChangeAspect="1"/>
          </p:cNvGraphicFramePr>
          <p:nvPr/>
        </p:nvGraphicFramePr>
        <p:xfrm>
          <a:off x="3175000" y="2133600"/>
          <a:ext cx="914400" cy="311150"/>
        </p:xfrm>
        <a:graphic>
          <a:graphicData uri="http://schemas.openxmlformats.org/presentationml/2006/ole">
            <p:oleObj spid="_x0000_s2123780" name="Equation" r:id="rId4" imgW="914400" imgH="311040" progId="Equation.DSMT4">
              <p:embed/>
            </p:oleObj>
          </a:graphicData>
        </a:graphic>
      </p:graphicFrame>
      <p:sp>
        <p:nvSpPr>
          <p:cNvPr id="2123781" name="Rectangle 5"/>
          <p:cNvSpPr>
            <a:spLocks noChangeArrowheads="1"/>
          </p:cNvSpPr>
          <p:nvPr/>
        </p:nvSpPr>
        <p:spPr bwMode="auto">
          <a:xfrm>
            <a:off x="152400" y="2006600"/>
            <a:ext cx="8763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sz="2800">
                <a:solidFill>
                  <a:schemeClr val="tx1"/>
                </a:solidFill>
              </a:rPr>
              <a:t>There is no number whose absolute value is less than </a:t>
            </a:r>
            <a:r>
              <a:rPr lang="en-US" sz="2800">
                <a:solidFill>
                  <a:schemeClr val="tx1"/>
                </a:solidFill>
                <a:cs typeface="Arial" charset="0"/>
              </a:rPr>
              <a:t>–</a:t>
            </a:r>
            <a:r>
              <a:rPr lang="en-US" sz="2800">
                <a:solidFill>
                  <a:schemeClr val="tx1"/>
                </a:solidFill>
              </a:rPr>
              <a:t>5.</a:t>
            </a:r>
            <a:endParaRPr lang="en-US" sz="2800">
              <a:solidFill>
                <a:schemeClr val="tx2"/>
              </a:solidFill>
            </a:endParaRPr>
          </a:p>
        </p:txBody>
      </p:sp>
      <p:sp>
        <p:nvSpPr>
          <p:cNvPr id="2123782" name="Rectangle 6"/>
          <p:cNvSpPr>
            <a:spLocks noChangeArrowheads="1"/>
          </p:cNvSpPr>
          <p:nvPr/>
        </p:nvSpPr>
        <p:spPr bwMode="auto">
          <a:xfrm>
            <a:off x="152400" y="3368675"/>
            <a:ext cx="6235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sz="2800">
                <a:solidFill>
                  <a:schemeClr val="tx1"/>
                </a:solidFill>
              </a:rPr>
              <a:t>Therefore,                    is always false.</a:t>
            </a:r>
            <a:endParaRPr lang="en-US" sz="2800">
              <a:solidFill>
                <a:schemeClr val="tx2"/>
              </a:solidFill>
            </a:endParaRPr>
          </a:p>
        </p:txBody>
      </p:sp>
      <p:sp>
        <p:nvSpPr>
          <p:cNvPr id="2123786" name="Rectangle 10"/>
          <p:cNvSpPr>
            <a:spLocks noChangeArrowheads="1"/>
          </p:cNvSpPr>
          <p:nvPr/>
        </p:nvSpPr>
        <p:spPr bwMode="auto">
          <a:xfrm>
            <a:off x="3171825" y="4765675"/>
            <a:ext cx="2747963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2800">
                <a:solidFill>
                  <a:srgbClr val="F90030"/>
                </a:solidFill>
              </a:rPr>
              <a:t>Solution set: </a:t>
            </a:r>
            <a:r>
              <a:rPr lang="en-US" sz="3600">
                <a:solidFill>
                  <a:srgbClr val="F90030"/>
                </a:solidFill>
                <a:cs typeface="Arial" charset="0"/>
              </a:rPr>
              <a:t>ø</a:t>
            </a:r>
          </a:p>
        </p:txBody>
      </p:sp>
      <p:pic>
        <p:nvPicPr>
          <p:cNvPr id="2123788" name="Picture 12" descr="ce01-08-04c-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3441700"/>
            <a:ext cx="1855788" cy="485775"/>
          </a:xfrm>
          <a:prstGeom prst="rect">
            <a:avLst/>
          </a:prstGeom>
          <a:noFill/>
        </p:spPr>
      </p:pic>
      <p:pic>
        <p:nvPicPr>
          <p:cNvPr id="2123789" name="Picture 13" descr="ce01-08-04c-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8550" y="1219200"/>
            <a:ext cx="1855788" cy="4857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23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23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3781" grpId="0"/>
      <p:bldP spid="2123782" grpId="0"/>
      <p:bldP spid="2123786" grpId="0"/>
    </p:bldLst>
  </p:timing>
</p:sld>
</file>

<file path=ppt/theme/theme1.xml><?xml version="1.0" encoding="utf-8"?>
<a:theme xmlns:a="http://schemas.openxmlformats.org/drawingml/2006/main" name="1_Custom Design">
  <a:themeElements>
    <a:clrScheme name="">
      <a:dk1>
        <a:srgbClr val="000000"/>
      </a:dk1>
      <a:lt1>
        <a:srgbClr val="080808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AAAAAA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0000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rot="10800000" vert="eaVert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rgbClr val="3333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rot="10800000" vert="eaVert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rgbClr val="3333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C0C0C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DCDCDC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6">
        <a:dk1>
          <a:srgbClr val="000000"/>
        </a:dk1>
        <a:lt1>
          <a:srgbClr val="080808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2_Custom 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0000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rot="10800000" vert="eaVert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rgbClr val="3333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rot="10800000" vert="eaVert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rgbClr val="3333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000000"/>
        </a:dk1>
        <a:lt1>
          <a:srgbClr val="C0C0C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DCDCDC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6">
        <a:dk1>
          <a:srgbClr val="000000"/>
        </a:dk1>
        <a:lt1>
          <a:srgbClr val="080808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rot="10800000" vert="eaVert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rgbClr val="3333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rot="10800000" vert="eaVert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rgbClr val="3333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C0C0C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DCDCDC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6">
        <a:dk1>
          <a:srgbClr val="000000"/>
        </a:dk1>
        <a:lt1>
          <a:srgbClr val="080808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12041</TotalTime>
  <Words>379</Words>
  <Application>Microsoft Office PowerPoint</Application>
  <PresentationFormat>Letter Paper (8.5x11 in)</PresentationFormat>
  <Paragraphs>92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Tahoma</vt:lpstr>
      <vt:lpstr>Arial Narrow</vt:lpstr>
      <vt:lpstr>Arial Black</vt:lpstr>
      <vt:lpstr>Times New Roman</vt:lpstr>
      <vt:lpstr>1_Custom Design</vt:lpstr>
      <vt:lpstr>2_Custom Design</vt:lpstr>
      <vt:lpstr>3_Custom Design</vt:lpstr>
      <vt:lpstr>Microsoft Document</vt:lpstr>
      <vt:lpstr>MathType 5.0 Equation</vt:lpstr>
      <vt:lpstr>Absolute Value Equations and Inequalities</vt:lpstr>
      <vt:lpstr>1.8 Example 1(a) Solving Absolute Value Equations (page 159) </vt:lpstr>
      <vt:lpstr>1.8 Example 1(b) Solving Absolute Value Equations (page 159) </vt:lpstr>
      <vt:lpstr>1.8 Example 2(a) Solving Absolute Value Inequalities   (page 160) </vt:lpstr>
      <vt:lpstr>1.8 Example 2(b) Solving Absolute Value Inequalities   (page 160) </vt:lpstr>
      <vt:lpstr>1.8 Example 3 Solving Absolute Value Inequalities Requiring a Transformation (page 161) </vt:lpstr>
      <vt:lpstr>1.8 Example 4(a) Solving Special Cases of Absolute Value Equations and Inequalities (page 161) </vt:lpstr>
      <vt:lpstr>1.8 Example 4(b) Solving Special Cases of Absolute Value Equations and Inequalities (page 161) </vt:lpstr>
      <vt:lpstr>1.8 Example 4(c) Solving Special Cases of Absolute Value Equations and Inequalities (page 161) </vt:lpstr>
    </vt:vector>
  </TitlesOfParts>
  <Company>© 2008 Pearson Addison-Wesley.  All rights reserved.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subject>Equations and Inequalities</dc:subject>
  <dc:creator>Lial/Hornsby/Schneider CAT4e</dc:creator>
  <dc:description>Prepared by Beverly Fusfield</dc:description>
  <cp:lastModifiedBy>acalise2</cp:lastModifiedBy>
  <cp:revision>833</cp:revision>
  <cp:lastPrinted>2001-11-04T00:51:13Z</cp:lastPrinted>
  <dcterms:created xsi:type="dcterms:W3CDTF">2005-02-25T19:46:41Z</dcterms:created>
  <dcterms:modified xsi:type="dcterms:W3CDTF">2013-08-27T10:49:04Z</dcterms:modified>
</cp:coreProperties>
</file>