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73" r:id="rId6"/>
    <p:sldId id="277" r:id="rId7"/>
    <p:sldId id="264" r:id="rId8"/>
    <p:sldId id="278" r:id="rId9"/>
    <p:sldId id="268" r:id="rId10"/>
    <p:sldId id="281" r:id="rId11"/>
    <p:sldId id="262" r:id="rId12"/>
    <p:sldId id="279" r:id="rId13"/>
    <p:sldId id="265" r:id="rId14"/>
    <p:sldId id="283" r:id="rId15"/>
    <p:sldId id="266" r:id="rId16"/>
    <p:sldId id="289" r:id="rId17"/>
    <p:sldId id="274" r:id="rId18"/>
    <p:sldId id="284" r:id="rId19"/>
    <p:sldId id="267" r:id="rId20"/>
    <p:sldId id="280" r:id="rId21"/>
    <p:sldId id="263" r:id="rId22"/>
    <p:sldId id="287" r:id="rId23"/>
    <p:sldId id="269" r:id="rId24"/>
    <p:sldId id="282" r:id="rId25"/>
    <p:sldId id="272" r:id="rId26"/>
    <p:sldId id="288" r:id="rId27"/>
    <p:sldId id="275" r:id="rId28"/>
    <p:sldId id="286" r:id="rId29"/>
    <p:sldId id="270" r:id="rId30"/>
    <p:sldId id="290" r:id="rId31"/>
    <p:sldId id="271" r:id="rId32"/>
    <p:sldId id="276" r:id="rId33"/>
    <p:sldId id="285" r:id="rId34"/>
    <p:sldId id="261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4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4C0CBB-D62F-490D-8669-B2C0D0E15495}" type="datetimeFigureOut">
              <a:rPr lang="en-US"/>
              <a:pPr>
                <a:defRPr/>
              </a:pPr>
              <a:t>9/4/2017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3D61EDC-054B-4155-955A-066C2DBBB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1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All other geometry is defined from points, lines, and planes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C4C9D9-E049-4702-AA15-C08AC16D7BA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33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A1 activity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688BEA-FD5D-4D1A-90E7-832D6A9FA0C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02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6D4481-ECE9-459B-9A0A-11F550971490}" type="slidenum">
              <a:rPr lang="en-US"/>
              <a:pPr/>
              <a:t>12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40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E8DFE2-3649-4A3D-B6A7-59AA7157E6BA}" type="slidenum">
              <a:rPr lang="en-US"/>
              <a:pPr/>
              <a:t>24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5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855A5-CA6D-44D5-B1DD-D98495F7AB4C}" type="datetimeFigureOut">
              <a:rPr lang="en-US"/>
              <a:pPr>
                <a:defRPr/>
              </a:pPr>
              <a:t>9/4/2017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FA0EA-EC88-49CA-BC7E-9B8EF338C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B6339-1BDB-43DC-8AD1-8865C753E5A7}" type="datetimeFigureOut">
              <a:rPr lang="en-US"/>
              <a:pPr>
                <a:defRPr/>
              </a:pPr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2EB43-DCD2-4A0C-9D50-9731D7BC4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E7BC8-0501-4BD6-957A-9E02B2D1B339}" type="datetimeFigureOut">
              <a:rPr lang="en-US"/>
              <a:pPr>
                <a:defRPr/>
              </a:pPr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3724E-C260-463D-8C7B-A80881813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40609-5EB0-4653-A901-060A64A602D0}" type="datetimeFigureOut">
              <a:rPr lang="en-US"/>
              <a:pPr>
                <a:defRPr/>
              </a:pPr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F86A4-5CCD-4391-8DFD-BABCCB755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59F7-7523-4F9B-A4CB-26BF9C0817C5}" type="datetimeFigureOut">
              <a:rPr lang="en-US"/>
              <a:pPr>
                <a:defRPr/>
              </a:pPr>
              <a:t>9/4/2017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62933-2621-4E46-B362-C485F93EF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46897-87E0-40F8-B55A-EDCC7A541E30}" type="datetimeFigureOut">
              <a:rPr lang="en-US"/>
              <a:pPr>
                <a:defRPr/>
              </a:pPr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BECF5-7911-49A4-A71C-AFF115C9E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FD5E2-7964-4C17-B809-FB3C349EFFEC}" type="datetimeFigureOut">
              <a:rPr lang="en-US"/>
              <a:pPr>
                <a:defRPr/>
              </a:pPr>
              <a:t>9/4/2017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B7F96-AA59-4A3D-9419-9AD0FB27E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0C4EA-535A-45F1-8144-7FAFBEE37195}" type="datetimeFigureOut">
              <a:rPr lang="en-US"/>
              <a:pPr>
                <a:defRPr/>
              </a:pPr>
              <a:t>9/4/2017</a:t>
            </a:fld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2CE84-3263-4C15-85E2-9FEB4B88F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C1F24-3896-4669-8C1D-FD396F4F9FC7}" type="datetimeFigureOut">
              <a:rPr lang="en-US"/>
              <a:pPr>
                <a:defRPr/>
              </a:pPr>
              <a:t>9/4/2017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AE627-2BF7-4ECD-80B8-6842CBB30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3D769-1934-4362-AABC-4473E49F0E38}" type="datetimeFigureOut">
              <a:rPr lang="en-US"/>
              <a:pPr>
                <a:defRPr/>
              </a:pPr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9F02F-5040-47F9-85BC-E144D143D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35A12-0864-4250-80B5-EA24EEDB8DDC}" type="datetimeFigureOut">
              <a:rPr lang="en-US"/>
              <a:pPr>
                <a:defRPr/>
              </a:pPr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52598-F57E-4873-A603-25D4B24B6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E36A43-115E-453F-9E3D-F56DC4FF65FC}" type="datetimeFigureOut">
              <a:rPr lang="en-US"/>
              <a:pPr>
                <a:defRPr/>
              </a:pPr>
              <a:t>9/4/2017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F71FFA-5448-499D-AA00-47331CCF1F74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gif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inpop.com/math/geometryandmeasurement/geometry/preview.we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Unit%20A%20Vocabulary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7491412" cy="25146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4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Mr. </a:t>
            </a:r>
            <a:r>
              <a:rPr lang="en-US" sz="40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Calise</a:t>
            </a:r>
            <a:endParaRPr lang="en-US" sz="4000" b="1" dirty="0" smtClean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 eaLnBrk="1" hangingPunct="1">
              <a:defRPr/>
            </a:pPr>
            <a:r>
              <a:rPr lang="en-US" sz="4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Honors Geometry Room 306 </a:t>
            </a:r>
          </a:p>
          <a:p>
            <a:pPr algn="l" eaLnBrk="1" hangingPunct="1">
              <a:defRPr/>
            </a:pPr>
            <a:r>
              <a:rPr lang="en-US" sz="4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Unit A Section 1</a:t>
            </a:r>
          </a:p>
        </p:txBody>
      </p:sp>
      <p:sp>
        <p:nvSpPr>
          <p:cNvPr id="3" name="Rectangle 2"/>
          <p:cNvSpPr/>
          <p:nvPr/>
        </p:nvSpPr>
        <p:spPr>
          <a:xfrm>
            <a:off x="-914400" y="2667000"/>
            <a:ext cx="87630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0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Welcome Back!</a:t>
            </a:r>
          </a:p>
          <a:p>
            <a:pPr algn="ctr"/>
            <a:r>
              <a:rPr lang="en-US" sz="6000" b="1" cap="all" spc="0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Hope you had a</a:t>
            </a:r>
          </a:p>
          <a:p>
            <a:pPr algn="ctr"/>
            <a:r>
              <a:rPr lang="en-US" sz="60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Great summer!</a:t>
            </a:r>
            <a:endParaRPr lang="en-US" sz="6000" b="1" cap="all" spc="0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887" y="21448"/>
            <a:ext cx="1600200" cy="16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752600"/>
            <a:ext cx="1422053" cy="1066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51560"/>
            <a:ext cx="1600200" cy="12161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471" y="50777"/>
            <a:ext cx="1569246" cy="12621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376" y="5958565"/>
            <a:ext cx="3521715" cy="7236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599" y="5511600"/>
            <a:ext cx="2809875" cy="13463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094" y="5572124"/>
            <a:ext cx="918017" cy="12240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210" y="5588822"/>
            <a:ext cx="1694289" cy="11906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326" y="3573296"/>
            <a:ext cx="2267674" cy="17114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76326" y="1704154"/>
            <a:ext cx="2258148" cy="17167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4582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US" sz="4800" b="1" i="1" u="sng" dirty="0">
                <a:solidFill>
                  <a:srgbClr val="FFFF00"/>
                </a:solidFill>
              </a:rPr>
              <a:t>Segments:</a:t>
            </a:r>
            <a:r>
              <a:rPr lang="en-US" sz="4800" dirty="0">
                <a:solidFill>
                  <a:srgbClr val="FFFF00"/>
                </a:solidFill>
              </a:rPr>
              <a:t>  Are parts of lines, they have two endpoints, and are named by using the two endpoints.</a:t>
            </a: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 flipV="1">
            <a:off x="1828800" y="4343400"/>
            <a:ext cx="533400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" name="Oval 9"/>
          <p:cNvSpPr>
            <a:spLocks noChangeArrowheads="1"/>
          </p:cNvSpPr>
          <p:nvPr/>
        </p:nvSpPr>
        <p:spPr bwMode="auto">
          <a:xfrm>
            <a:off x="1676400" y="4495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600200" y="3733800"/>
            <a:ext cx="1600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/>
              <a:t>A</a:t>
            </a:r>
          </a:p>
        </p:txBody>
      </p:sp>
      <p:sp>
        <p:nvSpPr>
          <p:cNvPr id="6" name="Oval 13"/>
          <p:cNvSpPr>
            <a:spLocks noChangeArrowheads="1"/>
          </p:cNvSpPr>
          <p:nvPr/>
        </p:nvSpPr>
        <p:spPr bwMode="auto">
          <a:xfrm>
            <a:off x="7010400" y="4191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6705600" y="3429000"/>
            <a:ext cx="1600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0120986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1000" y="990600"/>
            <a:ext cx="8382000" cy="4572000"/>
            <a:chOff x="11808" y="8092"/>
            <a:chExt cx="2880" cy="1260"/>
          </a:xfrm>
        </p:grpSpPr>
        <p:sp>
          <p:nvSpPr>
            <p:cNvPr id="1027" name="Line 3"/>
            <p:cNvSpPr>
              <a:spLocks noChangeShapeType="1"/>
            </p:cNvSpPr>
            <p:nvPr/>
          </p:nvSpPr>
          <p:spPr bwMode="auto">
            <a:xfrm>
              <a:off x="14295" y="8353"/>
              <a:ext cx="0" cy="912"/>
            </a:xfrm>
            <a:prstGeom prst="line">
              <a:avLst/>
            </a:prstGeom>
            <a:noFill/>
            <a:ln w="136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>
              <a:off x="14252" y="8874"/>
              <a:ext cx="87" cy="87"/>
            </a:xfrm>
            <a:prstGeom prst="flowChartConnector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29" name="Group 5"/>
            <p:cNvGrpSpPr>
              <a:grpSpLocks/>
            </p:cNvGrpSpPr>
            <p:nvPr/>
          </p:nvGrpSpPr>
          <p:grpSpPr bwMode="auto">
            <a:xfrm>
              <a:off x="11808" y="8092"/>
              <a:ext cx="2880" cy="1260"/>
              <a:chOff x="11808" y="8092"/>
              <a:chExt cx="2880" cy="1260"/>
            </a:xfrm>
          </p:grpSpPr>
          <p:sp>
            <p:nvSpPr>
              <p:cNvPr id="1030" name="WordArt 6"/>
              <p:cNvSpPr>
                <a:spLocks noChangeArrowheads="1" noChangeShapeType="1" noTextEdit="1"/>
              </p:cNvSpPr>
              <p:nvPr/>
            </p:nvSpPr>
            <p:spPr bwMode="auto">
              <a:xfrm>
                <a:off x="12943" y="8353"/>
                <a:ext cx="1265" cy="73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en-US" sz="3600" kern="10" spc="0" dirty="0" smtClean="0"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 Black"/>
                  </a:rPr>
                  <a:t>inea</a:t>
                </a:r>
                <a:endParaRPr lang="en-US" sz="3600" kern="10" spc="0" dirty="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endParaRPr>
              </a:p>
            </p:txBody>
          </p:sp>
          <p:sp>
            <p:nvSpPr>
              <p:cNvPr id="1031" name="WordArt 7"/>
              <p:cNvSpPr>
                <a:spLocks noChangeArrowheads="1" noChangeShapeType="1" noTextEdit="1"/>
              </p:cNvSpPr>
              <p:nvPr/>
            </p:nvSpPr>
            <p:spPr bwMode="auto">
              <a:xfrm>
                <a:off x="11808" y="8353"/>
                <a:ext cx="873" cy="72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en-US" sz="3600" kern="10" spc="0" smtClean="0"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 Black"/>
                  </a:rPr>
                  <a:t>col</a:t>
                </a:r>
                <a:endParaRPr lang="en-US" sz="3600" kern="10" spc="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endParaRPr>
              </a:p>
            </p:txBody>
          </p:sp>
          <p:sp>
            <p:nvSpPr>
              <p:cNvPr id="1032" name="Line 8"/>
              <p:cNvSpPr>
                <a:spLocks noChangeShapeType="1"/>
              </p:cNvSpPr>
              <p:nvPr/>
            </p:nvSpPr>
            <p:spPr bwMode="auto">
              <a:xfrm>
                <a:off x="12812" y="8092"/>
                <a:ext cx="0" cy="1260"/>
              </a:xfrm>
              <a:prstGeom prst="line">
                <a:avLst/>
              </a:prstGeom>
              <a:noFill/>
              <a:ln w="1397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" name="AutoShape 9"/>
              <p:cNvSpPr>
                <a:spLocks noChangeArrowheads="1"/>
              </p:cNvSpPr>
              <p:nvPr/>
            </p:nvSpPr>
            <p:spPr bwMode="auto">
              <a:xfrm>
                <a:off x="12768" y="8961"/>
                <a:ext cx="87" cy="87"/>
              </a:xfrm>
              <a:prstGeom prst="flowChartConnector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" name="AutoShape 10"/>
              <p:cNvSpPr>
                <a:spLocks noChangeArrowheads="1"/>
              </p:cNvSpPr>
              <p:nvPr/>
            </p:nvSpPr>
            <p:spPr bwMode="auto">
              <a:xfrm>
                <a:off x="12768" y="8526"/>
                <a:ext cx="87" cy="87"/>
              </a:xfrm>
              <a:prstGeom prst="flowChartConnector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auto">
              <a:xfrm>
                <a:off x="14295" y="8526"/>
                <a:ext cx="393" cy="131"/>
              </a:xfrm>
              <a:custGeom>
                <a:avLst/>
                <a:gdLst/>
                <a:ahLst/>
                <a:cxnLst>
                  <a:cxn ang="0">
                    <a:pos x="0" y="630"/>
                  </a:cxn>
                  <a:cxn ang="0">
                    <a:pos x="540" y="90"/>
                  </a:cxn>
                  <a:cxn ang="0">
                    <a:pos x="1620" y="90"/>
                  </a:cxn>
                  <a:cxn ang="0">
                    <a:pos x="1980" y="450"/>
                  </a:cxn>
                </a:cxnLst>
                <a:rect l="0" t="0" r="r" b="b"/>
                <a:pathLst>
                  <a:path w="1980" h="630">
                    <a:moveTo>
                      <a:pt x="0" y="630"/>
                    </a:moveTo>
                    <a:cubicBezTo>
                      <a:pt x="135" y="405"/>
                      <a:pt x="270" y="180"/>
                      <a:pt x="540" y="90"/>
                    </a:cubicBezTo>
                    <a:cubicBezTo>
                      <a:pt x="810" y="0"/>
                      <a:pt x="1380" y="30"/>
                      <a:pt x="1620" y="90"/>
                    </a:cubicBezTo>
                    <a:cubicBezTo>
                      <a:pt x="1860" y="150"/>
                      <a:pt x="1920" y="300"/>
                      <a:pt x="1980" y="450"/>
                    </a:cubicBezTo>
                  </a:path>
                </a:pathLst>
              </a:custGeom>
              <a:noFill/>
              <a:ln w="13652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" name="AutoShape 12"/>
              <p:cNvSpPr>
                <a:spLocks noChangeArrowheads="1"/>
              </p:cNvSpPr>
              <p:nvPr/>
            </p:nvSpPr>
            <p:spPr bwMode="auto">
              <a:xfrm>
                <a:off x="14252" y="9004"/>
                <a:ext cx="87" cy="87"/>
              </a:xfrm>
              <a:prstGeom prst="flowChartConnector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305800" cy="4114800"/>
          </a:xfrm>
        </p:spPr>
        <p:txBody>
          <a:bodyPr/>
          <a:lstStyle/>
          <a:p>
            <a:r>
              <a:rPr lang="en-US" sz="4800" b="1" i="1" u="sng" dirty="0"/>
              <a:t>Collinear:</a:t>
            </a:r>
            <a:r>
              <a:rPr lang="en-US" sz="4800" dirty="0"/>
              <a:t>  points that are lying in the same line.</a:t>
            </a:r>
          </a:p>
          <a:p>
            <a:pPr>
              <a:buFontTx/>
              <a:buNone/>
            </a:pPr>
            <a:endParaRPr lang="en-US" sz="4800" dirty="0"/>
          </a:p>
          <a:p>
            <a:r>
              <a:rPr lang="en-US" sz="4800" b="1" i="1" u="sng" dirty="0">
                <a:solidFill>
                  <a:srgbClr val="FFFF00"/>
                </a:solidFill>
              </a:rPr>
              <a:t>Non-Collinear:</a:t>
            </a:r>
            <a:r>
              <a:rPr lang="en-US" sz="4800" dirty="0">
                <a:solidFill>
                  <a:srgbClr val="FFFF00"/>
                </a:solidFill>
              </a:rPr>
              <a:t> Not lying in the same line.</a:t>
            </a:r>
          </a:p>
          <a:p>
            <a:pPr>
              <a:buFontTx/>
              <a:buNone/>
            </a:pPr>
            <a:endParaRPr lang="en-US" sz="4800" dirty="0">
              <a:solidFill>
                <a:srgbClr val="0000FF"/>
              </a:solidFill>
            </a:endParaRP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2133600" y="4876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133600" y="42672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/>
              <a:t>A</a:t>
            </a: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4038600" y="5562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962400" y="49530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B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5867400" y="4572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867400" y="39624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C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3276600" y="2667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048000" y="19812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/>
              <a:t>A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4191000" y="2667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3962400" y="19812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B</a:t>
            </a:r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5105400" y="2667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4876800" y="19812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587291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228600" y="914400"/>
            <a:ext cx="8686800" cy="4876800"/>
            <a:chOff x="12780" y="7560"/>
            <a:chExt cx="1512" cy="762"/>
          </a:xfrm>
        </p:grpSpPr>
        <p:sp>
          <p:nvSpPr>
            <p:cNvPr id="4099" name="Line 3"/>
            <p:cNvSpPr>
              <a:spLocks noChangeShapeType="1"/>
            </p:cNvSpPr>
            <p:nvPr/>
          </p:nvSpPr>
          <p:spPr bwMode="auto">
            <a:xfrm flipH="1">
              <a:off x="13566" y="7560"/>
              <a:ext cx="242" cy="762"/>
            </a:xfrm>
            <a:prstGeom prst="line">
              <a:avLst/>
            </a:prstGeom>
            <a:noFill/>
            <a:ln w="139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0" name="Line 4"/>
            <p:cNvSpPr>
              <a:spLocks noChangeShapeType="1"/>
            </p:cNvSpPr>
            <p:nvPr/>
          </p:nvSpPr>
          <p:spPr bwMode="auto">
            <a:xfrm flipH="1">
              <a:off x="13717" y="7560"/>
              <a:ext cx="243" cy="762"/>
            </a:xfrm>
            <a:prstGeom prst="line">
              <a:avLst/>
            </a:prstGeom>
            <a:noFill/>
            <a:ln w="139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1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3929" y="7791"/>
              <a:ext cx="363" cy="25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 smtClean="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el</a:t>
              </a:r>
              <a:endParaRPr lang="en-US" sz="3600" kern="10" spc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  <p:sp>
          <p:nvSpPr>
            <p:cNvPr id="4102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2780" y="7837"/>
              <a:ext cx="777" cy="27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 smtClean="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para</a:t>
              </a:r>
              <a:endParaRPr lang="en-US" sz="3600" kern="10" spc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305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4800" b="1" i="1" u="sng" dirty="0"/>
              <a:t>Parallel Lines:</a:t>
            </a:r>
            <a:r>
              <a:rPr lang="en-US" sz="4800" dirty="0"/>
              <a:t>  are lines that are in the same plane and do not intersect</a:t>
            </a:r>
            <a:r>
              <a:rPr lang="en-US" sz="4800" dirty="0" smtClean="0"/>
              <a:t>.                  (Same Direction)</a:t>
            </a:r>
            <a:endParaRPr lang="en-US" sz="4800" dirty="0"/>
          </a:p>
          <a:p>
            <a:pPr>
              <a:buFontTx/>
              <a:buNone/>
            </a:pPr>
            <a:endParaRPr lang="en-US" sz="4800" dirty="0"/>
          </a:p>
          <a:p>
            <a:endParaRPr lang="en-US" dirty="0"/>
          </a:p>
        </p:txBody>
      </p:sp>
      <p:pic>
        <p:nvPicPr>
          <p:cNvPr id="30723" name="Picture 3" descr="parall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733800"/>
            <a:ext cx="3348884" cy="1143000"/>
          </a:xfrm>
          <a:prstGeom prst="rect">
            <a:avLst/>
          </a:prstGeom>
          <a:noFill/>
        </p:spPr>
      </p:pic>
      <p:pic>
        <p:nvPicPr>
          <p:cNvPr id="30724" name="Picture 4" descr="parallel-als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886200"/>
            <a:ext cx="4375922" cy="167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82358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457200" y="152400"/>
            <a:ext cx="8077200" cy="6510339"/>
            <a:chOff x="2160" y="1080"/>
            <a:chExt cx="8460" cy="13260"/>
          </a:xfrm>
        </p:grpSpPr>
        <p:sp>
          <p:nvSpPr>
            <p:cNvPr id="5123" name="WordArt 3"/>
            <p:cNvSpPr>
              <a:spLocks noChangeArrowheads="1" noChangeShapeType="1" noTextEdit="1"/>
            </p:cNvSpPr>
            <p:nvPr/>
          </p:nvSpPr>
          <p:spPr bwMode="auto">
            <a:xfrm rot="5400000">
              <a:off x="3960" y="2700"/>
              <a:ext cx="4680" cy="1440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 fontAlgn="auto"/>
              <a:r>
                <a:rPr lang="en-US" sz="3600" kern="10" spc="0" smtClean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/>
                  <a:latin typeface="Arial Black"/>
                </a:rPr>
                <a:t>per</a:t>
              </a:r>
              <a:endParaRPr lang="en-US" sz="3600" kern="10" spc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Arial Black"/>
              </a:endParaRPr>
            </a:p>
          </p:txBody>
        </p:sp>
        <p:sp>
          <p:nvSpPr>
            <p:cNvPr id="5124" name="WordArt 4"/>
            <p:cNvSpPr>
              <a:spLocks noChangeArrowheads="1" noChangeShapeType="1" noTextEdit="1"/>
            </p:cNvSpPr>
            <p:nvPr/>
          </p:nvSpPr>
          <p:spPr bwMode="auto">
            <a:xfrm rot="5400000">
              <a:off x="3420" y="8640"/>
              <a:ext cx="5580" cy="1620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 fontAlgn="auto"/>
              <a:r>
                <a:rPr lang="en-US" sz="3600" kern="10" spc="0" dirty="0" err="1" smtClean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pend</a:t>
              </a:r>
              <a:endParaRPr lang="en-US" sz="3600" kern="10" spc="0" dirty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  <p:sp>
          <p:nvSpPr>
            <p:cNvPr id="5125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160" y="12780"/>
              <a:ext cx="8460" cy="15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 smtClean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/>
                  <a:latin typeface="Arial Black"/>
                </a:rPr>
                <a:t>icular</a:t>
              </a:r>
              <a:endParaRPr lang="en-US" sz="3600" kern="10" spc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Arial Black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Perpendicular: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Perpendicular Lines Form Right Angles (90</a:t>
            </a:r>
            <a:r>
              <a:rPr lang="en-US" sz="3600" baseline="50000" dirty="0" smtClean="0"/>
              <a:t>o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en-US" sz="9600" dirty="0" smtClean="0">
                <a:solidFill>
                  <a:schemeClr val="bg1"/>
                </a:solidFill>
              </a:rPr>
              <a:t>Skew Lines</a:t>
            </a:r>
            <a:endParaRPr lang="en-US" sz="9600" dirty="0">
              <a:solidFill>
                <a:schemeClr val="bg1"/>
              </a:solidFill>
            </a:endParaRPr>
          </a:p>
        </p:txBody>
      </p:sp>
      <p:pic>
        <p:nvPicPr>
          <p:cNvPr id="3074" name="Picture 2" descr="http://www.themathlab.com/dictionary/swords/skew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590800"/>
            <a:ext cx="7467600" cy="361264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495800" y="2438400"/>
            <a:ext cx="4648200" cy="4114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534400" cy="6172200"/>
          </a:xfrm>
        </p:spPr>
        <p:txBody>
          <a:bodyPr/>
          <a:lstStyle/>
          <a:p>
            <a:r>
              <a:rPr lang="en-US" sz="4800" b="1" i="1" u="sng" dirty="0" smtClean="0">
                <a:solidFill>
                  <a:srgbClr val="FFFF00"/>
                </a:solidFill>
              </a:rPr>
              <a:t>Skew </a:t>
            </a:r>
            <a:r>
              <a:rPr lang="en-US" sz="4800" b="1" i="1" u="sng" dirty="0">
                <a:solidFill>
                  <a:srgbClr val="FFFF00"/>
                </a:solidFill>
              </a:rPr>
              <a:t>Lines:</a:t>
            </a:r>
            <a:r>
              <a:rPr lang="en-US" sz="4800" dirty="0">
                <a:solidFill>
                  <a:srgbClr val="FFFF00"/>
                </a:solidFill>
              </a:rPr>
              <a:t>  Lines </a:t>
            </a:r>
            <a:r>
              <a:rPr lang="en-US" sz="4800" dirty="0" smtClean="0">
                <a:solidFill>
                  <a:srgbClr val="FFFF00"/>
                </a:solidFill>
              </a:rPr>
              <a:t>that </a:t>
            </a:r>
            <a:r>
              <a:rPr lang="en-US" sz="4800" dirty="0">
                <a:solidFill>
                  <a:srgbClr val="FFFF00"/>
                </a:solidFill>
              </a:rPr>
              <a:t>are in different planes</a:t>
            </a:r>
            <a:r>
              <a:rPr lang="en-US" sz="4800" dirty="0" smtClean="0">
                <a:solidFill>
                  <a:srgbClr val="FFFF00"/>
                </a:solidFill>
              </a:rPr>
              <a:t>.              (Different Directions and do not intersect)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4572000" y="4495800"/>
            <a:ext cx="4267200" cy="2133600"/>
          </a:xfrm>
          <a:prstGeom prst="cube">
            <a:avLst>
              <a:gd name="adj" fmla="val 25000"/>
            </a:avLst>
          </a:prstGeom>
          <a:solidFill>
            <a:srgbClr val="C2AAC0"/>
          </a:solidFill>
          <a:ln w="412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724400" y="4495800"/>
            <a:ext cx="4419600" cy="0"/>
          </a:xfrm>
          <a:prstGeom prst="straightConnector1">
            <a:avLst/>
          </a:prstGeom>
          <a:ln w="698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8305800" y="4038600"/>
            <a:ext cx="0" cy="2819400"/>
          </a:xfrm>
          <a:prstGeom prst="straightConnector1">
            <a:avLst/>
          </a:prstGeom>
          <a:ln w="6985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277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04800" y="457200"/>
            <a:ext cx="8678863" cy="5562600"/>
            <a:chOff x="12708" y="7018"/>
            <a:chExt cx="1440" cy="540"/>
          </a:xfrm>
        </p:grpSpPr>
        <p:sp>
          <p:nvSpPr>
            <p:cNvPr id="6147" name="AutoShape 3"/>
            <p:cNvSpPr>
              <a:spLocks noChangeArrowheads="1"/>
            </p:cNvSpPr>
            <p:nvPr/>
          </p:nvSpPr>
          <p:spPr bwMode="auto">
            <a:xfrm>
              <a:off x="12708" y="7018"/>
              <a:ext cx="1440" cy="540"/>
            </a:xfrm>
            <a:prstGeom prst="parallelogram">
              <a:avLst>
                <a:gd name="adj" fmla="val 66667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8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3151" y="7236"/>
              <a:ext cx="133" cy="1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 dirty="0" smtClean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P</a:t>
              </a:r>
              <a:endParaRPr lang="en-US" sz="3600" kern="10" spc="0" dirty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  <p:sp>
          <p:nvSpPr>
            <p:cNvPr id="6149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3290" y="7240"/>
              <a:ext cx="412" cy="1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dirty="0" smtClean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LANE</a:t>
              </a:r>
              <a:endParaRPr lang="en-US" sz="3600" kern="10" spc="0" dirty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76200" y="22936"/>
            <a:ext cx="4038600" cy="1143000"/>
          </a:xfrm>
        </p:spPr>
        <p:txBody>
          <a:bodyPr/>
          <a:lstStyle/>
          <a:p>
            <a:pPr eaLnBrk="1" hangingPunct="1"/>
            <a:r>
              <a:rPr lang="en-US" u="sng" dirty="0" smtClean="0">
                <a:solidFill>
                  <a:schemeClr val="bg1"/>
                </a:solidFill>
              </a:rPr>
              <a:t>Drill:</a:t>
            </a:r>
            <a:r>
              <a:rPr lang="en-US" dirty="0" smtClean="0">
                <a:solidFill>
                  <a:schemeClr val="bg1"/>
                </a:solidFill>
              </a:rPr>
              <a:t> Wed </a:t>
            </a:r>
            <a:r>
              <a:rPr lang="en-US" dirty="0" smtClean="0">
                <a:solidFill>
                  <a:schemeClr val="bg1"/>
                </a:solidFill>
              </a:rPr>
              <a:t>9/5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1785" y="0"/>
            <a:ext cx="4724400" cy="6284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47625" y="925279"/>
            <a:ext cx="4524375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</a:rPr>
              <a:t>Look at the picture at right.  List as many geometric terms as you can that are represented in the photo.  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57150" y="3325936"/>
            <a:ext cx="3657600" cy="1203215"/>
          </a:xfrm>
        </p:spPr>
        <p:txBody>
          <a:bodyPr/>
          <a:lstStyle/>
          <a:p>
            <a:pPr marL="36512" indent="0" eaLnBrk="1" hangingPunct="1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Objective:</a:t>
            </a:r>
            <a:r>
              <a:rPr lang="en-US" dirty="0" smtClean="0">
                <a:solidFill>
                  <a:srgbClr val="FF0000"/>
                </a:solidFill>
              </a:rPr>
              <a:t> Identify, name, draw, and apply basic facts of points, lines, segments, rays, and planes.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382000" cy="5638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4400" b="1" i="1" u="sng" dirty="0"/>
              <a:t>Planes:</a:t>
            </a:r>
            <a:r>
              <a:rPr lang="en-US" sz="4400" dirty="0"/>
              <a:t>  Extend infinitely in all directions.  It is flat and has no thickness.  There are two ways to name a plane.</a:t>
            </a:r>
          </a:p>
          <a:p>
            <a:pPr>
              <a:lnSpc>
                <a:spcPct val="80000"/>
              </a:lnSpc>
            </a:pPr>
            <a:r>
              <a:rPr lang="en-US" sz="4400" dirty="0">
                <a:solidFill>
                  <a:srgbClr val="FFFF00"/>
                </a:solidFill>
              </a:rPr>
              <a:t>To Name a plane you need </a:t>
            </a:r>
            <a:r>
              <a:rPr lang="en-US" sz="4400" u="sng" dirty="0">
                <a:solidFill>
                  <a:srgbClr val="FFFF00"/>
                </a:solidFill>
              </a:rPr>
              <a:t>3</a:t>
            </a:r>
            <a:r>
              <a:rPr lang="en-US" sz="4400" dirty="0">
                <a:solidFill>
                  <a:srgbClr val="FFFF00"/>
                </a:solidFill>
              </a:rPr>
              <a:t> </a:t>
            </a:r>
            <a:r>
              <a:rPr lang="en-US" sz="4400" b="1" i="1" u="sng" dirty="0">
                <a:solidFill>
                  <a:srgbClr val="FFFF00"/>
                </a:solidFill>
              </a:rPr>
              <a:t>non-collinear</a:t>
            </a:r>
            <a:r>
              <a:rPr lang="en-US" sz="4400" dirty="0">
                <a:solidFill>
                  <a:srgbClr val="FFFF00"/>
                </a:solidFill>
              </a:rPr>
              <a:t> points</a:t>
            </a:r>
            <a:r>
              <a:rPr lang="en-US" sz="4400" dirty="0" smtClean="0">
                <a:solidFill>
                  <a:srgbClr val="FFFF00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4400" dirty="0" smtClean="0">
                <a:solidFill>
                  <a:srgbClr val="FFFF00"/>
                </a:solidFill>
              </a:rPr>
              <a:t>You can also use a capital cursive letter.</a:t>
            </a:r>
            <a:endParaRPr lang="en-US" sz="4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86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533400" y="1219200"/>
            <a:ext cx="8610600" cy="4419600"/>
            <a:chOff x="12708" y="7018"/>
            <a:chExt cx="1440" cy="540"/>
          </a:xfrm>
        </p:grpSpPr>
        <p:sp>
          <p:nvSpPr>
            <p:cNvPr id="2051" name="AutoShape 3"/>
            <p:cNvSpPr>
              <a:spLocks noChangeArrowheads="1"/>
            </p:cNvSpPr>
            <p:nvPr/>
          </p:nvSpPr>
          <p:spPr bwMode="auto">
            <a:xfrm>
              <a:off x="12708" y="7018"/>
              <a:ext cx="1440" cy="540"/>
            </a:xfrm>
            <a:prstGeom prst="parallelogram">
              <a:avLst>
                <a:gd name="adj" fmla="val 66667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2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996" y="7236"/>
              <a:ext cx="288" cy="1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 smtClean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COP</a:t>
              </a:r>
              <a:endParaRPr lang="en-US" sz="3600" kern="10" spc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  <p:sp>
          <p:nvSpPr>
            <p:cNvPr id="2053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3366" y="7236"/>
              <a:ext cx="412" cy="1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 smtClean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ANAR</a:t>
              </a:r>
              <a:endParaRPr lang="en-US" sz="3600" kern="10" spc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13325" y="7236"/>
              <a:ext cx="0" cy="135"/>
            </a:xfrm>
            <a:prstGeom prst="line">
              <a:avLst/>
            </a:prstGeom>
            <a:noFill/>
            <a:ln w="1016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12955" y="7371"/>
              <a:ext cx="823" cy="0"/>
            </a:xfrm>
            <a:prstGeom prst="line">
              <a:avLst/>
            </a:prstGeom>
            <a:noFill/>
            <a:ln w="101600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13180" y="7102"/>
              <a:ext cx="700" cy="104"/>
            </a:xfrm>
            <a:prstGeom prst="line">
              <a:avLst/>
            </a:prstGeom>
            <a:noFill/>
            <a:ln w="101600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0"/>
            <a:ext cx="7696200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4800" b="1" i="1" u="sng" dirty="0" smtClean="0"/>
              <a:t>Coplanar:</a:t>
            </a:r>
            <a:r>
              <a:rPr lang="en-US" sz="4800" dirty="0" smtClean="0"/>
              <a:t> Points and lines that are in the same Plane.</a:t>
            </a:r>
            <a:endParaRPr lang="en-US" sz="4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828800"/>
            <a:ext cx="6934200" cy="31700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R A</a:t>
            </a:r>
            <a:endParaRPr lang="en-US" sz="20000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5334000" y="2667000"/>
            <a:ext cx="2895600" cy="1981200"/>
          </a:xfrm>
          <a:prstGeom prst="straightConnector1">
            <a:avLst/>
          </a:prstGeom>
          <a:ln w="1746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V="1">
            <a:off x="5524500" y="2628900"/>
            <a:ext cx="1524000" cy="838200"/>
          </a:xfrm>
          <a:prstGeom prst="straightConnector1">
            <a:avLst/>
          </a:prstGeom>
          <a:ln w="1746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629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800" b="1" i="1" u="sng" dirty="0"/>
              <a:t>Rays:</a:t>
            </a:r>
            <a:r>
              <a:rPr lang="en-US" sz="4800" dirty="0"/>
              <a:t>  is a “half-line”.  It has one endpoint and extends infinitely in one direction.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4800" dirty="0"/>
          </a:p>
          <a:p>
            <a:pPr>
              <a:lnSpc>
                <a:spcPct val="90000"/>
              </a:lnSpc>
              <a:buFontTx/>
              <a:buNone/>
            </a:pPr>
            <a:endParaRPr lang="en-US" sz="4800" dirty="0"/>
          </a:p>
        </p:txBody>
      </p:sp>
      <p:pic>
        <p:nvPicPr>
          <p:cNvPr id="28675" name="Picture 3" descr="su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828800"/>
            <a:ext cx="2275975" cy="2011363"/>
          </a:xfrm>
          <a:prstGeom prst="rect">
            <a:avLst/>
          </a:prstGeom>
          <a:noFill/>
        </p:spPr>
      </p:pic>
      <p:sp>
        <p:nvSpPr>
          <p:cNvPr id="28676" name="Line 4"/>
          <p:cNvSpPr>
            <a:spLocks noChangeShapeType="1"/>
          </p:cNvSpPr>
          <p:nvPr/>
        </p:nvSpPr>
        <p:spPr bwMode="auto">
          <a:xfrm flipV="1">
            <a:off x="1066800" y="2590800"/>
            <a:ext cx="2667000" cy="91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631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H="1" flipV="1">
            <a:off x="4191000" y="2362200"/>
            <a:ext cx="685800" cy="1219200"/>
          </a:xfrm>
          <a:prstGeom prst="line">
            <a:avLst/>
          </a:prstGeom>
          <a:ln w="2000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7200" y="228600"/>
            <a:ext cx="8305800" cy="34778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0" dirty="0" smtClean="0">
                <a:solidFill>
                  <a:schemeClr val="bg1"/>
                </a:solidFill>
              </a:rPr>
              <a:t>Opposite </a:t>
            </a:r>
          </a:p>
          <a:p>
            <a:r>
              <a:rPr lang="en-US" sz="11000" dirty="0" smtClean="0">
                <a:solidFill>
                  <a:schemeClr val="bg1"/>
                </a:solidFill>
              </a:rPr>
              <a:t>	R A       S</a:t>
            </a:r>
            <a:endParaRPr lang="en-US" sz="11000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876800" y="2209800"/>
            <a:ext cx="990600" cy="1447800"/>
          </a:xfrm>
          <a:prstGeom prst="straightConnector1">
            <a:avLst/>
          </a:prstGeom>
          <a:ln w="17462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657600" y="3657600"/>
            <a:ext cx="1219200" cy="1752600"/>
          </a:xfrm>
          <a:prstGeom prst="straightConnector1">
            <a:avLst/>
          </a:prstGeom>
          <a:ln w="174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371600"/>
            <a:ext cx="762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b="1" i="1" u="sng" dirty="0" smtClean="0">
                <a:solidFill>
                  <a:srgbClr val="FFFF00"/>
                </a:solidFill>
              </a:rPr>
              <a:t>Opposite Rays:</a:t>
            </a:r>
            <a:r>
              <a:rPr lang="en-US" sz="4000" dirty="0" smtClean="0">
                <a:solidFill>
                  <a:srgbClr val="FFFF00"/>
                </a:solidFill>
              </a:rPr>
              <a:t>  share the same endpoint and go in opposite directions.</a:t>
            </a:r>
            <a:endParaRPr lang="en-US" sz="4000" dirty="0">
              <a:solidFill>
                <a:srgbClr val="FFFF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62000" y="4114800"/>
            <a:ext cx="6019800" cy="0"/>
          </a:xfrm>
          <a:prstGeom prst="straightConnector1">
            <a:avLst/>
          </a:prstGeom>
          <a:ln w="76200">
            <a:solidFill>
              <a:srgbClr val="00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3657600" y="4038600"/>
            <a:ext cx="1524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 Planes</a:t>
            </a:r>
            <a:endParaRPr lang="en-US" sz="60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00.edu-cdn.com/files/static/mcgrawhill-images/9780071416504/f0156-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8494105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798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06680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u="sng" dirty="0" smtClean="0"/>
              <a:t>Parallel Planes:</a:t>
            </a:r>
            <a:r>
              <a:rPr lang="en-US" sz="4800" dirty="0" smtClean="0"/>
              <a:t>  Two planes that never intersect.</a:t>
            </a:r>
            <a:endParaRPr lang="en-US" sz="4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576" y="0"/>
            <a:ext cx="7467600" cy="914400"/>
          </a:xfrm>
        </p:spPr>
        <p:txBody>
          <a:bodyPr/>
          <a:lstStyle/>
          <a:p>
            <a:r>
              <a:rPr lang="en-US" u="sng" dirty="0" smtClean="0"/>
              <a:t>Examples</a:t>
            </a:r>
            <a:endParaRPr lang="en-US" u="sng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52400"/>
            <a:ext cx="4876800" cy="651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>
                <a:solidFill>
                  <a:srgbClr val="00FF00"/>
                </a:solidFill>
              </a:rPr>
              <a:t>What is Geometry?</a:t>
            </a:r>
          </a:p>
        </p:txBody>
      </p:sp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457200" y="1905000"/>
            <a:ext cx="380585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FF00"/>
                </a:solidFill>
                <a:hlinkClick r:id="rId3"/>
              </a:rPr>
              <a:t>Brain Pop </a:t>
            </a:r>
            <a:r>
              <a:rPr lang="en-US" sz="3200" dirty="0" smtClean="0">
                <a:solidFill>
                  <a:srgbClr val="00FF00"/>
                </a:solidFill>
                <a:hlinkClick r:id="rId3"/>
              </a:rPr>
              <a:t>Video</a:t>
            </a:r>
            <a:endParaRPr lang="en-US" sz="3200" dirty="0" smtClean="0">
              <a:solidFill>
                <a:srgbClr val="00FF00"/>
              </a:solidFill>
            </a:endParaRPr>
          </a:p>
          <a:p>
            <a:endParaRPr lang="en-US" sz="3200" dirty="0" smtClean="0">
              <a:solidFill>
                <a:srgbClr val="00FF00"/>
              </a:solidFill>
            </a:endParaRPr>
          </a:p>
          <a:p>
            <a:r>
              <a:rPr lang="en-US" sz="3200" dirty="0" smtClean="0">
                <a:solidFill>
                  <a:srgbClr val="00FF00"/>
                </a:solidFill>
              </a:rPr>
              <a:t>Log In Info</a:t>
            </a:r>
          </a:p>
          <a:p>
            <a:r>
              <a:rPr lang="en-US" sz="3200" dirty="0" smtClean="0">
                <a:solidFill>
                  <a:srgbClr val="00FF00"/>
                </a:solidFill>
              </a:rPr>
              <a:t>Name: </a:t>
            </a:r>
            <a:r>
              <a:rPr lang="en-US" sz="3200" dirty="0" err="1" smtClean="0">
                <a:solidFill>
                  <a:srgbClr val="00FF00"/>
                </a:solidFill>
              </a:rPr>
              <a:t>baltcops</a:t>
            </a:r>
            <a:endParaRPr lang="en-US" sz="3200" dirty="0" smtClean="0">
              <a:solidFill>
                <a:srgbClr val="00FF00"/>
              </a:solidFill>
            </a:endParaRPr>
          </a:p>
          <a:p>
            <a:r>
              <a:rPr lang="en-US" sz="3200" dirty="0" smtClean="0">
                <a:solidFill>
                  <a:srgbClr val="00FF00"/>
                </a:solidFill>
              </a:rPr>
              <a:t>Password: </a:t>
            </a:r>
            <a:r>
              <a:rPr lang="en-US" sz="3200" dirty="0" err="1" smtClean="0">
                <a:solidFill>
                  <a:srgbClr val="00FF00"/>
                </a:solidFill>
              </a:rPr>
              <a:t>brainpop</a:t>
            </a:r>
            <a:endParaRPr lang="en-US" sz="3200" dirty="0">
              <a:solidFill>
                <a:srgbClr val="00FF00"/>
              </a:solidFill>
            </a:endParaRPr>
          </a:p>
        </p:txBody>
      </p:sp>
      <p:pic>
        <p:nvPicPr>
          <p:cNvPr id="16387" name="Picture 5" descr="MC900233968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2209800"/>
            <a:ext cx="3581400" cy="285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0"/>
            <a:ext cx="4953000" cy="6612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467600" cy="685800"/>
          </a:xfrm>
        </p:spPr>
        <p:txBody>
          <a:bodyPr/>
          <a:lstStyle/>
          <a:p>
            <a:r>
              <a:rPr lang="en-US" u="sng" dirty="0" smtClean="0"/>
              <a:t>Examples</a:t>
            </a:r>
            <a:endParaRPr lang="en-US" u="sng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762000"/>
            <a:ext cx="7620000" cy="5759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467600" cy="1143000"/>
          </a:xfrm>
        </p:spPr>
        <p:txBody>
          <a:bodyPr/>
          <a:lstStyle/>
          <a:p>
            <a:r>
              <a:rPr lang="en-US" sz="5400" u="sng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 Questions</a:t>
            </a:r>
            <a:endParaRPr lang="en-US" sz="5400" u="sng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467600" cy="4525963"/>
          </a:xfrm>
        </p:spPr>
        <p:txBody>
          <a:bodyPr/>
          <a:lstStyle/>
          <a:p>
            <a:r>
              <a:rPr lang="en-US" sz="4000" dirty="0" smtClean="0"/>
              <a:t>What are parallel lines?</a:t>
            </a:r>
          </a:p>
          <a:p>
            <a:r>
              <a:rPr lang="en-US" sz="4000" dirty="0" smtClean="0"/>
              <a:t>True or False:  Any two points are collinear.</a:t>
            </a:r>
          </a:p>
          <a:p>
            <a:r>
              <a:rPr lang="en-US" sz="4000" dirty="0" smtClean="0"/>
              <a:t>True or False:  Any three points are collinear.</a:t>
            </a:r>
          </a:p>
          <a:p>
            <a:r>
              <a:rPr lang="en-US" sz="4000" dirty="0" smtClean="0"/>
              <a:t>Solve for x:  2x – 8 = x + 12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370035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Rectangular-Pri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6383338" cy="6858000"/>
          </a:xfrm>
          <a:prstGeom prst="rect">
            <a:avLst/>
          </a:prstGeom>
          <a:noFill/>
        </p:spPr>
      </p:pic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200400" y="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447800" y="17526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7391400" y="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5334000" y="2209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810000" y="42672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239000" y="42672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5257800" y="6278563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1447800" y="6278563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7467600" y="19812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32780" name="Oval 12"/>
          <p:cNvSpPr>
            <a:spLocks noChangeArrowheads="1"/>
          </p:cNvSpPr>
          <p:nvPr/>
        </p:nvSpPr>
        <p:spPr bwMode="auto">
          <a:xfrm>
            <a:off x="7391400" y="2209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179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304800" y="34212"/>
            <a:ext cx="7467600" cy="1143000"/>
          </a:xfrm>
        </p:spPr>
        <p:txBody>
          <a:bodyPr/>
          <a:lstStyle/>
          <a:p>
            <a:pPr eaLnBrk="1" hangingPunct="1"/>
            <a:r>
              <a:rPr lang="en-US" b="1" u="sng" dirty="0" smtClean="0">
                <a:solidFill>
                  <a:srgbClr val="00FF00"/>
                </a:solidFill>
              </a:rPr>
              <a:t>Wrap-Up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381000" y="1172547"/>
            <a:ext cx="7467600" cy="4525963"/>
          </a:xfrm>
        </p:spPr>
        <p:txBody>
          <a:bodyPr/>
          <a:lstStyle/>
          <a:p>
            <a:pPr eaLnBrk="1" hangingPunct="1"/>
            <a:r>
              <a:rPr lang="en-US" sz="3600" u="sng" dirty="0" smtClean="0">
                <a:solidFill>
                  <a:srgbClr val="00FFFF"/>
                </a:solidFill>
              </a:rPr>
              <a:t>Homework:</a:t>
            </a:r>
          </a:p>
          <a:p>
            <a:pPr lvl="1" eaLnBrk="1" hangingPunct="1"/>
            <a:r>
              <a:rPr lang="en-US" sz="3600" dirty="0" smtClean="0">
                <a:solidFill>
                  <a:srgbClr val="FFFF00"/>
                </a:solidFill>
              </a:rPr>
              <a:t>Look through a magazine, newspaper, website, brochure, etc.. and cut out and label five examples of Unit A vocabulary words in the real world.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FFFF"/>
                </a:solidFill>
              </a:rPr>
              <a:t>A bit that’s new, a bit of review…</a:t>
            </a:r>
            <a:endParaRPr lang="en-US" dirty="0">
              <a:solidFill>
                <a:srgbClr val="00FFFF"/>
              </a:solidFill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05800" cy="4525963"/>
          </a:xfrm>
        </p:spPr>
        <p:txBody>
          <a:bodyPr/>
          <a:lstStyle/>
          <a:p>
            <a:pPr eaLnBrk="1" hangingPunct="1"/>
            <a:r>
              <a:rPr lang="en-US" sz="3600" b="1" u="sng" dirty="0" smtClean="0">
                <a:solidFill>
                  <a:srgbClr val="00B0F0"/>
                </a:solidFill>
                <a:hlinkClick r:id="rId3" action="ppaction://hlinkfile"/>
              </a:rPr>
              <a:t>Vocabulary</a:t>
            </a:r>
            <a:endParaRPr lang="en-US" sz="3600" b="1" u="sng" dirty="0" smtClean="0">
              <a:solidFill>
                <a:srgbClr val="00B0F0"/>
              </a:solidFill>
            </a:endParaRPr>
          </a:p>
          <a:p>
            <a:pPr eaLnBrk="1" hangingPunct="1">
              <a:buNone/>
            </a:pPr>
            <a:r>
              <a:rPr lang="en-US" dirty="0" smtClean="0">
                <a:solidFill>
                  <a:srgbClr val="FFFF00"/>
                </a:solidFill>
              </a:rPr>
              <a:t>1) Point			2) Line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rgbClr val="FFFF00"/>
                </a:solidFill>
              </a:rPr>
              <a:t>3) Segment		4) Collinear/Non-Collinear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rgbClr val="FFFF00"/>
                </a:solidFill>
              </a:rPr>
              <a:t>5) Parallel	Lines		6) Perpendicular Lines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rgbClr val="FFFF00"/>
                </a:solidFill>
              </a:rPr>
              <a:t>7) Skew Lines		8) Plane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rgbClr val="FFFF00"/>
                </a:solidFill>
              </a:rPr>
              <a:t>9) Coplanar		10) Ray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rgbClr val="FFFF00"/>
                </a:solidFill>
              </a:rPr>
              <a:t>11) Opposite Rays	12) Parallel Planes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981200" y="1828800"/>
            <a:ext cx="5105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/>
                </a:solidFill>
              </a:rPr>
              <a:t>Point</a:t>
            </a:r>
            <a:endParaRPr lang="en-US" sz="15000" dirty="0">
              <a:solidFill>
                <a:schemeClr val="bg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657600" y="990600"/>
            <a:ext cx="838200" cy="1295400"/>
          </a:xfrm>
          <a:prstGeom prst="straightConnector1">
            <a:avLst/>
          </a:prstGeom>
          <a:ln w="666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z="6000" b="1" i="1" u="sng" dirty="0">
                <a:solidFill>
                  <a:srgbClr val="FFFF00"/>
                </a:solidFill>
              </a:rPr>
              <a:t>Notes(</a:t>
            </a:r>
            <a:r>
              <a:rPr lang="en-US" sz="6000" b="1" i="1" u="sng" dirty="0" err="1">
                <a:solidFill>
                  <a:srgbClr val="FFFF00"/>
                </a:solidFill>
              </a:rPr>
              <a:t>Vocab</a:t>
            </a:r>
            <a:r>
              <a:rPr lang="en-US" sz="6000" b="1" i="1" u="sng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3352800"/>
          </a:xfrm>
        </p:spPr>
        <p:txBody>
          <a:bodyPr/>
          <a:lstStyle/>
          <a:p>
            <a:pPr>
              <a:buFontTx/>
              <a:buNone/>
            </a:pPr>
            <a:r>
              <a:rPr lang="en-US" sz="4800" b="1" i="1" u="sng" dirty="0"/>
              <a:t>Points:</a:t>
            </a:r>
            <a:r>
              <a:rPr lang="en-US" sz="4800" dirty="0"/>
              <a:t> have no size, often   represented with dots, and named with a capital letter.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2133600" y="4876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133600" y="42672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A</a:t>
            </a: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4038600" y="5562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962400" y="49530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B</a:t>
            </a: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58674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867400" y="39624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386061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609600" y="228600"/>
            <a:ext cx="8381482" cy="6172200"/>
            <a:chOff x="12796" y="2863"/>
            <a:chExt cx="1748" cy="1170"/>
          </a:xfrm>
        </p:grpSpPr>
        <p:sp>
          <p:nvSpPr>
            <p:cNvPr id="3075" name="WordArt 3"/>
            <p:cNvSpPr>
              <a:spLocks noChangeArrowheads="1" noChangeShapeType="1" noTextEdit="1"/>
            </p:cNvSpPr>
            <p:nvPr/>
          </p:nvSpPr>
          <p:spPr bwMode="auto">
            <a:xfrm>
              <a:off x="13154" y="3261"/>
              <a:ext cx="1390" cy="36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ine</a:t>
              </a:r>
              <a:endParaRPr lang="en-US" sz="3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  <p:sp>
          <p:nvSpPr>
            <p:cNvPr id="3076" name="Line 4"/>
            <p:cNvSpPr>
              <a:spLocks noChangeShapeType="1"/>
            </p:cNvSpPr>
            <p:nvPr/>
          </p:nvSpPr>
          <p:spPr bwMode="auto">
            <a:xfrm>
              <a:off x="12799" y="2863"/>
              <a:ext cx="0" cy="1170"/>
            </a:xfrm>
            <a:prstGeom prst="line">
              <a:avLst/>
            </a:prstGeom>
            <a:noFill/>
            <a:ln w="146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>
              <a:off x="12796" y="3600"/>
              <a:ext cx="281" cy="0"/>
            </a:xfrm>
            <a:prstGeom prst="line">
              <a:avLst/>
            </a:prstGeom>
            <a:noFill/>
            <a:ln w="139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534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4800" b="1" i="1" u="sng" dirty="0">
                <a:solidFill>
                  <a:srgbClr val="FFFF00"/>
                </a:solidFill>
              </a:rPr>
              <a:t>Lines:</a:t>
            </a:r>
            <a:r>
              <a:rPr lang="en-US" sz="4800" dirty="0">
                <a:solidFill>
                  <a:srgbClr val="FFFF00"/>
                </a:solidFill>
              </a:rPr>
              <a:t>  have no thickness, and extend infinitely in two directions.  Named with two points, or a cursive letter.</a:t>
            </a:r>
          </a:p>
          <a:p>
            <a:endParaRPr lang="en-US" dirty="0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 flipV="1">
            <a:off x="1066800" y="4191000"/>
            <a:ext cx="66294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1676400" y="4648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61722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524000" y="4953000"/>
            <a:ext cx="114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X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096000" y="4495800"/>
            <a:ext cx="114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Y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7772400" y="365760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latin typeface="Script MT Bold" pitchFamily="66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309953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304800" y="1219200"/>
            <a:ext cx="8534400" cy="3892550"/>
            <a:chOff x="11808" y="8816"/>
            <a:chExt cx="2340" cy="900"/>
          </a:xfrm>
        </p:grpSpPr>
        <p:sp>
          <p:nvSpPr>
            <p:cNvPr id="7171" name="WordArt 3"/>
            <p:cNvSpPr>
              <a:spLocks noChangeArrowheads="1" noChangeShapeType="1" noTextEdit="1"/>
            </p:cNvSpPr>
            <p:nvPr/>
          </p:nvSpPr>
          <p:spPr bwMode="auto">
            <a:xfrm>
              <a:off x="11808" y="9266"/>
              <a:ext cx="1950" cy="4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segmen</a:t>
              </a:r>
              <a:endParaRPr lang="en-US" sz="3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  <p:sp>
          <p:nvSpPr>
            <p:cNvPr id="7172" name="Line 4"/>
            <p:cNvSpPr>
              <a:spLocks noChangeShapeType="1"/>
            </p:cNvSpPr>
            <p:nvPr/>
          </p:nvSpPr>
          <p:spPr bwMode="auto">
            <a:xfrm>
              <a:off x="13875" y="8816"/>
              <a:ext cx="0" cy="788"/>
            </a:xfrm>
            <a:prstGeom prst="line">
              <a:avLst/>
            </a:prstGeom>
            <a:noFill/>
            <a:ln w="2540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12315" y="9041"/>
              <a:ext cx="1833" cy="0"/>
            </a:xfrm>
            <a:prstGeom prst="line">
              <a:avLst/>
            </a:prstGeom>
            <a:noFill/>
            <a:ln w="228600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1095</TotalTime>
  <Words>464</Words>
  <Application>Microsoft Office PowerPoint</Application>
  <PresentationFormat>On-screen Show (4:3)</PresentationFormat>
  <Paragraphs>99</Paragraphs>
  <Slides>34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Arial Black</vt:lpstr>
      <vt:lpstr>Calibri</vt:lpstr>
      <vt:lpstr>Franklin Gothic Book</vt:lpstr>
      <vt:lpstr>Script MT Bold</vt:lpstr>
      <vt:lpstr>Wingdings 2</vt:lpstr>
      <vt:lpstr>Technic</vt:lpstr>
      <vt:lpstr>PowerPoint Presentation</vt:lpstr>
      <vt:lpstr>Drill: Wed 9/5</vt:lpstr>
      <vt:lpstr>What is Geometry?</vt:lpstr>
      <vt:lpstr>A bit that’s new, a bit of review…</vt:lpstr>
      <vt:lpstr>PowerPoint Presentation</vt:lpstr>
      <vt:lpstr>Notes(Vocab)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Perpendicular: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Parallel Planes</vt:lpstr>
      <vt:lpstr>PowerPoint Presentation</vt:lpstr>
      <vt:lpstr>Examples</vt:lpstr>
      <vt:lpstr>PowerPoint Presentation</vt:lpstr>
      <vt:lpstr>Examples</vt:lpstr>
      <vt:lpstr>Intro Questions</vt:lpstr>
      <vt:lpstr>PowerPoint Presentation</vt:lpstr>
      <vt:lpstr>Wrap-Up</vt:lpstr>
    </vt:vector>
  </TitlesOfParts>
  <Company>BCPS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 Geometry lesson a1.1</dc:title>
  <dc:creator>mstauffer</dc:creator>
  <cp:lastModifiedBy>Calise, Anthony J.</cp:lastModifiedBy>
  <cp:revision>79</cp:revision>
  <dcterms:created xsi:type="dcterms:W3CDTF">2010-08-18T17:00:59Z</dcterms:created>
  <dcterms:modified xsi:type="dcterms:W3CDTF">2017-09-04T23:05:43Z</dcterms:modified>
</cp:coreProperties>
</file>