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4" r:id="rId5"/>
    <p:sldMasterId id="214748370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2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2AFB-CF0B-420A-A5B3-1C4D3D923618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BD56-1C8A-4DA7-AC3C-79D975BC5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F0E5-2D84-4D72-B3DC-0AAC48E81DEF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70AD-D72D-4B9D-B32C-54E1A6106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C337-04A9-4BBA-9317-69B25E41B2D2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944E-0429-4DA1-8EF6-4700CB372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0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FF66-FD57-4C67-8511-1F3CAAC09210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0748-8C46-46A5-A73A-B67091E28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4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55E3-1A23-46DC-BB46-99F1A6E4FEC0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9648-B741-4AC0-AD34-67FE6A4A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C917-A0F3-48E2-9F2F-4C62E7BDB703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D841-2E3F-49DC-AAE6-5816BF2F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5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8FD9-1450-42FF-AB80-6D5123A948EF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C6E7-B295-4E8A-BAC0-52828A5C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4B67-6F2B-40BD-A196-35D804C4E1AE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102B-3F90-4A49-A675-94E47F4E3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1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7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4C27-13DC-42E5-90B6-4F23EBB5962A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9759-D8C6-47C8-B500-F294EB3D9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50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796E-0DBC-4ACD-A750-F6ED206BBEF9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2795-2157-480A-A3CF-0DE945113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F435-152E-48E5-B56C-86C1868577C1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C1E3-1F20-4ADF-850A-0E7CAD853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31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7BA7-2FF3-410B-B4B2-707282F6F4E9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3DB6-5F01-46D3-A732-10D4F301B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3EB1-9E1E-47CA-9361-A8E2A9DB95B0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75C-796D-4353-8E5F-78B1B0968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04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3E80-2D7B-47A1-9432-7245F5AB7E39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609E-4AE9-4D84-9BEC-3A830C47A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6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2AB7-96FE-4247-88AF-DE5831EBE95C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88FD-68B9-4D5B-8D4D-99245437B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0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8EB7-2E33-4FCC-833F-A347BA9918D2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2D78-85EE-49F5-9CCD-00E3CA2CC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61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8EA6-94FF-4486-B359-6CA2DD7D2485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3114-721A-40EF-A2AA-35E31E0A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29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F1BC-6D7A-4E38-A9A9-36CB1E8F797A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5CC5-1F9B-4C34-9A61-C4E61200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3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EF32-54A4-455C-BEE3-7DD580AAE659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3A3D-F213-4356-9C34-E561D5C10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0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AABD9-B117-40B9-95C4-6C0B46FD6AD4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5CF-9D2B-410D-BA8C-11451D88D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4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7A48-30E4-4380-A119-2DB0E8775D82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B672-F217-426A-A92E-A33DAAA2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03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B746-D79A-4573-A425-C8E44DBA879B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2D0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8287-3345-4F24-9A93-F097148C0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96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2322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861539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59584" cy="22221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655471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24138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201333" y="6492875"/>
            <a:ext cx="8011584" cy="40163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Copyright © 2013, 2010,  and 2007, Pearson Education, Inc.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39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922308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36708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52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497784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2222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22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318456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519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30818" y="6397625"/>
            <a:ext cx="801158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>
                <a:solidFill>
                  <a:srgbClr val="000000"/>
                </a:solidFill>
              </a:rPr>
              <a:t>Slide 11.1- </a:t>
            </a:r>
            <a:fld id="{5343F39B-A566-46E2-BDCC-B8EB79718AD3}" type="slidenum">
              <a:rPr lang="en-US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00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2322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788924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59584" cy="22221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193864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255560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201333" y="6492875"/>
            <a:ext cx="8011584" cy="40163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Copyright © 2013, 2010,  and 2007, Pearson Education, Inc.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41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129602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775216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5046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7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2222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22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548711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2322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41475624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59584" cy="22221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573784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680157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201333" y="6492875"/>
            <a:ext cx="8011584" cy="40163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Copyright © 2013, 2010,  and 2007, Pearson Education, Inc.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9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662816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854955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605791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2222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22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6046544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519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30818" y="6397625"/>
            <a:ext cx="801158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Slide 11.1- </a:t>
            </a:r>
            <a:fld id="{E9C23C94-2E2D-416E-88AA-C5D8D9F28A96}" type="slidenum">
              <a:rPr lang="en-US" altLang="en-US" sz="2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1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3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A74B-BCE3-476B-AF73-7030E31AC63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36B7-F009-4212-829B-00EC1F50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9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F8365E8C-D8E5-4A26-9F92-9D44E8262D54}" type="datetimeFigureOut">
              <a:rPr lang="en-US"/>
              <a:pPr>
                <a:defRPr/>
              </a:pPr>
              <a:t>2/1/2018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758A0536-8892-4726-BC98-435546DEDB1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85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34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B2D124D6-C9B5-44AA-B437-23B9DD921CB4}" type="datetimeFigureOut">
              <a:rPr lang="en-US"/>
              <a:pPr>
                <a:defRPr/>
              </a:pPr>
              <a:t>2/1/2018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B161827A-4FE1-4925-8BED-B74254DDB95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2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10595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028" name="Text Box 11"/>
          <p:cNvSpPr txBox="1">
            <a:spLocks noChangeArrowheads="1"/>
          </p:cNvSpPr>
          <p:nvPr userDrawn="1"/>
        </p:nvSpPr>
        <p:spPr bwMode="auto">
          <a:xfrm>
            <a:off x="1181100" y="3005138"/>
            <a:ext cx="874606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 userDrawn="1"/>
        </p:nvSpPr>
        <p:spPr bwMode="gray">
          <a:xfrm>
            <a:off x="0" y="6411914"/>
            <a:ext cx="12192000" cy="446087"/>
          </a:xfrm>
          <a:prstGeom prst="rect">
            <a:avLst/>
          </a:prstGeom>
          <a:solidFill>
            <a:srgbClr val="364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1030" name="Picture 16" descr="Pearson_Bound_White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6356351"/>
            <a:ext cx="220768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Pearson_Strap_Bound_White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6351"/>
            <a:ext cx="254423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ChangeArrowheads="1"/>
          </p:cNvSpPr>
          <p:nvPr userDrawn="1"/>
        </p:nvSpPr>
        <p:spPr bwMode="gray">
          <a:xfrm>
            <a:off x="-10583" y="1476376"/>
            <a:ext cx="12192001" cy="47625"/>
          </a:xfrm>
          <a:prstGeom prst="rect">
            <a:avLst/>
          </a:prstGeom>
          <a:solidFill>
            <a:srgbClr val="364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8133" y="6456364"/>
            <a:ext cx="8011584" cy="401637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987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10595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028" name="Text Box 11"/>
          <p:cNvSpPr txBox="1">
            <a:spLocks noChangeArrowheads="1"/>
          </p:cNvSpPr>
          <p:nvPr userDrawn="1"/>
        </p:nvSpPr>
        <p:spPr bwMode="auto">
          <a:xfrm>
            <a:off x="1181100" y="3005138"/>
            <a:ext cx="874606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 userDrawn="1"/>
        </p:nvSpPr>
        <p:spPr bwMode="gray">
          <a:xfrm>
            <a:off x="0" y="6411914"/>
            <a:ext cx="12192000" cy="446087"/>
          </a:xfrm>
          <a:prstGeom prst="rect">
            <a:avLst/>
          </a:prstGeom>
          <a:solidFill>
            <a:srgbClr val="364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1030" name="Picture 16" descr="Pearson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6356351"/>
            <a:ext cx="220768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Pearson_Strap_Bound_White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6351"/>
            <a:ext cx="254423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ChangeArrowheads="1"/>
          </p:cNvSpPr>
          <p:nvPr userDrawn="1"/>
        </p:nvSpPr>
        <p:spPr bwMode="gray">
          <a:xfrm>
            <a:off x="-10583" y="1476376"/>
            <a:ext cx="12192001" cy="47625"/>
          </a:xfrm>
          <a:prstGeom prst="rect">
            <a:avLst/>
          </a:prstGeom>
          <a:solidFill>
            <a:srgbClr val="364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8133" y="6456364"/>
            <a:ext cx="8011584" cy="401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3715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10595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402891" name="Text Box 11"/>
          <p:cNvSpPr txBox="1">
            <a:spLocks noChangeArrowheads="1"/>
          </p:cNvSpPr>
          <p:nvPr userDrawn="1"/>
        </p:nvSpPr>
        <p:spPr bwMode="auto">
          <a:xfrm>
            <a:off x="1181100" y="3005138"/>
            <a:ext cx="874606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gray">
          <a:xfrm>
            <a:off x="0" y="6411914"/>
            <a:ext cx="12192000" cy="446087"/>
          </a:xfrm>
          <a:prstGeom prst="rect">
            <a:avLst/>
          </a:prstGeom>
          <a:solidFill>
            <a:srgbClr val="36439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pic>
        <p:nvPicPr>
          <p:cNvPr id="1030" name="Picture 16" descr="Pearson_Bound_White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84" y="6356351"/>
            <a:ext cx="220768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Pearson_Strap_Bound_White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6351"/>
            <a:ext cx="254423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 userDrawn="1"/>
        </p:nvSpPr>
        <p:spPr bwMode="gray">
          <a:xfrm>
            <a:off x="-10583" y="1476376"/>
            <a:ext cx="12192001" cy="47625"/>
          </a:xfrm>
          <a:prstGeom prst="rect">
            <a:avLst/>
          </a:prstGeom>
          <a:solidFill>
            <a:srgbClr val="36439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8133" y="6456364"/>
            <a:ext cx="8011584" cy="401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5237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132 </a:t>
            </a:r>
            <a:br>
              <a:rPr lang="en-US" dirty="0" smtClean="0"/>
            </a:br>
            <a:r>
              <a:rPr lang="en-US" dirty="0" smtClean="0"/>
              <a:t>Day 2 (2/1/18)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CCBC </a:t>
            </a:r>
            <a:r>
              <a:rPr lang="en-US" sz="4000" dirty="0" err="1" smtClean="0"/>
              <a:t>Dundalk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891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Angles</a:t>
            </a:r>
          </a:p>
        </p:txBody>
      </p:sp>
      <p:sp>
        <p:nvSpPr>
          <p:cNvPr id="201731" name="Text Box 4"/>
          <p:cNvSpPr txBox="1">
            <a:spLocks noChangeArrowheads="1"/>
          </p:cNvSpPr>
          <p:nvPr/>
        </p:nvSpPr>
        <p:spPr bwMode="auto">
          <a:xfrm>
            <a:off x="2063750" y="1584325"/>
            <a:ext cx="4832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3333FF"/>
                </a:solidFill>
              </a:rPr>
              <a:t>Angle</a:t>
            </a:r>
            <a:r>
              <a:rPr lang="en-US" altLang="en-US">
                <a:solidFill>
                  <a:srgbClr val="000000"/>
                </a:solidFill>
              </a:rPr>
              <a:t> – formed by two rays with the same endpoint.</a:t>
            </a:r>
          </a:p>
        </p:txBody>
      </p:sp>
      <p:pic>
        <p:nvPicPr>
          <p:cNvPr id="201732" name="Picture 5" descr="fig9-1-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1" y="1617663"/>
            <a:ext cx="365601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3655" name="Text Box 7"/>
          <p:cNvSpPr txBox="1">
            <a:spLocks noChangeArrowheads="1"/>
          </p:cNvSpPr>
          <p:nvPr/>
        </p:nvSpPr>
        <p:spPr bwMode="auto">
          <a:xfrm>
            <a:off x="2063750" y="3178175"/>
            <a:ext cx="4832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3333FF"/>
                </a:solidFill>
              </a:rPr>
              <a:t>Sides of an angle</a:t>
            </a:r>
            <a:r>
              <a:rPr lang="en-US" altLang="en-US">
                <a:solidFill>
                  <a:srgbClr val="000000"/>
                </a:solidFill>
              </a:rPr>
              <a:t> – the two rays that form an angle.</a:t>
            </a:r>
          </a:p>
        </p:txBody>
      </p:sp>
      <p:sp>
        <p:nvSpPr>
          <p:cNvPr id="1563656" name="Text Box 8"/>
          <p:cNvSpPr txBox="1">
            <a:spLocks noChangeArrowheads="1"/>
          </p:cNvSpPr>
          <p:nvPr/>
        </p:nvSpPr>
        <p:spPr bwMode="auto">
          <a:xfrm>
            <a:off x="2063751" y="4613275"/>
            <a:ext cx="7515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3333FF"/>
                </a:solidFill>
              </a:rPr>
              <a:t>Vertex</a:t>
            </a:r>
            <a:r>
              <a:rPr lang="en-US" altLang="en-US">
                <a:solidFill>
                  <a:srgbClr val="000000"/>
                </a:solidFill>
              </a:rPr>
              <a:t> – the common endpoint of the two rays that form an angle.</a:t>
            </a:r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20173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75075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Angles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550" y="1582739"/>
            <a:ext cx="7962900" cy="2014537"/>
          </a:xfrm>
        </p:spPr>
        <p:txBody>
          <a:bodyPr/>
          <a:lstStyle/>
          <a:p>
            <a:pPr marL="0" indent="0"/>
            <a:r>
              <a:rPr lang="en-US" altLang="en-US" b="1" i="1" smtClean="0">
                <a:solidFill>
                  <a:srgbClr val="3333FF"/>
                </a:solidFill>
              </a:rPr>
              <a:t>Adjacent angles</a:t>
            </a:r>
            <a:r>
              <a:rPr lang="en-US" altLang="en-US" smtClean="0"/>
              <a:t> – two angles with a common vertex and a common side, but without overlapping interiors.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mtClean="0">
                <a:sym typeface="Euclid Symbol" panose="05050102010706020507" pitchFamily="18" charset="2"/>
              </a:rPr>
              <a:t></a:t>
            </a:r>
            <a:r>
              <a:rPr lang="en-US" altLang="en-US" i="1" smtClean="0">
                <a:sym typeface="Euclid Symbol" panose="05050102010706020507" pitchFamily="18" charset="2"/>
              </a:rPr>
              <a:t>QPR</a:t>
            </a:r>
            <a:r>
              <a:rPr lang="en-US" altLang="en-US" smtClean="0">
                <a:sym typeface="Euclid Symbol" panose="05050102010706020507" pitchFamily="18" charset="2"/>
              </a:rPr>
              <a:t> is adjacent to </a:t>
            </a:r>
            <a:r>
              <a:rPr lang="en-US" altLang="en-US" i="1" smtClean="0">
                <a:sym typeface="Euclid Symbol" panose="05050102010706020507" pitchFamily="18" charset="2"/>
              </a:rPr>
              <a:t>RPS.</a:t>
            </a:r>
            <a:r>
              <a:rPr lang="en-US" altLang="en-US" smtClean="0">
                <a:sym typeface="Euclid Symbol" panose="05050102010706020507" pitchFamily="18" charset="2"/>
              </a:rPr>
              <a:t> </a:t>
            </a:r>
          </a:p>
        </p:txBody>
      </p:sp>
      <p:pic>
        <p:nvPicPr>
          <p:cNvPr id="202756" name="Picture 4" descr="fig9-1-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914775"/>
            <a:ext cx="2705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85879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Angle Measurement</a:t>
            </a:r>
          </a:p>
        </p:txBody>
      </p:sp>
      <p:pic>
        <p:nvPicPr>
          <p:cNvPr id="1565701" name="Picture 5" descr="fig9-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087813"/>
            <a:ext cx="5283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5705" name="Text Box 9"/>
          <p:cNvSpPr txBox="1">
            <a:spLocks noChangeArrowheads="1"/>
          </p:cNvSpPr>
          <p:nvPr/>
        </p:nvSpPr>
        <p:spPr bwMode="auto">
          <a:xfrm>
            <a:off x="2454275" y="4276726"/>
            <a:ext cx="2566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3333FF"/>
                </a:solidFill>
              </a:rPr>
              <a:t>Protractor</a:t>
            </a:r>
          </a:p>
        </p:txBody>
      </p:sp>
      <p:grpSp>
        <p:nvGrpSpPr>
          <p:cNvPr id="203781" name="Group 18"/>
          <p:cNvGrpSpPr>
            <a:grpSpLocks/>
          </p:cNvGrpSpPr>
          <p:nvPr/>
        </p:nvGrpSpPr>
        <p:grpSpPr bwMode="auto">
          <a:xfrm>
            <a:off x="2497139" y="1490663"/>
            <a:ext cx="7762875" cy="762000"/>
            <a:chOff x="613" y="822"/>
            <a:chExt cx="4890" cy="480"/>
          </a:xfrm>
        </p:grpSpPr>
        <p:sp>
          <p:nvSpPr>
            <p:cNvPr id="203789" name="Text Box 3"/>
            <p:cNvSpPr txBox="1">
              <a:spLocks noChangeArrowheads="1"/>
            </p:cNvSpPr>
            <p:nvPr/>
          </p:nvSpPr>
          <p:spPr bwMode="auto">
            <a:xfrm>
              <a:off x="613" y="887"/>
              <a:ext cx="48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i="1">
                  <a:solidFill>
                    <a:srgbClr val="3333FF"/>
                  </a:solidFill>
                </a:rPr>
                <a:t>Degree</a:t>
              </a:r>
              <a:r>
                <a:rPr lang="en-US" altLang="en-US">
                  <a:solidFill>
                    <a:srgbClr val="000000"/>
                  </a:solidFill>
                </a:rPr>
                <a:t> :          of a rotation about a point</a:t>
              </a:r>
              <a:endParaRPr lang="en-US" altLang="en-US" b="1" i="1">
                <a:solidFill>
                  <a:srgbClr val="000000"/>
                </a:solidFill>
              </a:endParaRPr>
            </a:p>
          </p:txBody>
        </p:sp>
        <p:pic>
          <p:nvPicPr>
            <p:cNvPr id="203790" name="Picture 10" descr="eq-slide11-22-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822"/>
              <a:ext cx="44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97139" y="3316289"/>
            <a:ext cx="7762875" cy="763587"/>
            <a:chOff x="613" y="1882"/>
            <a:chExt cx="4890" cy="481"/>
          </a:xfrm>
        </p:grpSpPr>
        <p:pic>
          <p:nvPicPr>
            <p:cNvPr id="203787" name="Picture 12" descr="eq-slide11-22-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" y="1882"/>
              <a:ext cx="311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788" name="Text Box 14"/>
            <p:cNvSpPr txBox="1">
              <a:spLocks noChangeArrowheads="1"/>
            </p:cNvSpPr>
            <p:nvPr/>
          </p:nvSpPr>
          <p:spPr bwMode="auto">
            <a:xfrm>
              <a:off x="613" y="1948"/>
              <a:ext cx="48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b="1" i="1">
                  <a:solidFill>
                    <a:srgbClr val="3333FF"/>
                  </a:solidFill>
                </a:rPr>
                <a:t>Second</a:t>
              </a:r>
              <a:r>
                <a:rPr lang="en-US" altLang="en-US">
                  <a:solidFill>
                    <a:srgbClr val="000000"/>
                  </a:solidFill>
                </a:rPr>
                <a:t> :        of a minute</a:t>
              </a:r>
              <a:endParaRPr lang="en-US" altLang="en-US" b="1" i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497139" y="2424114"/>
            <a:ext cx="7762875" cy="763587"/>
            <a:chOff x="613" y="1347"/>
            <a:chExt cx="4890" cy="481"/>
          </a:xfrm>
        </p:grpSpPr>
        <p:pic>
          <p:nvPicPr>
            <p:cNvPr id="203785" name="Picture 11" descr="eq-slide11-22-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" y="1347"/>
              <a:ext cx="311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786" name="Text Box 15"/>
            <p:cNvSpPr txBox="1">
              <a:spLocks noChangeArrowheads="1"/>
            </p:cNvSpPr>
            <p:nvPr/>
          </p:nvSpPr>
          <p:spPr bwMode="auto">
            <a:xfrm>
              <a:off x="613" y="1410"/>
              <a:ext cx="48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b="1" i="1">
                  <a:solidFill>
                    <a:srgbClr val="3333FF"/>
                  </a:solidFill>
                </a:rPr>
                <a:t>Minute</a:t>
              </a:r>
              <a:r>
                <a:rPr lang="en-US" altLang="en-US">
                  <a:solidFill>
                    <a:srgbClr val="000000"/>
                  </a:solidFill>
                </a:rPr>
                <a:t> :        of a degree</a:t>
              </a:r>
            </a:p>
          </p:txBody>
        </p:sp>
      </p:grpSp>
      <p:sp>
        <p:nvSpPr>
          <p:cNvPr id="20378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891542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57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9" descr="fig1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9" y="1600201"/>
            <a:ext cx="493553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Example 11-1</a:t>
            </a:r>
          </a:p>
        </p:txBody>
      </p:sp>
      <p:sp>
        <p:nvSpPr>
          <p:cNvPr id="20480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373188"/>
          </a:xfrm>
          <a:noFill/>
        </p:spPr>
        <p:txBody>
          <a:bodyPr/>
          <a:lstStyle/>
          <a:p>
            <a:pPr marL="465138" indent="-465138"/>
            <a:r>
              <a:rPr lang="en-US" altLang="en-US" smtClean="0"/>
              <a:t>a.	Find the measure of </a:t>
            </a:r>
            <a:r>
              <a:rPr lang="en-US" altLang="en-US" smtClean="0">
                <a:sym typeface="Euclid Symbol" panose="05050102010706020507" pitchFamily="18" charset="2"/>
              </a:rPr>
              <a:t></a:t>
            </a:r>
            <a:r>
              <a:rPr lang="en-US" altLang="en-US" i="1" smtClean="0">
                <a:sym typeface="Euclid Symbol" panose="05050102010706020507" pitchFamily="18" charset="2"/>
              </a:rPr>
              <a:t>BAC</a:t>
            </a:r>
            <a:r>
              <a:rPr lang="en-US" altLang="en-US" smtClean="0">
                <a:sym typeface="Euclid Symbol" panose="05050102010706020507" pitchFamily="18" charset="2"/>
              </a:rPr>
              <a:t> </a:t>
            </a:r>
            <a:br>
              <a:rPr lang="en-US" altLang="en-US" smtClean="0">
                <a:sym typeface="Euclid Symbol" panose="05050102010706020507" pitchFamily="18" charset="2"/>
              </a:rPr>
            </a:br>
            <a:r>
              <a:rPr lang="en-US" altLang="en-US" smtClean="0">
                <a:sym typeface="Euclid Symbol" panose="05050102010706020507" pitchFamily="18" charset="2"/>
              </a:rPr>
              <a:t>if </a:t>
            </a:r>
            <a:r>
              <a:rPr lang="en-US" altLang="en-US" i="1" smtClean="0">
                <a:sym typeface="Euclid Symbol" panose="05050102010706020507" pitchFamily="18" charset="2"/>
              </a:rPr>
              <a:t>m</a:t>
            </a:r>
            <a:r>
              <a:rPr lang="en-US" altLang="en-US" smtClean="0">
                <a:sym typeface="Euclid Symbol" panose="05050102010706020507" pitchFamily="18" charset="2"/>
              </a:rPr>
              <a:t>1 = 47°45′ and </a:t>
            </a:r>
            <a:br>
              <a:rPr lang="en-US" altLang="en-US" smtClean="0">
                <a:sym typeface="Euclid Symbol" panose="05050102010706020507" pitchFamily="18" charset="2"/>
              </a:rPr>
            </a:br>
            <a:r>
              <a:rPr lang="en-US" altLang="en-US" i="1" smtClean="0">
                <a:sym typeface="Euclid Symbol" panose="05050102010706020507" pitchFamily="18" charset="2"/>
              </a:rPr>
              <a:t>m</a:t>
            </a:r>
            <a:r>
              <a:rPr lang="en-US" altLang="en-US" smtClean="0">
                <a:sym typeface="Euclid Symbol" panose="05050102010706020507" pitchFamily="18" charset="2"/>
              </a:rPr>
              <a:t>2 = 29°58′ .</a:t>
            </a:r>
          </a:p>
        </p:txBody>
      </p:sp>
      <p:sp>
        <p:nvSpPr>
          <p:cNvPr id="204805" name="Rectangle 12"/>
          <p:cNvSpPr>
            <a:spLocks noChangeArrowheads="1"/>
          </p:cNvSpPr>
          <p:nvPr/>
        </p:nvSpPr>
        <p:spPr bwMode="auto">
          <a:xfrm>
            <a:off x="1981201" y="4495801"/>
            <a:ext cx="846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b.	Express 47°45′36″ as a number of degrees.</a:t>
            </a:r>
          </a:p>
        </p:txBody>
      </p:sp>
      <p:sp>
        <p:nvSpPr>
          <p:cNvPr id="1566733" name="Rectangle 13"/>
          <p:cNvSpPr>
            <a:spLocks noChangeArrowheads="1"/>
          </p:cNvSpPr>
          <p:nvPr/>
        </p:nvSpPr>
        <p:spPr bwMode="auto">
          <a:xfrm>
            <a:off x="1981200" y="3259138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  <a:sym typeface="Euclid Symbol" panose="05050102010706020507" pitchFamily="18" charset="2"/>
              </a:rPr>
              <a:t></a:t>
            </a:r>
            <a:r>
              <a:rPr lang="en-US" altLang="en-US" i="1">
                <a:solidFill>
                  <a:srgbClr val="FF0000"/>
                </a:solidFill>
                <a:sym typeface="Euclid Symbol" panose="05050102010706020507" pitchFamily="18" charset="2"/>
              </a:rPr>
              <a:t>BAC</a:t>
            </a:r>
            <a:r>
              <a:rPr lang="en-US" altLang="en-US">
                <a:solidFill>
                  <a:srgbClr val="FF0000"/>
                </a:solidFill>
                <a:sym typeface="Euclid Symbol" panose="05050102010706020507" pitchFamily="18" charset="2"/>
              </a:rPr>
              <a:t> = 17°47′</a:t>
            </a:r>
          </a:p>
        </p:txBody>
      </p:sp>
      <p:sp>
        <p:nvSpPr>
          <p:cNvPr id="1566734" name="Rectangle 14"/>
          <p:cNvSpPr>
            <a:spLocks noChangeArrowheads="1"/>
          </p:cNvSpPr>
          <p:nvPr/>
        </p:nvSpPr>
        <p:spPr bwMode="auto">
          <a:xfrm>
            <a:off x="1981200" y="5259388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sym typeface="Euclid Symbol" panose="05050102010706020507" pitchFamily="18" charset="2"/>
              </a:rPr>
              <a:t>47°45′36″ = 47°+ 0.75° + 0.01° = 47.76°</a:t>
            </a:r>
          </a:p>
        </p:txBody>
      </p:sp>
      <p:sp>
        <p:nvSpPr>
          <p:cNvPr id="20480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13048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6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6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33" grpId="0"/>
      <p:bldP spid="15667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Angles</a:t>
            </a:r>
          </a:p>
        </p:txBody>
      </p:sp>
      <p:sp>
        <p:nvSpPr>
          <p:cNvPr id="20582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  <p:pic>
        <p:nvPicPr>
          <p:cNvPr id="2058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1925638"/>
            <a:ext cx="51530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67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Angles</a:t>
            </a:r>
          </a:p>
        </p:txBody>
      </p:sp>
      <p:sp>
        <p:nvSpPr>
          <p:cNvPr id="20685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  <p:pic>
        <p:nvPicPr>
          <p:cNvPr id="2068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6" y="2138364"/>
            <a:ext cx="51530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2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Perpendicular Lines</a:t>
            </a:r>
          </a:p>
        </p:txBody>
      </p:sp>
      <p:pic>
        <p:nvPicPr>
          <p:cNvPr id="207875" name="Picture 7" descr="fig11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724025"/>
            <a:ext cx="4114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6" name="Picture 9" descr="eq-slide11-25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4" y="1992313"/>
            <a:ext cx="14620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412198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Line Perpendicular to a Plane</a:t>
            </a:r>
          </a:p>
        </p:txBody>
      </p:sp>
      <p:pic>
        <p:nvPicPr>
          <p:cNvPr id="208899" name="Picture 5" descr="fig9-1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6" y="1768475"/>
            <a:ext cx="34004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Rectangle 8"/>
          <p:cNvSpPr>
            <a:spLocks noChangeArrowheads="1"/>
          </p:cNvSpPr>
          <p:nvPr/>
        </p:nvSpPr>
        <p:spPr bwMode="auto">
          <a:xfrm>
            <a:off x="2297113" y="4622800"/>
            <a:ext cx="79629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 line perpendicular to a plane 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is a line that is perpendicular to every line in the plane through its intersection with the plane.</a:t>
            </a:r>
          </a:p>
        </p:txBody>
      </p:sp>
      <p:sp>
        <p:nvSpPr>
          <p:cNvPr id="208901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435423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Perpendicular Planes</a:t>
            </a:r>
            <a:endParaRPr lang="en-US" altLang="en-US" b="0" smtClean="0"/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981201" y="1589088"/>
            <a:ext cx="5330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If </a:t>
            </a:r>
            <a:r>
              <a:rPr lang="en-US" altLang="en-US" i="1">
                <a:solidFill>
                  <a:srgbClr val="000000"/>
                </a:solidFill>
                <a:sym typeface="Euclid Symbol" panose="05050102010706020507" pitchFamily="18" charset="2"/>
              </a:rPr>
              <a:t>P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 is any point on </a:t>
            </a:r>
            <a:r>
              <a:rPr lang="en-US" altLang="en-US" i="1">
                <a:solidFill>
                  <a:srgbClr val="000000"/>
                </a:solidFill>
                <a:sym typeface="Euclid Symbol" panose="05050102010706020507" pitchFamily="18" charset="2"/>
              </a:rPr>
              <a:t>AD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, </a:t>
            </a:r>
            <a:r>
              <a:rPr lang="en-US" altLang="en-US" i="1">
                <a:solidFill>
                  <a:srgbClr val="000000"/>
                </a:solidFill>
                <a:sym typeface="Euclid Symbol" panose="05050102010706020507" pitchFamily="18" charset="2"/>
              </a:rPr>
              <a:t>Q 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in plane </a:t>
            </a:r>
            <a:r>
              <a:rPr lang="el-GR" altLang="en-US" i="1">
                <a:solidFill>
                  <a:srgbClr val="000000"/>
                </a:solidFill>
                <a:cs typeface="Arial" panose="020B0604020202020204" pitchFamily="34" charset="0"/>
                <a:sym typeface="Euclid Symbol" panose="05050102010706020507" pitchFamily="18" charset="2"/>
              </a:rPr>
              <a:t>α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  <a:sym typeface="Euclid Symbol" panose="05050102010706020507" pitchFamily="18" charset="2"/>
              </a:rPr>
              <a:t>, and </a:t>
            </a:r>
            <a:r>
              <a:rPr lang="en-US" altLang="en-US" i="1">
                <a:solidFill>
                  <a:srgbClr val="000000"/>
                </a:solidFill>
                <a:cs typeface="Arial" panose="020B0604020202020204" pitchFamily="34" charset="0"/>
                <a:sym typeface="Euclid Symbol" panose="05050102010706020507" pitchFamily="18" charset="2"/>
              </a:rPr>
              <a:t>S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  <a:sym typeface="Euclid Symbol" panose="05050102010706020507" pitchFamily="18" charset="2"/>
              </a:rPr>
              <a:t>in plane </a:t>
            </a:r>
            <a:r>
              <a:rPr lang="el-GR" altLang="en-US" i="1">
                <a:solidFill>
                  <a:srgbClr val="000000"/>
                </a:solidFill>
                <a:cs typeface="Arial" panose="020B0604020202020204" pitchFamily="34" charset="0"/>
                <a:sym typeface="Euclid Symbol" panose="05050102010706020507" pitchFamily="18" charset="2"/>
              </a:rPr>
              <a:t>β</a:t>
            </a:r>
            <a:r>
              <a:rPr lang="en-US" altLang="en-US" i="1">
                <a:solidFill>
                  <a:srgbClr val="000000"/>
                </a:solidFill>
                <a:cs typeface="Arial" panose="020B0604020202020204" pitchFamily="34" charset="0"/>
                <a:sym typeface="Euclid Symbol" panose="05050102010706020507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  <a:sym typeface="Euclid Symbol" panose="05050102010706020507" pitchFamily="18" charset="2"/>
              </a:rPr>
              <a:t>so that</a:t>
            </a:r>
          </a:p>
          <a:p>
            <a:pPr fontAlgn="base"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  <a:sym typeface="Euclid Symbol" panose="05050102010706020507" pitchFamily="18" charset="2"/>
              </a:rPr>
              <a:t>PQ 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 </a:t>
            </a:r>
            <a:r>
              <a:rPr lang="en-US" altLang="en-US" i="1">
                <a:solidFill>
                  <a:srgbClr val="000000"/>
                </a:solidFill>
                <a:sym typeface="Euclid Symbol" panose="05050102010706020507" pitchFamily="18" charset="2"/>
              </a:rPr>
              <a:t>AD 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and </a:t>
            </a:r>
            <a:r>
              <a:rPr lang="en-US" altLang="en-US" i="1">
                <a:solidFill>
                  <a:srgbClr val="000000"/>
                </a:solidFill>
                <a:sym typeface="Euclid Symbol" panose="05050102010706020507" pitchFamily="18" charset="2"/>
              </a:rPr>
              <a:t>PS 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 </a:t>
            </a:r>
            <a:r>
              <a:rPr lang="en-US" altLang="en-US" i="1">
                <a:solidFill>
                  <a:srgbClr val="000000"/>
                </a:solidFill>
                <a:sym typeface="Euclid Symbol" panose="05050102010706020507" pitchFamily="18" charset="2"/>
              </a:rPr>
              <a:t>AD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, then </a:t>
            </a:r>
            <a:r>
              <a:rPr lang="en-US" altLang="en-US" i="1">
                <a:solidFill>
                  <a:srgbClr val="000000"/>
                </a:solidFill>
                <a:sym typeface="Euclid Symbol" panose="05050102010706020507" pitchFamily="18" charset="2"/>
              </a:rPr>
              <a:t>QPS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 is also a right angle.</a:t>
            </a:r>
            <a:endParaRPr lang="el-GR" altLang="en-US">
              <a:solidFill>
                <a:srgbClr val="000000"/>
              </a:solidFill>
              <a:sym typeface="Euclid Symbol" panose="05050102010706020507" pitchFamily="18" charset="2"/>
            </a:endParaRPr>
          </a:p>
        </p:txBody>
      </p:sp>
      <p:sp>
        <p:nvSpPr>
          <p:cNvPr id="1661958" name="Rectangle 6"/>
          <p:cNvSpPr>
            <a:spLocks noChangeArrowheads="1"/>
          </p:cNvSpPr>
          <p:nvPr/>
        </p:nvSpPr>
        <p:spPr bwMode="auto">
          <a:xfrm>
            <a:off x="1981200" y="3873500"/>
            <a:ext cx="5119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Since </a:t>
            </a:r>
            <a:r>
              <a:rPr lang="en-US" altLang="en-US" i="1">
                <a:solidFill>
                  <a:srgbClr val="000000"/>
                </a:solidFill>
                <a:sym typeface="Euclid Symbol" panose="05050102010706020507" pitchFamily="18" charset="2"/>
              </a:rPr>
              <a:t>QPS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 measures 90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  <a:sym typeface="Euclid Symbol" panose="05050102010706020507" pitchFamily="18" charset="2"/>
              </a:rPr>
              <a:t>°, the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  planes are perpendicular.</a:t>
            </a:r>
          </a:p>
        </p:txBody>
      </p:sp>
      <p:sp>
        <p:nvSpPr>
          <p:cNvPr id="209925" name="Line 7"/>
          <p:cNvSpPr>
            <a:spLocks noChangeShapeType="1"/>
          </p:cNvSpPr>
          <p:nvPr/>
        </p:nvSpPr>
        <p:spPr bwMode="auto">
          <a:xfrm>
            <a:off x="3106738" y="25400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9926" name="Line 8"/>
          <p:cNvSpPr>
            <a:spLocks noChangeShapeType="1"/>
          </p:cNvSpPr>
          <p:nvPr/>
        </p:nvSpPr>
        <p:spPr bwMode="auto">
          <a:xfrm>
            <a:off x="2133601" y="2540000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9927" name="Line 9"/>
          <p:cNvSpPr>
            <a:spLocks noChangeShapeType="1"/>
          </p:cNvSpPr>
          <p:nvPr/>
        </p:nvSpPr>
        <p:spPr bwMode="auto">
          <a:xfrm>
            <a:off x="5370513" y="25400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9928" name="Line 10"/>
          <p:cNvSpPr>
            <a:spLocks noChangeShapeType="1"/>
          </p:cNvSpPr>
          <p:nvPr/>
        </p:nvSpPr>
        <p:spPr bwMode="auto">
          <a:xfrm>
            <a:off x="4397376" y="2540000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09929" name="Picture 11" descr="fig11-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544639"/>
            <a:ext cx="254158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0" name="Line 12"/>
          <p:cNvSpPr>
            <a:spLocks noChangeShapeType="1"/>
          </p:cNvSpPr>
          <p:nvPr/>
        </p:nvSpPr>
        <p:spPr bwMode="auto">
          <a:xfrm>
            <a:off x="5137151" y="1646238"/>
            <a:ext cx="47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9931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421618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Dihedral Angles</a:t>
            </a:r>
            <a:endParaRPr lang="en-US" altLang="en-US" b="0" smtClean="0"/>
          </a:p>
        </p:txBody>
      </p:sp>
      <p:sp>
        <p:nvSpPr>
          <p:cNvPr id="210947" name="Rectangle 4"/>
          <p:cNvSpPr>
            <a:spLocks noChangeArrowheads="1"/>
          </p:cNvSpPr>
          <p:nvPr/>
        </p:nvSpPr>
        <p:spPr bwMode="auto">
          <a:xfrm>
            <a:off x="1981201" y="1589089"/>
            <a:ext cx="5000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A dihedral angle is formed by the union of two half-planes and the common line defining the half-planes.</a:t>
            </a:r>
          </a:p>
        </p:txBody>
      </p:sp>
      <p:pic>
        <p:nvPicPr>
          <p:cNvPr id="210948" name="Picture 6" descr="fig11-1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9" y="1984376"/>
            <a:ext cx="29622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81200" y="3654426"/>
            <a:ext cx="5119688" cy="1800225"/>
            <a:chOff x="288" y="2302"/>
            <a:chExt cx="3225" cy="1134"/>
          </a:xfrm>
        </p:grpSpPr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288" y="2302"/>
              <a:ext cx="322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sym typeface="Euclid Symbol" panose="05050102010706020507" pitchFamily="18" charset="2"/>
                </a:rPr>
                <a:t>A dihedral angle is measured by any of the associated planar angles such </a:t>
              </a:r>
              <a:r>
                <a:rPr lang="en-US" altLang="en-US" i="1">
                  <a:solidFill>
                    <a:srgbClr val="000000"/>
                  </a:solidFill>
                  <a:sym typeface="Euclid Symbol" panose="05050102010706020507" pitchFamily="18" charset="2"/>
                </a:rPr>
                <a:t>OPD</a:t>
              </a:r>
              <a:r>
                <a:rPr lang="en-US" altLang="en-US">
                  <a:solidFill>
                    <a:srgbClr val="000000"/>
                  </a:solidFill>
                  <a:sym typeface="Euclid Symbol" panose="05050102010706020507" pitchFamily="18" charset="2"/>
                </a:rPr>
                <a:t>, where </a:t>
              </a:r>
              <a:br>
                <a:rPr lang="en-US" altLang="en-US">
                  <a:solidFill>
                    <a:srgbClr val="000000"/>
                  </a:solidFill>
                  <a:sym typeface="Euclid Symbol" panose="05050102010706020507" pitchFamily="18" charset="2"/>
                </a:rPr>
              </a:br>
              <a:r>
                <a:rPr lang="en-US" altLang="en-US" i="1">
                  <a:solidFill>
                    <a:srgbClr val="000000"/>
                  </a:solidFill>
                  <a:sym typeface="Euclid Symbol" panose="05050102010706020507" pitchFamily="18" charset="2"/>
                </a:rPr>
                <a:t>PO </a:t>
              </a:r>
              <a:r>
                <a:rPr lang="en-US" altLang="en-US">
                  <a:solidFill>
                    <a:srgbClr val="000000"/>
                  </a:solidFill>
                  <a:sym typeface="Euclid Symbol" panose="05050102010706020507" pitchFamily="18" charset="2"/>
                </a:rPr>
                <a:t> </a:t>
              </a:r>
              <a:r>
                <a:rPr lang="en-US" altLang="en-US" i="1">
                  <a:solidFill>
                    <a:srgbClr val="000000"/>
                  </a:solidFill>
                  <a:sym typeface="Euclid Symbol" panose="05050102010706020507" pitchFamily="18" charset="2"/>
                </a:rPr>
                <a:t>AC </a:t>
              </a:r>
              <a:r>
                <a:rPr lang="en-US" altLang="en-US">
                  <a:solidFill>
                    <a:srgbClr val="000000"/>
                  </a:solidFill>
                  <a:sym typeface="Euclid Symbol" panose="05050102010706020507" pitchFamily="18" charset="2"/>
                </a:rPr>
                <a:t>and </a:t>
              </a:r>
              <a:r>
                <a:rPr lang="en-US" altLang="en-US" i="1">
                  <a:solidFill>
                    <a:srgbClr val="000000"/>
                  </a:solidFill>
                  <a:sym typeface="Euclid Symbol" panose="05050102010706020507" pitchFamily="18" charset="2"/>
                </a:rPr>
                <a:t>PD </a:t>
              </a:r>
              <a:r>
                <a:rPr lang="en-US" altLang="en-US">
                  <a:solidFill>
                    <a:srgbClr val="000000"/>
                  </a:solidFill>
                  <a:sym typeface="Euclid Symbol" panose="05050102010706020507" pitchFamily="18" charset="2"/>
                </a:rPr>
                <a:t> </a:t>
              </a:r>
              <a:r>
                <a:rPr lang="en-US" altLang="en-US" i="1">
                  <a:solidFill>
                    <a:srgbClr val="000000"/>
                  </a:solidFill>
                  <a:sym typeface="Euclid Symbol" panose="05050102010706020507" pitchFamily="18" charset="2"/>
                </a:rPr>
                <a:t>AC.</a:t>
              </a:r>
              <a:endParaRPr lang="en-US" altLang="en-US">
                <a:solidFill>
                  <a:srgbClr val="000000"/>
                </a:solidFill>
                <a:sym typeface="Euclid Symbol" panose="05050102010706020507" pitchFamily="18" charset="2"/>
              </a:endParaRPr>
            </a:p>
          </p:txBody>
        </p:sp>
        <p:sp>
          <p:nvSpPr>
            <p:cNvPr id="210952" name="Line 8"/>
            <p:cNvSpPr>
              <a:spLocks noChangeShapeType="1"/>
            </p:cNvSpPr>
            <p:nvPr/>
          </p:nvSpPr>
          <p:spPr bwMode="auto">
            <a:xfrm>
              <a:off x="997" y="3127"/>
              <a:ext cx="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953" name="Line 14"/>
            <p:cNvSpPr>
              <a:spLocks noChangeShapeType="1"/>
            </p:cNvSpPr>
            <p:nvPr/>
          </p:nvSpPr>
          <p:spPr bwMode="auto">
            <a:xfrm>
              <a:off x="384" y="3127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954" name="Line 19"/>
            <p:cNvSpPr>
              <a:spLocks noChangeShapeType="1"/>
            </p:cNvSpPr>
            <p:nvPr/>
          </p:nvSpPr>
          <p:spPr bwMode="auto">
            <a:xfrm>
              <a:off x="2423" y="3127"/>
              <a:ext cx="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955" name="Line 20"/>
            <p:cNvSpPr>
              <a:spLocks noChangeShapeType="1"/>
            </p:cNvSpPr>
            <p:nvPr/>
          </p:nvSpPr>
          <p:spPr bwMode="auto">
            <a:xfrm>
              <a:off x="1810" y="3127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095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037231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>
          <a:xfrm>
            <a:off x="1836738" y="0"/>
            <a:ext cx="7467600" cy="914400"/>
          </a:xfrm>
        </p:spPr>
        <p:txBody>
          <a:bodyPr/>
          <a:lstStyle/>
          <a:p>
            <a:r>
              <a:rPr lang="en-US" altLang="en-US" u="sng" smtClean="0"/>
              <a:t>Examples</a:t>
            </a:r>
          </a:p>
        </p:txBody>
      </p:sp>
      <p:pic>
        <p:nvPicPr>
          <p:cNvPr id="193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52400"/>
            <a:ext cx="4876800" cy="6510338"/>
          </a:xfrm>
        </p:spPr>
      </p:pic>
    </p:spTree>
    <p:extLst>
      <p:ext uri="{BB962C8B-B14F-4D97-AF65-F5344CB8AC3E}">
        <p14:creationId xmlns:p14="http://schemas.microsoft.com/office/powerpoint/2010/main" val="310512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146175" algn="l"/>
              </a:tabLst>
            </a:pP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</a:rPr>
              <a:t>11-2 </a:t>
            </a:r>
            <a:r>
              <a:rPr lang="en-US" altLang="en-US" smtClean="0">
                <a:solidFill>
                  <a:srgbClr val="FF0000"/>
                </a:solidFill>
              </a:rPr>
              <a:t>Linear Measure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8338" y="1600200"/>
            <a:ext cx="8272462" cy="4721292"/>
          </a:xfrm>
          <a:noFill/>
        </p:spPr>
        <p:txBody>
          <a:bodyPr/>
          <a:lstStyle/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3200"/>
              <a:t>The English System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3200"/>
              <a:t>Converting Units of Measure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3200"/>
              <a:t>Dimensional Analysis (Unit Analysis)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3200"/>
              <a:t>The Metric System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3200"/>
              <a:t>Distance Properties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3200"/>
              <a:t>Distance Around a Plane Figure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3200"/>
              <a:t>Circumference of a Circle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3200"/>
              <a:t>Arc Length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595207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Distance Properties</a:t>
            </a:r>
            <a:r>
              <a:rPr lang="en-US" altLang="en-US" sz="4000"/>
              <a:t> 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364038"/>
          </a:xfrm>
        </p:spPr>
        <p:txBody>
          <a:bodyPr/>
          <a:lstStyle/>
          <a:p>
            <a:pPr marL="465138" indent="-465138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1.</a:t>
            </a:r>
            <a:r>
              <a:rPr lang="en-US" altLang="en-US" smtClean="0"/>
              <a:t>	The distance between any two points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is greater than or equal to 0 (</a:t>
            </a:r>
            <a:r>
              <a:rPr lang="en-US" altLang="en-US" i="1" smtClean="0"/>
              <a:t>AB </a:t>
            </a:r>
            <a:r>
              <a:rPr lang="en-US" altLang="en-US" smtClean="0">
                <a:sym typeface="Euclid Symbol" panose="05050102010706020507" pitchFamily="18" charset="2"/>
              </a:rPr>
              <a:t> 0).</a:t>
            </a:r>
          </a:p>
          <a:p>
            <a:pPr marL="465138" indent="-465138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  <a:sym typeface="Euclid Symbol" panose="05050102010706020507" pitchFamily="18" charset="2"/>
              </a:rPr>
              <a:t>2.</a:t>
            </a:r>
            <a:r>
              <a:rPr lang="en-US" altLang="en-US" smtClean="0">
                <a:sym typeface="Euclid Symbol" panose="05050102010706020507" pitchFamily="18" charset="2"/>
              </a:rPr>
              <a:t>	The distance between any two points </a:t>
            </a:r>
            <a:r>
              <a:rPr lang="en-US" altLang="en-US" i="1" smtClean="0">
                <a:sym typeface="Euclid Symbol" panose="05050102010706020507" pitchFamily="18" charset="2"/>
              </a:rPr>
              <a:t>A</a:t>
            </a:r>
            <a:r>
              <a:rPr lang="en-US" altLang="en-US" smtClean="0">
                <a:sym typeface="Euclid Symbol" panose="05050102010706020507" pitchFamily="18" charset="2"/>
              </a:rPr>
              <a:t> and </a:t>
            </a:r>
            <a:r>
              <a:rPr lang="en-US" altLang="en-US" i="1" smtClean="0">
                <a:sym typeface="Euclid Symbol" panose="05050102010706020507" pitchFamily="18" charset="2"/>
              </a:rPr>
              <a:t>B</a:t>
            </a:r>
            <a:r>
              <a:rPr lang="en-US" altLang="en-US" smtClean="0">
                <a:sym typeface="Euclid Symbol" panose="05050102010706020507" pitchFamily="18" charset="2"/>
              </a:rPr>
              <a:t> is the same as the distance between </a:t>
            </a:r>
            <a:r>
              <a:rPr lang="en-US" altLang="en-US" i="1" smtClean="0">
                <a:sym typeface="Euclid Symbol" panose="05050102010706020507" pitchFamily="18" charset="2"/>
              </a:rPr>
              <a:t>B</a:t>
            </a:r>
            <a:r>
              <a:rPr lang="en-US" altLang="en-US" smtClean="0">
                <a:sym typeface="Euclid Symbol" panose="05050102010706020507" pitchFamily="18" charset="2"/>
              </a:rPr>
              <a:t> and </a:t>
            </a:r>
            <a:r>
              <a:rPr lang="en-US" altLang="en-US" i="1" smtClean="0">
                <a:sym typeface="Euclid Symbol" panose="05050102010706020507" pitchFamily="18" charset="2"/>
              </a:rPr>
              <a:t>A</a:t>
            </a:r>
            <a:r>
              <a:rPr lang="en-US" altLang="en-US" smtClean="0">
                <a:sym typeface="Euclid Symbol" panose="05050102010706020507" pitchFamily="18" charset="2"/>
              </a:rPr>
              <a:t> </a:t>
            </a:r>
            <a:br>
              <a:rPr lang="en-US" altLang="en-US" smtClean="0">
                <a:sym typeface="Euclid Symbol" panose="05050102010706020507" pitchFamily="18" charset="2"/>
              </a:rPr>
            </a:br>
            <a:r>
              <a:rPr lang="en-US" altLang="en-US" smtClean="0">
                <a:sym typeface="Euclid Symbol" panose="05050102010706020507" pitchFamily="18" charset="2"/>
              </a:rPr>
              <a:t>(</a:t>
            </a:r>
            <a:r>
              <a:rPr lang="en-US" altLang="en-US" i="1" smtClean="0">
                <a:sym typeface="Euclid Symbol" panose="05050102010706020507" pitchFamily="18" charset="2"/>
              </a:rPr>
              <a:t>AB = BA</a:t>
            </a:r>
            <a:r>
              <a:rPr lang="en-US" altLang="en-US" smtClean="0">
                <a:sym typeface="Euclid Symbol" panose="05050102010706020507" pitchFamily="18" charset="2"/>
              </a:rPr>
              <a:t>).</a:t>
            </a:r>
          </a:p>
          <a:p>
            <a:pPr marL="465138" indent="-465138">
              <a:spcBef>
                <a:spcPct val="50000"/>
              </a:spcBef>
            </a:pPr>
            <a:r>
              <a:rPr lang="en-US" altLang="en-US" smtClean="0">
                <a:solidFill>
                  <a:srgbClr val="FF0000"/>
                </a:solidFill>
                <a:sym typeface="Euclid Symbol" panose="05050102010706020507" pitchFamily="18" charset="2"/>
              </a:rPr>
              <a:t>3.</a:t>
            </a:r>
            <a:r>
              <a:rPr lang="en-US" altLang="en-US" smtClean="0">
                <a:sym typeface="Euclid Symbol" panose="05050102010706020507" pitchFamily="18" charset="2"/>
              </a:rPr>
              <a:t>	For any three points, 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, and </a:t>
            </a:r>
            <a:r>
              <a:rPr lang="en-US" altLang="en-US" i="1" smtClean="0"/>
              <a:t>C</a:t>
            </a:r>
            <a:r>
              <a:rPr lang="en-US" altLang="en-US" smtClean="0"/>
              <a:t>, the distance between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plus the distance between </a:t>
            </a:r>
            <a:r>
              <a:rPr lang="en-US" altLang="en-US" i="1" smtClean="0"/>
              <a:t>B</a:t>
            </a:r>
            <a:r>
              <a:rPr lang="en-US" altLang="en-US" smtClean="0"/>
              <a:t> and </a:t>
            </a:r>
            <a:r>
              <a:rPr lang="en-US" altLang="en-US" i="1" smtClean="0"/>
              <a:t>C</a:t>
            </a:r>
            <a:r>
              <a:rPr lang="en-US" altLang="en-US" smtClean="0"/>
              <a:t> is greater than or equal to the distance between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C</a:t>
            </a:r>
            <a:r>
              <a:rPr lang="en-US" altLang="en-US" smtClean="0"/>
              <a:t> (</a:t>
            </a:r>
            <a:r>
              <a:rPr lang="en-US" altLang="en-US" i="1" smtClean="0"/>
              <a:t>AB</a:t>
            </a:r>
            <a:r>
              <a:rPr lang="en-US" altLang="en-US" smtClean="0"/>
              <a:t> + </a:t>
            </a:r>
            <a:r>
              <a:rPr lang="en-US" altLang="en-US" i="1" smtClean="0"/>
              <a:t>BC</a:t>
            </a:r>
            <a:r>
              <a:rPr lang="en-US" altLang="en-US" smtClean="0"/>
              <a:t> </a:t>
            </a:r>
            <a:r>
              <a:rPr lang="en-US" altLang="en-US" smtClean="0">
                <a:sym typeface="Euclid Symbol" panose="05050102010706020507" pitchFamily="18" charset="2"/>
              </a:rPr>
              <a:t> </a:t>
            </a:r>
            <a:r>
              <a:rPr lang="en-US" altLang="en-US" smtClean="0"/>
              <a:t> </a:t>
            </a:r>
            <a:r>
              <a:rPr lang="en-US" altLang="en-US" i="1" smtClean="0"/>
              <a:t>AC</a:t>
            </a:r>
            <a:r>
              <a:rPr lang="en-US" altLang="en-US" smtClean="0"/>
              <a:t>).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934770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Triangle Inequality 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94688" cy="954088"/>
          </a:xfrm>
        </p:spPr>
        <p:txBody>
          <a:bodyPr/>
          <a:lstStyle/>
          <a:p>
            <a:pPr marL="0" indent="0"/>
            <a:r>
              <a:rPr lang="en-US" altLang="en-US" smtClean="0"/>
              <a:t>The sum of the lengths of any two sides of a triangle is greater than the length of the third side.</a:t>
            </a:r>
          </a:p>
        </p:txBody>
      </p:sp>
      <p:pic>
        <p:nvPicPr>
          <p:cNvPr id="8196" name="Picture 5" descr="triangle-in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749551"/>
            <a:ext cx="2649538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354513" y="2960689"/>
            <a:ext cx="283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AB</a:t>
            </a:r>
            <a:r>
              <a:rPr lang="en-US" altLang="en-US">
                <a:solidFill>
                  <a:srgbClr val="000000"/>
                </a:solidFill>
              </a:rPr>
              <a:t> + </a:t>
            </a:r>
            <a:r>
              <a:rPr lang="en-US" altLang="en-US" i="1">
                <a:solidFill>
                  <a:srgbClr val="000000"/>
                </a:solidFill>
              </a:rPr>
              <a:t>BC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  <a:sym typeface="Euclid Symbol" panose="05050102010706020507" pitchFamily="18" charset="2"/>
              </a:rPr>
              <a:t>&gt; 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i="1">
                <a:solidFill>
                  <a:srgbClr val="000000"/>
                </a:solidFill>
              </a:rPr>
              <a:t>AC</a:t>
            </a:r>
          </a:p>
        </p:txBody>
      </p:sp>
      <p:sp>
        <p:nvSpPr>
          <p:cNvPr id="1550343" name="Text Box 7"/>
          <p:cNvSpPr txBox="1">
            <a:spLocks noChangeArrowheads="1"/>
          </p:cNvSpPr>
          <p:nvPr/>
        </p:nvSpPr>
        <p:spPr bwMode="auto">
          <a:xfrm>
            <a:off x="5427663" y="3962400"/>
            <a:ext cx="48323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Can a triangle be made with sides that are 15 cm, 18 cm, and 37 cm?</a:t>
            </a:r>
          </a:p>
        </p:txBody>
      </p:sp>
      <p:sp>
        <p:nvSpPr>
          <p:cNvPr id="1550344" name="Text Box 8"/>
          <p:cNvSpPr txBox="1">
            <a:spLocks noChangeArrowheads="1"/>
          </p:cNvSpPr>
          <p:nvPr/>
        </p:nvSpPr>
        <p:spPr bwMode="auto">
          <a:xfrm>
            <a:off x="7518400" y="4816476"/>
            <a:ext cx="66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820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157502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43" grpId="0"/>
      <p:bldP spid="15503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Distance Around a Plane Figure</a:t>
            </a:r>
            <a:endParaRPr lang="en-US" altLang="en-US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587500"/>
          </a:xfrm>
        </p:spPr>
        <p:txBody>
          <a:bodyPr/>
          <a:lstStyle/>
          <a:p>
            <a:pPr marL="465138" indent="-465138">
              <a:spcBef>
                <a:spcPct val="50000"/>
              </a:spcBef>
            </a:pPr>
            <a:r>
              <a:rPr lang="en-US" altLang="en-US" b="1" i="1" smtClean="0"/>
              <a:t>Perimeter</a:t>
            </a:r>
            <a:r>
              <a:rPr lang="en-US" altLang="en-US" smtClean="0"/>
              <a:t> </a:t>
            </a:r>
          </a:p>
          <a:p>
            <a:pPr marL="465138" indent="-465138">
              <a:spcBef>
                <a:spcPct val="50000"/>
              </a:spcBef>
            </a:pPr>
            <a:r>
              <a:rPr lang="en-US" altLang="en-US" smtClean="0"/>
              <a:t>	the length of a simple closed curve, or the sum of the lengths of the sides of a polygon.</a:t>
            </a:r>
            <a:endParaRPr lang="en-US" altLang="en-US" b="1" i="1" smtClean="0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299239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Example 11-6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11059584" cy="523220"/>
          </a:xfrm>
        </p:spPr>
        <p:txBody>
          <a:bodyPr/>
          <a:lstStyle/>
          <a:p>
            <a:pPr marL="0" indent="0"/>
            <a:r>
              <a:rPr lang="en-US" altLang="en-US" smtClean="0"/>
              <a:t>Find the perimeter of each of the shapes.</a:t>
            </a:r>
          </a:p>
        </p:txBody>
      </p:sp>
      <p:pic>
        <p:nvPicPr>
          <p:cNvPr id="10244" name="Picture 4" descr="fig13-05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2190751"/>
            <a:ext cx="71294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2437" name="Text Box 5"/>
          <p:cNvSpPr txBox="1">
            <a:spLocks noChangeArrowheads="1"/>
          </p:cNvSpPr>
          <p:nvPr/>
        </p:nvSpPr>
        <p:spPr bwMode="auto">
          <a:xfrm>
            <a:off x="2528889" y="4746626"/>
            <a:ext cx="289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9 cm</a:t>
            </a:r>
          </a:p>
        </p:txBody>
      </p:sp>
      <p:sp>
        <p:nvSpPr>
          <p:cNvPr id="1682438" name="Text Box 6"/>
          <p:cNvSpPr txBox="1">
            <a:spLocks noChangeArrowheads="1"/>
          </p:cNvSpPr>
          <p:nvPr/>
        </p:nvSpPr>
        <p:spPr bwMode="auto">
          <a:xfrm>
            <a:off x="6477001" y="4746626"/>
            <a:ext cx="289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2</a:t>
            </a:r>
            <a:r>
              <a:rPr lang="en-US" altLang="en-US" sz="2800" i="1">
                <a:solidFill>
                  <a:srgbClr val="FF0000"/>
                </a:solidFill>
                <a:cs typeface="Arial" panose="020B0604020202020204" pitchFamily="34" charset="0"/>
              </a:rPr>
              <a:t>ℓ</a:t>
            </a:r>
            <a:r>
              <a:rPr lang="en-US" altLang="en-US" sz="2800">
                <a:solidFill>
                  <a:srgbClr val="FF0000"/>
                </a:solidFill>
              </a:rPr>
              <a:t> + 2</a:t>
            </a:r>
            <a:r>
              <a:rPr lang="en-US" altLang="en-US" sz="2800" i="1">
                <a:solidFill>
                  <a:srgbClr val="FF0000"/>
                </a:solidFill>
              </a:rPr>
              <a:t>w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7747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8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8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37" grpId="0"/>
      <p:bldP spid="16824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Example 11-6    </a:t>
            </a:r>
            <a:r>
              <a:rPr lang="en-US" altLang="en-US" sz="2400">
                <a:solidFill>
                  <a:srgbClr val="0070C0"/>
                </a:solidFill>
              </a:rPr>
              <a:t>(continued)</a:t>
            </a:r>
          </a:p>
        </p:txBody>
      </p:sp>
      <p:sp>
        <p:nvSpPr>
          <p:cNvPr id="1683461" name="Text Box 5"/>
          <p:cNvSpPr txBox="1">
            <a:spLocks noChangeArrowheads="1"/>
          </p:cNvSpPr>
          <p:nvPr/>
        </p:nvSpPr>
        <p:spPr bwMode="auto">
          <a:xfrm>
            <a:off x="2105026" y="4227513"/>
            <a:ext cx="289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4</a:t>
            </a:r>
            <a:r>
              <a:rPr lang="en-US" altLang="en-US" sz="2800" i="1">
                <a:solidFill>
                  <a:srgbClr val="FF0000"/>
                </a:solidFill>
              </a:rPr>
              <a:t>s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683462" name="Text Box 6"/>
          <p:cNvSpPr txBox="1">
            <a:spLocks noChangeArrowheads="1"/>
          </p:cNvSpPr>
          <p:nvPr/>
        </p:nvSpPr>
        <p:spPr bwMode="auto">
          <a:xfrm>
            <a:off x="6457951" y="4227513"/>
            <a:ext cx="289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170 mm</a:t>
            </a:r>
          </a:p>
        </p:txBody>
      </p:sp>
      <p:pic>
        <p:nvPicPr>
          <p:cNvPr id="11269" name="Picture 7" descr="fig13-05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6" y="1600200"/>
            <a:ext cx="712946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3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81200" y="5040313"/>
            <a:ext cx="8686800" cy="519112"/>
          </a:xfrm>
          <a:noFill/>
        </p:spPr>
        <p:txBody>
          <a:bodyPr/>
          <a:lstStyle/>
          <a:p>
            <a:pPr marL="0" indent="0"/>
            <a:r>
              <a:rPr lang="en-US" altLang="en-US" smtClean="0"/>
              <a:t>What is the perimeter of a regular </a:t>
            </a:r>
            <a:r>
              <a:rPr lang="en-US" altLang="en-US" i="1" smtClean="0"/>
              <a:t>n</a:t>
            </a:r>
            <a:r>
              <a:rPr lang="en-US" altLang="en-US" smtClean="0"/>
              <a:t>-gon with side </a:t>
            </a:r>
            <a:r>
              <a:rPr lang="en-US" altLang="en-US" i="1" smtClean="0"/>
              <a:t>s</a:t>
            </a:r>
            <a:r>
              <a:rPr lang="en-US" altLang="en-US" smtClean="0"/>
              <a:t>?</a:t>
            </a:r>
          </a:p>
        </p:txBody>
      </p:sp>
      <p:sp>
        <p:nvSpPr>
          <p:cNvPr id="1683466" name="Text Box 10"/>
          <p:cNvSpPr txBox="1">
            <a:spLocks noChangeArrowheads="1"/>
          </p:cNvSpPr>
          <p:nvPr/>
        </p:nvSpPr>
        <p:spPr bwMode="auto">
          <a:xfrm>
            <a:off x="4630739" y="5667376"/>
            <a:ext cx="289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FF0000"/>
                </a:solidFill>
              </a:rPr>
              <a:t>ns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127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3334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8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8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8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61" grpId="0"/>
      <p:bldP spid="1683462" grpId="0"/>
      <p:bldP spid="1683465" grpId="0" build="p"/>
      <p:bldP spid="16834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Circumference of a Circle</a:t>
            </a:r>
            <a:endParaRPr lang="en-US" altLang="en-US" sz="4000"/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2870200"/>
          </a:xfrm>
        </p:spPr>
        <p:txBody>
          <a:bodyPr/>
          <a:lstStyle/>
          <a:p>
            <a:pPr marL="465138" indent="-465138">
              <a:spcBef>
                <a:spcPct val="50000"/>
              </a:spcBef>
            </a:pPr>
            <a:r>
              <a:rPr lang="en-US" altLang="en-US" b="1" i="1" smtClean="0"/>
              <a:t>Circle</a:t>
            </a:r>
            <a:r>
              <a:rPr lang="en-US" altLang="en-US" smtClean="0"/>
              <a:t> – the set of all points in a plane that are the same distance from a given point, the </a:t>
            </a:r>
            <a:r>
              <a:rPr lang="en-US" altLang="en-US" b="1" i="1" smtClean="0"/>
              <a:t>center</a:t>
            </a:r>
            <a:r>
              <a:rPr lang="en-US" altLang="en-US" smtClean="0"/>
              <a:t>.</a:t>
            </a:r>
          </a:p>
          <a:p>
            <a:pPr marL="465138" indent="-465138">
              <a:spcBef>
                <a:spcPct val="50000"/>
              </a:spcBef>
            </a:pPr>
            <a:r>
              <a:rPr lang="en-US" altLang="en-US" b="1" i="1" smtClean="0"/>
              <a:t>Circumference</a:t>
            </a:r>
            <a:r>
              <a:rPr lang="en-US" altLang="en-US" smtClean="0"/>
              <a:t> – the perimeter of a circle.</a:t>
            </a:r>
          </a:p>
          <a:p>
            <a:pPr marL="465138" indent="-465138">
              <a:spcBef>
                <a:spcPct val="50000"/>
              </a:spcBef>
            </a:pPr>
            <a:endParaRPr lang="en-US" altLang="en-US" b="1" i="1" smtClean="0"/>
          </a:p>
          <a:p>
            <a:pPr marL="465138" indent="-465138">
              <a:spcBef>
                <a:spcPct val="50000"/>
              </a:spcBef>
            </a:pPr>
            <a:endParaRPr lang="en-US" altLang="en-US" b="1" i="1" smtClean="0"/>
          </a:p>
        </p:txBody>
      </p:sp>
      <p:pic>
        <p:nvPicPr>
          <p:cNvPr id="12292" name="Picture 8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3427414"/>
            <a:ext cx="36560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2454275" y="3427413"/>
            <a:ext cx="5259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52394" name="Text Box 10"/>
          <p:cNvSpPr txBox="1">
            <a:spLocks noChangeArrowheads="1"/>
          </p:cNvSpPr>
          <p:nvPr/>
        </p:nvSpPr>
        <p:spPr bwMode="auto">
          <a:xfrm>
            <a:off x="1995489" y="3352801"/>
            <a:ext cx="4289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C0066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800" b="1" i="1">
                <a:solidFill>
                  <a:srgbClr val="000000"/>
                </a:solidFill>
              </a:rPr>
              <a:t>Pi</a:t>
            </a:r>
            <a:r>
              <a:rPr lang="en-US" altLang="en-US" sz="2800">
                <a:solidFill>
                  <a:srgbClr val="000000"/>
                </a:solidFill>
              </a:rPr>
              <a:t> – the ratio between the circumference of a circle and the length of its diameter.</a:t>
            </a:r>
          </a:p>
        </p:txBody>
      </p:sp>
      <p:pic>
        <p:nvPicPr>
          <p:cNvPr id="1552395" name="Picture 11" descr="eq-slide13-21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194300"/>
            <a:ext cx="23764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466411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23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Arc Length</a:t>
            </a:r>
            <a:endParaRPr lang="en-US" altLang="en-US" sz="4000"/>
          </a:p>
        </p:txBody>
      </p:sp>
      <p:pic>
        <p:nvPicPr>
          <p:cNvPr id="13315" name="Picture 6" descr="arc-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639888"/>
            <a:ext cx="34639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eq-slide13-22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300413"/>
            <a:ext cx="12525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35965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488" y="2216150"/>
            <a:ext cx="8278812" cy="4192588"/>
          </a:xfrm>
        </p:spPr>
        <p:txBody>
          <a:bodyPr/>
          <a:lstStyle/>
          <a:p>
            <a:pPr marL="533400" indent="-533400">
              <a:spcBef>
                <a:spcPct val="120000"/>
              </a:spcBef>
              <a:buClr>
                <a:schemeClr val="tx1"/>
              </a:buClr>
              <a:buFontTx/>
              <a:buAutoNum type="alphaLcPeriod"/>
            </a:pPr>
            <a:r>
              <a:rPr lang="en-US" altLang="en-US" smtClean="0"/>
              <a:t>The circumference of a circle with radius 2 m</a:t>
            </a:r>
          </a:p>
          <a:p>
            <a:pPr marL="533400" indent="-533400">
              <a:spcBef>
                <a:spcPct val="120000"/>
              </a:spcBef>
              <a:buFont typeface="Wingdings" panose="05000000000000000000" pitchFamily="2" charset="2"/>
              <a:buAutoNum type="alphaLcPeriod"/>
            </a:pPr>
            <a:r>
              <a:rPr lang="en-US" altLang="en-US" smtClean="0"/>
              <a:t>The radius of a circle with circumference 15</a:t>
            </a:r>
            <a:r>
              <a:rPr lang="el-GR" altLang="en-US" smtClean="0">
                <a:cs typeface="Times New Roman" panose="02020603050405020304" pitchFamily="18" charset="0"/>
              </a:rPr>
              <a:t>π</a:t>
            </a:r>
            <a:r>
              <a:rPr lang="en-US" altLang="en-US" smtClean="0">
                <a:cs typeface="Times New Roman" panose="02020603050405020304" pitchFamily="18" charset="0"/>
              </a:rPr>
              <a:t> m</a:t>
            </a:r>
          </a:p>
          <a:p>
            <a:pPr marL="533400" indent="-533400">
              <a:spcBef>
                <a:spcPct val="120000"/>
              </a:spcBef>
              <a:buFont typeface="Wingdings" panose="05000000000000000000" pitchFamily="2" charset="2"/>
              <a:buAutoNum type="alphaLcPeriod"/>
            </a:pPr>
            <a:r>
              <a:rPr lang="en-US" altLang="en-US" smtClean="0">
                <a:cs typeface="Times New Roman" panose="02020603050405020304" pitchFamily="18" charset="0"/>
              </a:rPr>
              <a:t>The length of a 25° arc of a circle with diameter 10 cm.</a:t>
            </a:r>
          </a:p>
          <a:p>
            <a:pPr marL="533400" indent="-533400">
              <a:spcBef>
                <a:spcPct val="120000"/>
              </a:spcBef>
              <a:buFont typeface="Wingdings" panose="05000000000000000000" pitchFamily="2" charset="2"/>
              <a:buAutoNum type="alphaLcPeriod"/>
            </a:pPr>
            <a:r>
              <a:rPr lang="en-US" altLang="en-US" smtClean="0">
                <a:cs typeface="Times New Roman" panose="02020603050405020304" pitchFamily="18" charset="0"/>
              </a:rPr>
              <a:t>The radius of an arc whose central angle is 87° and whose arc length is 154 cm.</a:t>
            </a:r>
          </a:p>
        </p:txBody>
      </p:sp>
      <p:sp>
        <p:nvSpPr>
          <p:cNvPr id="1554437" name="Text Box 5"/>
          <p:cNvSpPr txBox="1">
            <a:spLocks noChangeArrowheads="1"/>
          </p:cNvSpPr>
          <p:nvPr/>
        </p:nvSpPr>
        <p:spPr bwMode="auto">
          <a:xfrm>
            <a:off x="6010276" y="2701926"/>
            <a:ext cx="1363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4</a:t>
            </a:r>
            <a:r>
              <a:rPr lang="el-GR" altLang="en-US" sz="2800" i="1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1554441" name="Text Box 9"/>
          <p:cNvSpPr txBox="1">
            <a:spLocks noChangeArrowheads="1"/>
          </p:cNvSpPr>
          <p:nvPr/>
        </p:nvSpPr>
        <p:spPr bwMode="auto">
          <a:xfrm>
            <a:off x="5988051" y="3627438"/>
            <a:ext cx="1363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7.5 m</a:t>
            </a:r>
            <a:endParaRPr lang="en-US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54447" name="Text Box 15"/>
          <p:cNvSpPr txBox="1">
            <a:spLocks noChangeArrowheads="1"/>
          </p:cNvSpPr>
          <p:nvPr/>
        </p:nvSpPr>
        <p:spPr bwMode="auto">
          <a:xfrm>
            <a:off x="7931151" y="5889626"/>
            <a:ext cx="1992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≈ </a:t>
            </a:r>
            <a:r>
              <a:rPr lang="en-US" altLang="en-US" sz="2800">
                <a:solidFill>
                  <a:srgbClr val="FF0000"/>
                </a:solidFill>
              </a:rPr>
              <a:t>101.4 cm</a:t>
            </a:r>
            <a:endParaRPr lang="en-US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Example 11-7</a:t>
            </a:r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1995488" y="1611313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Find each of the following:</a:t>
            </a:r>
          </a:p>
        </p:txBody>
      </p:sp>
      <p:graphicFrame>
        <p:nvGraphicFramePr>
          <p:cNvPr id="14344" name="Object 2"/>
          <p:cNvGraphicFramePr>
            <a:graphicFrameLocks noChangeAspect="1"/>
          </p:cNvGraphicFramePr>
          <p:nvPr/>
        </p:nvGraphicFramePr>
        <p:xfrm>
          <a:off x="5080000" y="3060701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438364" imgH="657546" progId="Equation.DSMT4">
                  <p:embed/>
                </p:oleObj>
              </mc:Choice>
              <mc:Fallback>
                <p:oleObj name="Equation" r:id="rId3" imgW="438364" imgH="6575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060701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4454" name="Picture 22" descr="eq-slide13-23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94239"/>
            <a:ext cx="3035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94086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5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37" grpId="0"/>
      <p:bldP spid="1554441" grpId="0"/>
      <p:bldP spid="15544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11-3 Curves, Polygons, and Symmetry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94688" cy="4333875"/>
          </a:xfrm>
        </p:spPr>
        <p:txBody>
          <a:bodyPr/>
          <a:lstStyle/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/>
              <a:t>More About Polygons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/>
              <a:t>Congruent Segments and Angles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/>
              <a:t>Regular Polygons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/>
              <a:t>Triangles and Quadrilaterals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/>
              <a:t>Hierarchy Among Polygons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/>
              <a:t>Line Symmetries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/>
              <a:t>Rotational (Turn) Symmetries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/>
              <a:t>Point Symmetry</a:t>
            </a:r>
          </a:p>
          <a:p>
            <a:pPr marL="1265238" lvl="2" indent="-3508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/>
              <a:t>Classification of Figures by Their Symmetries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882858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953000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0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Curves and Polygons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194175"/>
          </a:xfrm>
        </p:spPr>
        <p:txBody>
          <a:bodyPr/>
          <a:lstStyle/>
          <a:p>
            <a:pPr marL="465138" indent="-465138"/>
            <a:r>
              <a:rPr lang="en-US" altLang="en-US" b="1" i="1" smtClean="0">
                <a:solidFill>
                  <a:srgbClr val="3333FF"/>
                </a:solidFill>
              </a:rPr>
              <a:t>Simple curve</a:t>
            </a:r>
          </a:p>
          <a:p>
            <a:pPr marL="465138" indent="-465138"/>
            <a:r>
              <a:rPr lang="en-US" altLang="en-US" smtClean="0"/>
              <a:t> 	a curve that does not cross itself; starting and stopping points may be the same.</a:t>
            </a:r>
          </a:p>
          <a:p>
            <a:pPr marL="465138" indent="-465138">
              <a:spcBef>
                <a:spcPct val="50000"/>
              </a:spcBef>
            </a:pPr>
            <a:r>
              <a:rPr lang="en-US" altLang="en-US" b="1" i="1" smtClean="0">
                <a:solidFill>
                  <a:srgbClr val="3333FF"/>
                </a:solidFill>
              </a:rPr>
              <a:t>Closed curve</a:t>
            </a:r>
            <a:endParaRPr lang="en-US" altLang="en-US" i="1" smtClean="0"/>
          </a:p>
          <a:p>
            <a:pPr marL="465138" indent="-465138"/>
            <a:r>
              <a:rPr lang="en-US" altLang="en-US" smtClean="0"/>
              <a:t> 	a curve that starts and stops at the same point.</a:t>
            </a:r>
          </a:p>
          <a:p>
            <a:pPr marL="465138" indent="-465138">
              <a:spcBef>
                <a:spcPct val="50000"/>
              </a:spcBef>
            </a:pPr>
            <a:r>
              <a:rPr lang="en-US" altLang="en-US" b="1" i="1" smtClean="0">
                <a:solidFill>
                  <a:srgbClr val="3333FF"/>
                </a:solidFill>
              </a:rPr>
              <a:t>Polygon</a:t>
            </a:r>
            <a:endParaRPr lang="en-US" altLang="en-US" i="1" smtClean="0"/>
          </a:p>
          <a:p>
            <a:pPr marL="465138" indent="-465138"/>
            <a:r>
              <a:rPr lang="en-US" altLang="en-US" smtClean="0"/>
              <a:t>	a simple, closed curve with sides that are line segments.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46882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Curves and Polygons</a:t>
            </a:r>
          </a:p>
        </p:txBody>
      </p:sp>
      <p:sp>
        <p:nvSpPr>
          <p:cNvPr id="1579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894138"/>
          </a:xfrm>
        </p:spPr>
        <p:txBody>
          <a:bodyPr/>
          <a:lstStyle/>
          <a:p>
            <a:pPr marL="465138" indent="-465138"/>
            <a:r>
              <a:rPr lang="en-US" altLang="en-US" b="1" i="1" smtClean="0">
                <a:solidFill>
                  <a:srgbClr val="3333FF"/>
                </a:solidFill>
              </a:rPr>
              <a:t>Convex curve</a:t>
            </a:r>
            <a:endParaRPr lang="en-US" altLang="en-US" i="1" smtClean="0"/>
          </a:p>
          <a:p>
            <a:pPr marL="465138" indent="-465138"/>
            <a:r>
              <a:rPr lang="en-US" altLang="en-US" smtClean="0"/>
              <a:t>	a simple, closed curve with no indentations; the segment connecting any two points in the interior of the curve is wholly contained in the interior of the curve.</a:t>
            </a:r>
          </a:p>
          <a:p>
            <a:pPr marL="465138" indent="-465138">
              <a:spcBef>
                <a:spcPct val="50000"/>
              </a:spcBef>
            </a:pPr>
            <a:r>
              <a:rPr lang="en-US" altLang="en-US" b="1" i="1" smtClean="0">
                <a:solidFill>
                  <a:srgbClr val="3333FF"/>
                </a:solidFill>
              </a:rPr>
              <a:t>Concave curve</a:t>
            </a:r>
            <a:endParaRPr lang="en-US" altLang="en-US" i="1" smtClean="0"/>
          </a:p>
          <a:p>
            <a:pPr marL="465138" indent="-465138"/>
            <a:r>
              <a:rPr lang="en-US" altLang="en-US" smtClean="0"/>
              <a:t>	a simple, closed curve that is not convex; it has an indentation.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08383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able9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11138"/>
            <a:ext cx="80264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73669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Polygonal Regions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373188"/>
          </a:xfrm>
        </p:spPr>
        <p:txBody>
          <a:bodyPr/>
          <a:lstStyle/>
          <a:p>
            <a:r>
              <a:rPr lang="en-US" altLang="en-US" smtClean="0"/>
              <a:t>Every simple closed curve separates the plane into three disjoint subsets: the interior of the curve, the exterior of the curve, and the curve itself.</a:t>
            </a:r>
          </a:p>
        </p:txBody>
      </p:sp>
      <p:pic>
        <p:nvPicPr>
          <p:cNvPr id="11268" name="Picture 4" descr="fig9-2-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098925"/>
            <a:ext cx="30527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fig9-2-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3441700"/>
            <a:ext cx="39306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62043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2139" y="1727200"/>
            <a:ext cx="2651125" cy="2246769"/>
          </a:xfrm>
        </p:spPr>
        <p:txBody>
          <a:bodyPr/>
          <a:lstStyle/>
          <a:p>
            <a:r>
              <a:rPr lang="en-US" altLang="en-US" smtClean="0"/>
              <a:t>Is point </a:t>
            </a:r>
            <a:r>
              <a:rPr lang="en-US" altLang="en-US" i="1" smtClean="0"/>
              <a:t>X</a:t>
            </a:r>
            <a:r>
              <a:rPr lang="en-US" altLang="en-US" smtClean="0"/>
              <a:t> inside or outside the simple closed curve?</a:t>
            </a:r>
          </a:p>
        </p:txBody>
      </p:sp>
      <p:pic>
        <p:nvPicPr>
          <p:cNvPr id="12291" name="Picture 4" descr="fig9-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782763"/>
            <a:ext cx="57134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1062" name="Text Box 6"/>
          <p:cNvSpPr txBox="1">
            <a:spLocks noChangeArrowheads="1"/>
          </p:cNvSpPr>
          <p:nvPr/>
        </p:nvSpPr>
        <p:spPr bwMode="auto">
          <a:xfrm>
            <a:off x="1930400" y="418465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outside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Polygonal Regions</a:t>
            </a:r>
          </a:p>
        </p:txBody>
      </p:sp>
    </p:spTree>
    <p:extLst>
      <p:ext uri="{BB962C8B-B14F-4D97-AF65-F5344CB8AC3E}">
        <p14:creationId xmlns:p14="http://schemas.microsoft.com/office/powerpoint/2010/main" val="355649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433388"/>
            <a:ext cx="7974013" cy="685800"/>
          </a:xfrm>
        </p:spPr>
        <p:txBody>
          <a:bodyPr/>
          <a:lstStyle/>
          <a:p>
            <a:r>
              <a:rPr lang="en-US" altLang="en-US" smtClean="0"/>
              <a:t>More About Polygons</a:t>
            </a:r>
          </a:p>
        </p:txBody>
      </p:sp>
      <p:pic>
        <p:nvPicPr>
          <p:cNvPr id="13315" name="Picture 5" descr="table9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4" y="1566864"/>
            <a:ext cx="6192837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35134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About Polygons</a:t>
            </a:r>
          </a:p>
        </p:txBody>
      </p:sp>
      <p:sp>
        <p:nvSpPr>
          <p:cNvPr id="15841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621213"/>
          </a:xfrm>
          <a:noFill/>
        </p:spPr>
        <p:txBody>
          <a:bodyPr/>
          <a:lstStyle/>
          <a:p>
            <a:pPr marL="465138" indent="-465138"/>
            <a:r>
              <a:rPr lang="en-US" altLang="en-US" b="1" i="1" smtClean="0">
                <a:solidFill>
                  <a:srgbClr val="3333FF"/>
                </a:solidFill>
              </a:rPr>
              <a:t>Interior angle</a:t>
            </a:r>
            <a:endParaRPr lang="en-US" altLang="en-US" smtClean="0"/>
          </a:p>
          <a:p>
            <a:pPr marL="465138" indent="-465138"/>
            <a:r>
              <a:rPr lang="en-US" altLang="en-US" smtClean="0"/>
              <a:t>	an angle formed by two sides of a polygon with a common vertex.</a:t>
            </a:r>
          </a:p>
          <a:p>
            <a:pPr marL="465138" indent="-465138">
              <a:spcBef>
                <a:spcPct val="50000"/>
              </a:spcBef>
            </a:pPr>
            <a:r>
              <a:rPr lang="en-US" altLang="en-US" b="1" i="1" smtClean="0">
                <a:solidFill>
                  <a:srgbClr val="3333FF"/>
                </a:solidFill>
              </a:rPr>
              <a:t>Exterior angle of a convex polygon</a:t>
            </a:r>
            <a:endParaRPr lang="en-US" altLang="en-US" smtClean="0"/>
          </a:p>
          <a:p>
            <a:pPr marL="465138" indent="-465138"/>
            <a:r>
              <a:rPr lang="en-US" altLang="en-US" smtClean="0"/>
              <a:t>	an angle formed by a side of a polygon and the extension of a contiguous side of the polygon.</a:t>
            </a:r>
          </a:p>
          <a:p>
            <a:pPr marL="465138" indent="-465138">
              <a:spcBef>
                <a:spcPct val="50000"/>
              </a:spcBef>
            </a:pPr>
            <a:r>
              <a:rPr lang="en-US" altLang="en-US" b="1" i="1" smtClean="0">
                <a:solidFill>
                  <a:srgbClr val="3333FF"/>
                </a:solidFill>
              </a:rPr>
              <a:t>Diagonal</a:t>
            </a:r>
            <a:r>
              <a:rPr lang="en-US" altLang="en-US" smtClean="0"/>
              <a:t> </a:t>
            </a:r>
          </a:p>
          <a:p>
            <a:pPr marL="465138" indent="-465138"/>
            <a:r>
              <a:rPr lang="en-US" altLang="en-US" smtClean="0"/>
              <a:t>	a line segment connecting nonconsecutive vertices of a polygon.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63659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About Polygons</a:t>
            </a:r>
          </a:p>
        </p:txBody>
      </p:sp>
      <p:pic>
        <p:nvPicPr>
          <p:cNvPr id="15363" name="Picture 4" descr="fig9-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31963"/>
            <a:ext cx="78613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53860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Congruent Segments and Angles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05014" y="1597026"/>
            <a:ext cx="7762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3333FF"/>
                </a:solidFill>
              </a:rPr>
              <a:t>Congruent parts</a:t>
            </a:r>
            <a:endParaRPr lang="en-US" altLang="en-US" sz="2800" b="1" i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parts with the same size and shape</a:t>
            </a:r>
            <a:endParaRPr lang="en-US" altLang="en-US" sz="2800" b="1" i="1">
              <a:solidFill>
                <a:srgbClr val="000000"/>
              </a:solidFill>
            </a:endParaRPr>
          </a:p>
        </p:txBody>
      </p:sp>
      <p:sp>
        <p:nvSpPr>
          <p:cNvPr id="1586182" name="Text Box 6"/>
          <p:cNvSpPr txBox="1">
            <a:spLocks noChangeArrowheads="1"/>
          </p:cNvSpPr>
          <p:nvPr/>
        </p:nvSpPr>
        <p:spPr bwMode="auto">
          <a:xfrm>
            <a:off x="2005014" y="2917825"/>
            <a:ext cx="77628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Two line segments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are </a:t>
            </a:r>
            <a:r>
              <a:rPr lang="en-US" altLang="en-US" sz="2800" b="1">
                <a:solidFill>
                  <a:srgbClr val="3333FF"/>
                </a:solidFill>
              </a:rPr>
              <a:t>congruent </a:t>
            </a:r>
            <a:r>
              <a:rPr lang="en-US" altLang="en-US" sz="2800">
                <a:solidFill>
                  <a:srgbClr val="000000"/>
                </a:solidFill>
              </a:rPr>
              <a:t>(</a:t>
            </a:r>
            <a:r>
              <a:rPr lang="en-US" altLang="en-US" sz="2800">
                <a:solidFill>
                  <a:srgbClr val="000000"/>
                </a:solidFill>
                <a:sym typeface="Symbol" panose="05050102010706020507" pitchFamily="18" charset="2"/>
              </a:rPr>
              <a:t>)</a:t>
            </a:r>
            <a:r>
              <a:rPr lang="en-US" altLang="en-US" sz="2800" b="1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if a tracing of one line segment can be fitted exactly on top of the other line segment. </a:t>
            </a:r>
            <a:endParaRPr lang="en-US" altLang="en-US" sz="2800" b="1" i="1">
              <a:solidFill>
                <a:srgbClr val="000000"/>
              </a:solidFill>
            </a:endParaRPr>
          </a:p>
        </p:txBody>
      </p:sp>
      <p:sp>
        <p:nvSpPr>
          <p:cNvPr id="1586183" name="Text Box 7"/>
          <p:cNvSpPr txBox="1">
            <a:spLocks noChangeArrowheads="1"/>
          </p:cNvSpPr>
          <p:nvPr/>
        </p:nvSpPr>
        <p:spPr bwMode="auto">
          <a:xfrm>
            <a:off x="2005014" y="4572000"/>
            <a:ext cx="7762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Two angles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are </a:t>
            </a:r>
            <a:r>
              <a:rPr lang="en-US" altLang="en-US" sz="2800" b="1">
                <a:solidFill>
                  <a:srgbClr val="3333FF"/>
                </a:solidFill>
              </a:rPr>
              <a:t>congruent </a:t>
            </a:r>
            <a:r>
              <a:rPr lang="en-US" altLang="en-US" sz="2800">
                <a:solidFill>
                  <a:srgbClr val="000000"/>
                </a:solidFill>
              </a:rPr>
              <a:t>(</a:t>
            </a:r>
            <a:r>
              <a:rPr lang="en-US" altLang="en-US" sz="2800">
                <a:solidFill>
                  <a:srgbClr val="000000"/>
                </a:solidFill>
                <a:sym typeface="Symbol" panose="05050102010706020507" pitchFamily="18" charset="2"/>
              </a:rPr>
              <a:t>) if</a:t>
            </a:r>
            <a:r>
              <a:rPr lang="en-US" altLang="en-US" sz="2800" b="1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they have the same measure. </a:t>
            </a:r>
            <a:endParaRPr lang="en-US" altLang="en-US" sz="2800" b="1" i="1">
              <a:solidFill>
                <a:srgbClr val="000000"/>
              </a:solidFill>
            </a:endParaRPr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809920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82" grpId="0"/>
      <p:bldP spid="158618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Congruent Segments and Angles</a:t>
            </a:r>
          </a:p>
        </p:txBody>
      </p:sp>
      <p:pic>
        <p:nvPicPr>
          <p:cNvPr id="17411" name="Picture 4" descr="fig9-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9" y="1998664"/>
            <a:ext cx="787082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408694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467600" cy="685800"/>
          </a:xfrm>
        </p:spPr>
        <p:txBody>
          <a:bodyPr/>
          <a:lstStyle/>
          <a:p>
            <a:r>
              <a:rPr lang="en-US" altLang="en-US" u="sng" smtClean="0"/>
              <a:t>Examples</a:t>
            </a:r>
          </a:p>
        </p:txBody>
      </p:sp>
      <p:pic>
        <p:nvPicPr>
          <p:cNvPr id="1955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762000"/>
            <a:ext cx="7620000" cy="5759450"/>
          </a:xfrm>
        </p:spPr>
      </p:pic>
    </p:spTree>
    <p:extLst>
      <p:ext uri="{BB962C8B-B14F-4D97-AF65-F5344CB8AC3E}">
        <p14:creationId xmlns:p14="http://schemas.microsoft.com/office/powerpoint/2010/main" val="2824059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Regular Polygons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1031875"/>
          </a:xfrm>
        </p:spPr>
        <p:txBody>
          <a:bodyPr/>
          <a:lstStyle/>
          <a:p>
            <a:r>
              <a:rPr lang="en-US" altLang="en-US" smtClean="0"/>
              <a:t>All sides are congruent and all angles are congruent. </a:t>
            </a:r>
          </a:p>
          <a:p>
            <a:r>
              <a:rPr lang="en-US" altLang="en-US" smtClean="0"/>
              <a:t>A regular polygon is </a:t>
            </a:r>
            <a:r>
              <a:rPr lang="en-US" altLang="en-US" b="1" i="1" smtClean="0"/>
              <a:t>equilateral</a:t>
            </a:r>
            <a:r>
              <a:rPr lang="en-US" altLang="en-US" smtClean="0"/>
              <a:t> and </a:t>
            </a:r>
            <a:r>
              <a:rPr lang="en-US" altLang="en-US" b="1" i="1" smtClean="0"/>
              <a:t>equiangular</a:t>
            </a:r>
            <a:r>
              <a:rPr lang="en-US" altLang="en-US" smtClean="0"/>
              <a:t>.</a:t>
            </a:r>
          </a:p>
        </p:txBody>
      </p:sp>
      <p:pic>
        <p:nvPicPr>
          <p:cNvPr id="18436" name="Picture 5" descr="fig9-2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109914"/>
            <a:ext cx="5619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03463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Triangles and Quadrilaterals</a:t>
            </a:r>
          </a:p>
        </p:txBody>
      </p:sp>
      <p:sp>
        <p:nvSpPr>
          <p:cNvPr id="19459" name="Rectangle 165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724400" cy="1458913"/>
          </a:xfrm>
        </p:spPr>
        <p:txBody>
          <a:bodyPr/>
          <a:lstStyle/>
          <a:p>
            <a:pPr marL="465138" indent="-465138"/>
            <a:r>
              <a:rPr lang="en-US" altLang="en-US" b="1" i="1" smtClean="0">
                <a:solidFill>
                  <a:srgbClr val="3333FF"/>
                </a:solidFill>
              </a:rPr>
              <a:t>Right triangle</a:t>
            </a:r>
          </a:p>
          <a:p>
            <a:pPr marL="465138" indent="-465138"/>
            <a:r>
              <a:rPr lang="en-US" altLang="en-US" smtClean="0">
                <a:solidFill>
                  <a:srgbClr val="3333FF"/>
                </a:solidFill>
              </a:rPr>
              <a:t>	</a:t>
            </a:r>
            <a:r>
              <a:rPr lang="en-US" altLang="en-US" smtClean="0"/>
              <a:t>a triangle containing one right angle</a:t>
            </a:r>
            <a:endParaRPr lang="en-US" altLang="en-US" smtClean="0">
              <a:solidFill>
                <a:srgbClr val="3333FF"/>
              </a:solidFill>
            </a:endParaRPr>
          </a:p>
        </p:txBody>
      </p:sp>
      <p:pic>
        <p:nvPicPr>
          <p:cNvPr id="19460" name="Picture 67" descr="right-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4" y="1597026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8292" name="Picture 68" descr="acute-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417888"/>
            <a:ext cx="20574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8293" name="Picture 69" descr="obtuse-tri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135563"/>
            <a:ext cx="2413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8390" name="Rectangle 166"/>
          <p:cNvSpPr>
            <a:spLocks noChangeArrowheads="1"/>
          </p:cNvSpPr>
          <p:nvPr/>
        </p:nvSpPr>
        <p:spPr bwMode="auto">
          <a:xfrm>
            <a:off x="1981200" y="3232151"/>
            <a:ext cx="4724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3333FF"/>
                </a:solidFill>
              </a:rPr>
              <a:t>Acute triangle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FF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 triangle in which all the angles are acute</a:t>
            </a:r>
            <a:endParaRPr lang="en-US" altLang="en-US" sz="2800">
              <a:solidFill>
                <a:srgbClr val="3333FF"/>
              </a:solidFill>
            </a:endParaRPr>
          </a:p>
        </p:txBody>
      </p:sp>
      <p:sp>
        <p:nvSpPr>
          <p:cNvPr id="1588393" name="Rectangle 169"/>
          <p:cNvSpPr>
            <a:spLocks noChangeArrowheads="1"/>
          </p:cNvSpPr>
          <p:nvPr/>
        </p:nvSpPr>
        <p:spPr bwMode="auto">
          <a:xfrm>
            <a:off x="1981200" y="5016501"/>
            <a:ext cx="4724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3333FF"/>
                </a:solidFill>
              </a:rPr>
              <a:t>Obtuse triangle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FF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 triangle containing one obtuse angle</a:t>
            </a:r>
            <a:endParaRPr lang="en-US" altLang="en-US" sz="2800">
              <a:solidFill>
                <a:srgbClr val="3333FF"/>
              </a:solidFill>
            </a:endParaRPr>
          </a:p>
        </p:txBody>
      </p:sp>
      <p:sp>
        <p:nvSpPr>
          <p:cNvPr id="1946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98472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90" grpId="0"/>
      <p:bldP spid="158839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Triangles and Quadrilaterals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5218113" cy="1458913"/>
          </a:xfrm>
        </p:spPr>
        <p:txBody>
          <a:bodyPr/>
          <a:lstStyle/>
          <a:p>
            <a:pPr marL="465138" indent="-465138"/>
            <a:r>
              <a:rPr lang="en-US" altLang="en-US" b="1" i="1" smtClean="0">
                <a:solidFill>
                  <a:srgbClr val="3333FF"/>
                </a:solidFill>
              </a:rPr>
              <a:t>Scalene triangle</a:t>
            </a:r>
          </a:p>
          <a:p>
            <a:pPr marL="465138" indent="-465138"/>
            <a:r>
              <a:rPr lang="en-US" altLang="en-US" smtClean="0">
                <a:solidFill>
                  <a:srgbClr val="3333FF"/>
                </a:solidFill>
              </a:rPr>
              <a:t>	</a:t>
            </a:r>
            <a:r>
              <a:rPr lang="en-US" altLang="en-US" smtClean="0"/>
              <a:t>a triangle with no congruent sides</a:t>
            </a:r>
            <a:endParaRPr lang="en-US" altLang="en-US" smtClean="0">
              <a:solidFill>
                <a:srgbClr val="3333FF"/>
              </a:solidFill>
            </a:endParaRPr>
          </a:p>
        </p:txBody>
      </p:sp>
      <p:sp>
        <p:nvSpPr>
          <p:cNvPr id="1668103" name="Rectangle 7"/>
          <p:cNvSpPr>
            <a:spLocks noChangeArrowheads="1"/>
          </p:cNvSpPr>
          <p:nvPr/>
        </p:nvSpPr>
        <p:spPr bwMode="auto">
          <a:xfrm>
            <a:off x="1981200" y="3232151"/>
            <a:ext cx="4724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3333FF"/>
                </a:solidFill>
              </a:rPr>
              <a:t>Isosceles triangle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FF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 triangle with at least two congruent sides</a:t>
            </a:r>
            <a:endParaRPr lang="en-US" altLang="en-US" sz="2800">
              <a:solidFill>
                <a:srgbClr val="3333FF"/>
              </a:solidFill>
            </a:endParaRPr>
          </a:p>
        </p:txBody>
      </p:sp>
      <p:sp>
        <p:nvSpPr>
          <p:cNvPr id="1668104" name="Rectangle 8"/>
          <p:cNvSpPr>
            <a:spLocks noChangeArrowheads="1"/>
          </p:cNvSpPr>
          <p:nvPr/>
        </p:nvSpPr>
        <p:spPr bwMode="auto">
          <a:xfrm>
            <a:off x="1981200" y="4957763"/>
            <a:ext cx="47244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3333FF"/>
                </a:solidFill>
              </a:rPr>
              <a:t>Equilateral triangle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FF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 triangle with three congruent sides</a:t>
            </a:r>
            <a:endParaRPr lang="en-US" altLang="en-US" sz="2800">
              <a:solidFill>
                <a:srgbClr val="3333FF"/>
              </a:solidFill>
            </a:endParaRPr>
          </a:p>
        </p:txBody>
      </p:sp>
      <p:pic>
        <p:nvPicPr>
          <p:cNvPr id="20486" name="Picture 9" descr="scalene-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1643063"/>
            <a:ext cx="23764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8106" name="Picture 10" descr="isosceles-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203575"/>
            <a:ext cx="241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8107" name="Picture 11" descr="equilateral-tri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4770438"/>
            <a:ext cx="1581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4175029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8103" grpId="0"/>
      <p:bldP spid="166810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Triangles and Quadrilaterals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5218113" cy="1458913"/>
          </a:xfrm>
        </p:spPr>
        <p:txBody>
          <a:bodyPr/>
          <a:lstStyle/>
          <a:p>
            <a:pPr marL="465138" indent="-465138"/>
            <a:r>
              <a:rPr lang="en-US" altLang="en-US" b="1" i="1" smtClean="0">
                <a:solidFill>
                  <a:srgbClr val="3333FF"/>
                </a:solidFill>
              </a:rPr>
              <a:t>Trapezoid</a:t>
            </a:r>
          </a:p>
          <a:p>
            <a:pPr marL="465138" indent="-465138"/>
            <a:r>
              <a:rPr lang="en-US" altLang="en-US" smtClean="0">
                <a:solidFill>
                  <a:srgbClr val="3333FF"/>
                </a:solidFill>
              </a:rPr>
              <a:t>	</a:t>
            </a:r>
            <a:r>
              <a:rPr lang="en-US" altLang="en-US" smtClean="0"/>
              <a:t>a quadrilateral with at least one pair of parallel sides</a:t>
            </a:r>
            <a:endParaRPr lang="en-US" altLang="en-US" smtClean="0">
              <a:solidFill>
                <a:srgbClr val="3333FF"/>
              </a:solidFill>
            </a:endParaRPr>
          </a:p>
        </p:txBody>
      </p:sp>
      <p:sp>
        <p:nvSpPr>
          <p:cNvPr id="1669124" name="Rectangle 4"/>
          <p:cNvSpPr>
            <a:spLocks noChangeArrowheads="1"/>
          </p:cNvSpPr>
          <p:nvPr/>
        </p:nvSpPr>
        <p:spPr bwMode="auto">
          <a:xfrm>
            <a:off x="1981201" y="3232150"/>
            <a:ext cx="521811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3333FF"/>
                </a:solidFill>
              </a:rPr>
              <a:t>Kite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FF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 quadrilateral with two adjacent sides congruent and the other two sides also congruent</a:t>
            </a:r>
          </a:p>
        </p:txBody>
      </p:sp>
      <p:pic>
        <p:nvPicPr>
          <p:cNvPr id="21509" name="Picture 9" descr="trapez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9" y="2041526"/>
            <a:ext cx="22494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30" name="Picture 10" descr="k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9" y="3654425"/>
            <a:ext cx="22494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380752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Triangles and Quadrilaterals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455738"/>
            <a:ext cx="5218113" cy="1458912"/>
          </a:xfrm>
        </p:spPr>
        <p:txBody>
          <a:bodyPr/>
          <a:lstStyle/>
          <a:p>
            <a:pPr marL="465138" indent="-465138"/>
            <a:r>
              <a:rPr lang="en-US" altLang="en-US" b="1" i="1" smtClean="0">
                <a:solidFill>
                  <a:srgbClr val="3333FF"/>
                </a:solidFill>
              </a:rPr>
              <a:t>Isosceles trapezoid</a:t>
            </a:r>
          </a:p>
          <a:p>
            <a:pPr marL="465138" indent="-465138"/>
            <a:r>
              <a:rPr lang="en-US" altLang="en-US" smtClean="0">
                <a:solidFill>
                  <a:srgbClr val="3333FF"/>
                </a:solidFill>
              </a:rPr>
              <a:t>	</a:t>
            </a:r>
            <a:r>
              <a:rPr lang="en-US" altLang="en-US" smtClean="0"/>
              <a:t>a trapezoid with congruent base angles</a:t>
            </a:r>
            <a:endParaRPr lang="en-US" altLang="en-US" smtClean="0">
              <a:solidFill>
                <a:srgbClr val="3333FF"/>
              </a:solidFill>
            </a:endParaRPr>
          </a:p>
        </p:txBody>
      </p:sp>
      <p:sp>
        <p:nvSpPr>
          <p:cNvPr id="1670148" name="Rectangle 4"/>
          <p:cNvSpPr>
            <a:spLocks noChangeArrowheads="1"/>
          </p:cNvSpPr>
          <p:nvPr/>
        </p:nvSpPr>
        <p:spPr bwMode="auto">
          <a:xfrm>
            <a:off x="1981200" y="3001963"/>
            <a:ext cx="4724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3333FF"/>
                </a:solidFill>
              </a:rPr>
              <a:t>Parallelogram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FF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 quadrilateral in which each pair of opposite sides is parallel</a:t>
            </a:r>
          </a:p>
        </p:txBody>
      </p:sp>
      <p:sp>
        <p:nvSpPr>
          <p:cNvPr id="1670149" name="Rectangle 5"/>
          <p:cNvSpPr>
            <a:spLocks noChangeArrowheads="1"/>
          </p:cNvSpPr>
          <p:nvPr/>
        </p:nvSpPr>
        <p:spPr bwMode="auto">
          <a:xfrm>
            <a:off x="1981200" y="4929188"/>
            <a:ext cx="47244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3333FF"/>
                </a:solidFill>
              </a:rPr>
              <a:t>Rectangle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FF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 parallelogram with a right angle.</a:t>
            </a:r>
            <a:endParaRPr lang="en-US" altLang="en-US" sz="2800">
              <a:solidFill>
                <a:srgbClr val="3333FF"/>
              </a:solidFill>
            </a:endParaRPr>
          </a:p>
        </p:txBody>
      </p:sp>
      <p:pic>
        <p:nvPicPr>
          <p:cNvPr id="22534" name="Picture 9" descr="isos-t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828800"/>
            <a:ext cx="22399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0154" name="Picture 10" descr="parallel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3654426"/>
            <a:ext cx="2166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0155" name="Picture 11" descr="rect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5384801"/>
            <a:ext cx="18653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831174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8" grpId="0"/>
      <p:bldP spid="16701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Triangles and Quadrilaterals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5218113" cy="1458913"/>
          </a:xfrm>
        </p:spPr>
        <p:txBody>
          <a:bodyPr/>
          <a:lstStyle/>
          <a:p>
            <a:pPr marL="465138" indent="-465138"/>
            <a:r>
              <a:rPr lang="en-US" altLang="en-US" b="1" i="1" smtClean="0">
                <a:solidFill>
                  <a:srgbClr val="3333FF"/>
                </a:solidFill>
              </a:rPr>
              <a:t>Rhombus</a:t>
            </a:r>
          </a:p>
          <a:p>
            <a:pPr marL="465138" indent="-465138"/>
            <a:r>
              <a:rPr lang="en-US" altLang="en-US" smtClean="0">
                <a:solidFill>
                  <a:srgbClr val="3333FF"/>
                </a:solidFill>
              </a:rPr>
              <a:t>	</a:t>
            </a:r>
            <a:r>
              <a:rPr lang="en-US" altLang="en-US" smtClean="0"/>
              <a:t>a parallelogram with two adjacent sides congruent</a:t>
            </a:r>
          </a:p>
        </p:txBody>
      </p:sp>
      <p:sp>
        <p:nvSpPr>
          <p:cNvPr id="1671172" name="Rectangle 4"/>
          <p:cNvSpPr>
            <a:spLocks noChangeArrowheads="1"/>
          </p:cNvSpPr>
          <p:nvPr/>
        </p:nvSpPr>
        <p:spPr bwMode="auto">
          <a:xfrm>
            <a:off x="1981200" y="3146426"/>
            <a:ext cx="4724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3333FF"/>
                </a:solidFill>
              </a:rPr>
              <a:t>Square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FF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 rectangle with two adjacent sides congruent</a:t>
            </a:r>
          </a:p>
        </p:txBody>
      </p:sp>
      <p:pic>
        <p:nvPicPr>
          <p:cNvPr id="23557" name="Picture 9" descr="rhom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1998664"/>
            <a:ext cx="18002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1178" name="Picture 10" descr="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1" y="3654426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11540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117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333375"/>
            <a:ext cx="7974013" cy="685800"/>
          </a:xfrm>
        </p:spPr>
        <p:txBody>
          <a:bodyPr/>
          <a:lstStyle/>
          <a:p>
            <a:r>
              <a:rPr lang="en-US" altLang="en-US" smtClean="0"/>
              <a:t>Hierarchy Among Polygons</a:t>
            </a:r>
          </a:p>
        </p:txBody>
      </p:sp>
      <p:pic>
        <p:nvPicPr>
          <p:cNvPr id="24579" name="Picture 38" descr="polyg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46239"/>
            <a:ext cx="810895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655353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003425" y="1609725"/>
            <a:ext cx="843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Mathematically, a geometric figure has a </a:t>
            </a:r>
            <a:r>
              <a:rPr lang="en-US" altLang="en-US" sz="2800" b="1">
                <a:solidFill>
                  <a:srgbClr val="3333FF"/>
                </a:solidFill>
              </a:rPr>
              <a:t>line of symmetry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ℓ </a:t>
            </a:r>
            <a:r>
              <a:rPr lang="en-US" altLang="en-US" sz="2800">
                <a:solidFill>
                  <a:srgbClr val="000000"/>
                </a:solidFill>
              </a:rPr>
              <a:t>if it is its own image under a reflection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in 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ℓ</a:t>
            </a:r>
            <a:r>
              <a:rPr lang="en-US" altLang="en-US" sz="280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25603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 Symmetries</a:t>
            </a:r>
          </a:p>
        </p:txBody>
      </p:sp>
      <p:pic>
        <p:nvPicPr>
          <p:cNvPr id="25604" name="Picture 70" descr="fig14-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51188"/>
            <a:ext cx="822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09447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Example 11-8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946150"/>
          </a:xfrm>
        </p:spPr>
        <p:txBody>
          <a:bodyPr/>
          <a:lstStyle/>
          <a:p>
            <a:r>
              <a:rPr lang="en-US" altLang="en-US" smtClean="0"/>
              <a:t>How many lines of symmetry does each drawing have?</a:t>
            </a:r>
          </a:p>
        </p:txBody>
      </p:sp>
      <p:pic>
        <p:nvPicPr>
          <p:cNvPr id="26628" name="Picture 6" descr="fig14-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801939"/>
            <a:ext cx="8229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951" name="Text Box 7"/>
          <p:cNvSpPr txBox="1">
            <a:spLocks noChangeArrowheads="1"/>
          </p:cNvSpPr>
          <p:nvPr/>
        </p:nvSpPr>
        <p:spPr bwMode="auto">
          <a:xfrm>
            <a:off x="2246313" y="5270501"/>
            <a:ext cx="1452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74952" name="Text Box 8"/>
          <p:cNvSpPr txBox="1">
            <a:spLocks noChangeArrowheads="1"/>
          </p:cNvSpPr>
          <p:nvPr/>
        </p:nvSpPr>
        <p:spPr bwMode="auto">
          <a:xfrm>
            <a:off x="4829176" y="5270501"/>
            <a:ext cx="1452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74953" name="Text Box 9"/>
          <p:cNvSpPr txBox="1">
            <a:spLocks noChangeArrowheads="1"/>
          </p:cNvSpPr>
          <p:nvPr/>
        </p:nvSpPr>
        <p:spPr bwMode="auto">
          <a:xfrm>
            <a:off x="6875463" y="5270501"/>
            <a:ext cx="1452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74954" name="Text Box 10"/>
          <p:cNvSpPr txBox="1">
            <a:spLocks noChangeArrowheads="1"/>
          </p:cNvSpPr>
          <p:nvPr/>
        </p:nvSpPr>
        <p:spPr bwMode="auto">
          <a:xfrm>
            <a:off x="8851901" y="5270501"/>
            <a:ext cx="1452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41514" y="2667001"/>
            <a:ext cx="2135187" cy="2081213"/>
            <a:chOff x="263" y="1680"/>
            <a:chExt cx="1345" cy="1311"/>
          </a:xfrm>
        </p:grpSpPr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H="1">
              <a:off x="576" y="1680"/>
              <a:ext cx="740" cy="12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>
              <a:off x="546" y="1680"/>
              <a:ext cx="740" cy="12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>
              <a:off x="288" y="2346"/>
              <a:ext cx="132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>
              <a:off x="263" y="1965"/>
              <a:ext cx="134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 rot="3631252">
              <a:off x="933" y="1674"/>
              <a:ext cx="1" cy="13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644" name="Line 17"/>
            <p:cNvSpPr>
              <a:spLocks noChangeShapeType="1"/>
            </p:cNvSpPr>
            <p:nvPr/>
          </p:nvSpPr>
          <p:spPr bwMode="auto">
            <a:xfrm>
              <a:off x="933" y="1680"/>
              <a:ext cx="0" cy="13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874963" name="Line 19"/>
          <p:cNvSpPr>
            <a:spLocks noChangeShapeType="1"/>
          </p:cNvSpPr>
          <p:nvPr/>
        </p:nvSpPr>
        <p:spPr bwMode="auto">
          <a:xfrm>
            <a:off x="5524500" y="2667001"/>
            <a:ext cx="0" cy="2081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535738" y="2667001"/>
            <a:ext cx="2081212" cy="2081213"/>
            <a:chOff x="3157" y="1680"/>
            <a:chExt cx="1311" cy="1311"/>
          </a:xfrm>
        </p:grpSpPr>
        <p:sp>
          <p:nvSpPr>
            <p:cNvPr id="26637" name="Line 20"/>
            <p:cNvSpPr>
              <a:spLocks noChangeShapeType="1"/>
            </p:cNvSpPr>
            <p:nvPr/>
          </p:nvSpPr>
          <p:spPr bwMode="auto">
            <a:xfrm rot="-5400000">
              <a:off x="3813" y="1680"/>
              <a:ext cx="0" cy="13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638" name="Line 21"/>
            <p:cNvSpPr>
              <a:spLocks noChangeShapeType="1"/>
            </p:cNvSpPr>
            <p:nvPr/>
          </p:nvSpPr>
          <p:spPr bwMode="auto">
            <a:xfrm>
              <a:off x="3816" y="1680"/>
              <a:ext cx="0" cy="13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663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518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7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7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87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7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951" grpId="0"/>
      <p:bldP spid="1874952" grpId="0"/>
      <p:bldP spid="1874953" grpId="0"/>
      <p:bldP spid="1874954" grpId="0"/>
      <p:bldP spid="187496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003425" y="1597026"/>
            <a:ext cx="8388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A figure has </a:t>
            </a:r>
            <a:r>
              <a:rPr lang="en-US" altLang="en-US" sz="2800" b="1">
                <a:solidFill>
                  <a:srgbClr val="3333FF"/>
                </a:solidFill>
              </a:rPr>
              <a:t>rotational symmetry</a:t>
            </a:r>
            <a:r>
              <a:rPr lang="en-US" altLang="en-US" sz="2800">
                <a:solidFill>
                  <a:srgbClr val="000000"/>
                </a:solidFill>
              </a:rPr>
              <a:t>, or </a:t>
            </a:r>
            <a:r>
              <a:rPr lang="en-US" altLang="en-US" sz="2800" b="1">
                <a:solidFill>
                  <a:srgbClr val="3333FF"/>
                </a:solidFill>
              </a:rPr>
              <a:t>turn symmetry</a:t>
            </a:r>
            <a:r>
              <a:rPr lang="en-US" altLang="en-US" sz="2800">
                <a:solidFill>
                  <a:srgbClr val="000000"/>
                </a:solidFill>
              </a:rPr>
              <a:t>, when the traced figure can be rotated less than 360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° about some point, the </a:t>
            </a:r>
            <a:r>
              <a:rPr lang="en-US" altLang="en-US" sz="2800" b="1">
                <a:solidFill>
                  <a:srgbClr val="000000"/>
                </a:solidFill>
                <a:cs typeface="Times New Roman" panose="02020603050405020304" pitchFamily="18" charset="0"/>
              </a:rPr>
              <a:t>turn center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, so that it matches the original figure.</a:t>
            </a:r>
          </a:p>
        </p:txBody>
      </p:sp>
      <p:sp>
        <p:nvSpPr>
          <p:cNvPr id="27651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Rotational (Turn) Symmetries</a:t>
            </a:r>
          </a:p>
        </p:txBody>
      </p:sp>
      <p:pic>
        <p:nvPicPr>
          <p:cNvPr id="27652" name="Picture 53" descr="fig14-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429000"/>
            <a:ext cx="30861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4" descr="fig14-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97251"/>
            <a:ext cx="313531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254909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2057400" y="457201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z="3600" u="sng">
                <a:solidFill>
                  <a:srgbClr val="00FFFF"/>
                </a:solidFill>
              </a:rPr>
              <a:t>Homework #1: (Due 2/6)</a:t>
            </a:r>
          </a:p>
          <a:p>
            <a:pPr lvl="1" eaLnBrk="1" hangingPunct="1"/>
            <a:r>
              <a:rPr lang="en-US" altLang="en-US" sz="3600">
                <a:solidFill>
                  <a:srgbClr val="FFFF00"/>
                </a:solidFill>
              </a:rPr>
              <a:t>Look through a magazine, newspaper, website, brochure, etc.. and cut out or label five examples of basic geometry vocabulary words in the real world.  </a:t>
            </a:r>
          </a:p>
        </p:txBody>
      </p:sp>
    </p:spTree>
    <p:extLst>
      <p:ext uri="{BB962C8B-B14F-4D97-AF65-F5344CB8AC3E}">
        <p14:creationId xmlns:p14="http://schemas.microsoft.com/office/powerpoint/2010/main" val="8650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Similar Example 11-9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946150"/>
          </a:xfrm>
        </p:spPr>
        <p:txBody>
          <a:bodyPr/>
          <a:lstStyle/>
          <a:p>
            <a:r>
              <a:rPr lang="en-US" altLang="en-US" smtClean="0"/>
              <a:t>Determine the amount of the turn for the rotational symmetries of each figure.</a:t>
            </a:r>
          </a:p>
        </p:txBody>
      </p:sp>
      <p:pic>
        <p:nvPicPr>
          <p:cNvPr id="28676" name="Picture 6" descr="fig14-5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676525"/>
            <a:ext cx="1600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fig14-5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9" y="5135564"/>
            <a:ext cx="24479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0072" name="Text Box 8"/>
          <p:cNvSpPr txBox="1">
            <a:spLocks noChangeArrowheads="1"/>
          </p:cNvSpPr>
          <p:nvPr/>
        </p:nvSpPr>
        <p:spPr bwMode="auto">
          <a:xfrm>
            <a:off x="1971676" y="4381501"/>
            <a:ext cx="362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72</a:t>
            </a: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°, 144°, 216°, 288°</a:t>
            </a:r>
          </a:p>
        </p:txBody>
      </p:sp>
      <p:sp>
        <p:nvSpPr>
          <p:cNvPr id="1880073" name="Text Box 9"/>
          <p:cNvSpPr txBox="1">
            <a:spLocks noChangeArrowheads="1"/>
          </p:cNvSpPr>
          <p:nvPr/>
        </p:nvSpPr>
        <p:spPr bwMode="auto">
          <a:xfrm>
            <a:off x="3262314" y="5881688"/>
            <a:ext cx="3629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180</a:t>
            </a: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°</a:t>
            </a:r>
          </a:p>
        </p:txBody>
      </p:sp>
      <p:pic>
        <p:nvPicPr>
          <p:cNvPr id="28680" name="Picture 10" descr="fig14-5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2660651"/>
            <a:ext cx="18669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0075" name="Text Box 11"/>
          <p:cNvSpPr txBox="1">
            <a:spLocks noChangeArrowheads="1"/>
          </p:cNvSpPr>
          <p:nvPr/>
        </p:nvSpPr>
        <p:spPr bwMode="auto">
          <a:xfrm>
            <a:off x="5819776" y="4986338"/>
            <a:ext cx="4659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60</a:t>
            </a: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°, 120°, 180°, 240°, 300°</a:t>
            </a: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2074864" y="2546351"/>
            <a:ext cx="668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a.</a:t>
            </a: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6327775" y="2546351"/>
            <a:ext cx="668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b.</a:t>
            </a:r>
          </a:p>
        </p:txBody>
      </p:sp>
      <p:sp>
        <p:nvSpPr>
          <p:cNvPr id="28684" name="Text Box 14"/>
          <p:cNvSpPr txBox="1">
            <a:spLocks noChangeArrowheads="1"/>
          </p:cNvSpPr>
          <p:nvPr/>
        </p:nvSpPr>
        <p:spPr bwMode="auto">
          <a:xfrm>
            <a:off x="2074864" y="4933951"/>
            <a:ext cx="668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c.</a:t>
            </a:r>
          </a:p>
        </p:txBody>
      </p:sp>
      <p:sp>
        <p:nvSpPr>
          <p:cNvPr id="2868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0357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8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8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8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0072" grpId="0"/>
      <p:bldP spid="1880073" grpId="0"/>
      <p:bldP spid="188007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Point Symmetry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0"/>
            <a:ext cx="8512175" cy="946150"/>
          </a:xfrm>
        </p:spPr>
        <p:txBody>
          <a:bodyPr/>
          <a:lstStyle/>
          <a:p>
            <a:r>
              <a:rPr lang="en-US" altLang="en-US" smtClean="0"/>
              <a:t>Any figure that has rotational symmetry 180</a:t>
            </a:r>
            <a:r>
              <a:rPr lang="en-US" altLang="en-US" smtClean="0">
                <a:cs typeface="Arial" panose="020B0604020202020204" pitchFamily="34" charset="0"/>
              </a:rPr>
              <a:t>°</a:t>
            </a:r>
            <a:r>
              <a:rPr lang="en-US" altLang="en-US" smtClean="0"/>
              <a:t> is said to have </a:t>
            </a:r>
            <a:r>
              <a:rPr lang="en-US" altLang="en-US" b="1" smtClean="0">
                <a:solidFill>
                  <a:srgbClr val="3333FF"/>
                </a:solidFill>
              </a:rPr>
              <a:t>point symmetry</a:t>
            </a:r>
            <a:r>
              <a:rPr lang="en-US" altLang="en-US" b="1" smtClean="0"/>
              <a:t> </a:t>
            </a:r>
            <a:r>
              <a:rPr lang="en-US" altLang="en-US" smtClean="0"/>
              <a:t>about the turn center.</a:t>
            </a:r>
          </a:p>
        </p:txBody>
      </p:sp>
      <p:pic>
        <p:nvPicPr>
          <p:cNvPr id="29700" name="Picture 4" descr="fig14-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74988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5325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Classification of Figures by Their Symmetries</a:t>
            </a:r>
            <a:endParaRPr lang="en-US" altLang="en-US" sz="4000" b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946150"/>
          </a:xfrm>
        </p:spPr>
        <p:txBody>
          <a:bodyPr/>
          <a:lstStyle/>
          <a:p>
            <a:r>
              <a:rPr lang="en-US" altLang="en-US" smtClean="0"/>
              <a:t>Geometric figures in a plane can be classified according to the number of symmetries they have.</a:t>
            </a:r>
          </a:p>
        </p:txBody>
      </p:sp>
      <p:sp>
        <p:nvSpPr>
          <p:cNvPr id="1882116" name="Rectangle 4"/>
          <p:cNvSpPr>
            <a:spLocks noChangeArrowheads="1"/>
          </p:cNvSpPr>
          <p:nvPr/>
        </p:nvSpPr>
        <p:spPr bwMode="auto">
          <a:xfrm>
            <a:off x="1981201" y="2706689"/>
            <a:ext cx="8512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We can use lines of symmetry and turn symmetries to define various types of quadrilaterals normally used in geometry.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1605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Classification of Figures by Their Symmetries</a:t>
            </a:r>
            <a:endParaRPr lang="en-US" altLang="en-US" sz="4000" b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5057775" cy="2227263"/>
          </a:xfrm>
        </p:spPr>
        <p:txBody>
          <a:bodyPr/>
          <a:lstStyle/>
          <a:p>
            <a:r>
              <a:rPr lang="en-US" altLang="en-US" smtClean="0"/>
              <a:t>Consider a triangle described as having exactly one line of symmetry and no turn symmetries. What could the triangle look like?</a:t>
            </a:r>
          </a:p>
        </p:txBody>
      </p:sp>
      <p:pic>
        <p:nvPicPr>
          <p:cNvPr id="1883141" name="Picture 5" descr="fig14-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600201"/>
            <a:ext cx="2743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410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Axioms About Points, Lines, and Planes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151313"/>
          </a:xfrm>
        </p:spPr>
        <p:txBody>
          <a:bodyPr/>
          <a:lstStyle/>
          <a:p>
            <a:pPr marL="465138" indent="-465138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mtClean="0"/>
              <a:t>There is exactly one line that contains any two distinct points.</a:t>
            </a:r>
          </a:p>
          <a:p>
            <a:pPr marL="465138" indent="-465138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mtClean="0"/>
              <a:t>If two points lie in a plane, then the line containing the points lies in the plane.</a:t>
            </a:r>
          </a:p>
          <a:p>
            <a:pPr marL="465138" indent="-465138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mtClean="0"/>
              <a:t>If two distinct planes intersect, then their intersection is a line.</a:t>
            </a:r>
          </a:p>
          <a:p>
            <a:pPr marL="465138" indent="-465138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mtClean="0"/>
              <a:t>There is exactly one plane that contains any three distinct noncollinear points.</a:t>
            </a:r>
          </a:p>
        </p:txBody>
      </p:sp>
      <p:sp>
        <p:nvSpPr>
          <p:cNvPr id="19763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357963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Theorems About Points, Lines, and Planes</a:t>
            </a:r>
          </a:p>
        </p:txBody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2870200"/>
          </a:xfrm>
        </p:spPr>
        <p:txBody>
          <a:bodyPr/>
          <a:lstStyle/>
          <a:p>
            <a:pPr marL="465138" indent="-465138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mtClean="0"/>
              <a:t>A line and a point not on the line determine a plane.</a:t>
            </a:r>
          </a:p>
          <a:p>
            <a:pPr marL="465138" indent="-465138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mtClean="0"/>
              <a:t>Two parallel lines determine a plane.</a:t>
            </a:r>
          </a:p>
          <a:p>
            <a:pPr marL="465138" indent="-465138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mtClean="0"/>
              <a:t>Two intersecting lines determine a plane.</a:t>
            </a:r>
          </a:p>
          <a:p>
            <a:pPr marL="465138" indent="-465138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mtClean="0"/>
          </a:p>
        </p:txBody>
      </p:sp>
      <p:sp>
        <p:nvSpPr>
          <p:cNvPr id="19866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237457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Planar Notions</a:t>
            </a:r>
          </a:p>
        </p:txBody>
      </p:sp>
      <p:pic>
        <p:nvPicPr>
          <p:cNvPr id="199683" name="Picture 6" descr="fig9-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782764"/>
            <a:ext cx="745966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73528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4" descr="fig9-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38300"/>
            <a:ext cx="7658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Text Box 5"/>
          <p:cNvSpPr txBox="1">
            <a:spLocks noChangeArrowheads="1"/>
          </p:cNvSpPr>
          <p:nvPr/>
        </p:nvSpPr>
        <p:spPr bwMode="auto">
          <a:xfrm>
            <a:off x="2309813" y="4702175"/>
            <a:ext cx="80391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3333FF"/>
                </a:solidFill>
              </a:rPr>
              <a:t>Half plane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Line </a:t>
            </a:r>
            <a:r>
              <a:rPr lang="en-US" altLang="en-US" i="1">
                <a:solidFill>
                  <a:srgbClr val="000000"/>
                </a:solidFill>
              </a:rPr>
              <a:t>AB </a:t>
            </a:r>
            <a:r>
              <a:rPr lang="en-US" altLang="en-US">
                <a:solidFill>
                  <a:srgbClr val="000000"/>
                </a:solidFill>
              </a:rPr>
              <a:t>separates plane </a:t>
            </a:r>
            <a:r>
              <a:rPr lang="el-GR" altLang="en-US" i="1">
                <a:solidFill>
                  <a:srgbClr val="000000"/>
                </a:solidFill>
                <a:cs typeface="Times New Roman" panose="02020603050405020304" pitchFamily="18" charset="0"/>
                <a:sym typeface="Euclid Symbol" panose="05050102010706020507" pitchFamily="18" charset="2"/>
              </a:rPr>
              <a:t>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into two half-planes.</a:t>
            </a:r>
            <a:endParaRPr lang="el-GR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070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022600" y="6557964"/>
            <a:ext cx="6008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FFFFFF"/>
                </a:solidFill>
              </a:rPr>
              <a:t>Copyright © 2013, 2010,  and 2007,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00425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1741</Words>
  <Application>Microsoft Office PowerPoint</Application>
  <PresentationFormat>Widescreen</PresentationFormat>
  <Paragraphs>241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Arial</vt:lpstr>
      <vt:lpstr>Arial Narrow</vt:lpstr>
      <vt:lpstr>Calibri</vt:lpstr>
      <vt:lpstr>Calibri Light</vt:lpstr>
      <vt:lpstr>Euclid Symbol</vt:lpstr>
      <vt:lpstr>Franklin Gothic Book</vt:lpstr>
      <vt:lpstr>Symbol</vt:lpstr>
      <vt:lpstr>Times New Roman</vt:lpstr>
      <vt:lpstr>Wingdings</vt:lpstr>
      <vt:lpstr>Wingdings 2</vt:lpstr>
      <vt:lpstr>Office Theme</vt:lpstr>
      <vt:lpstr>9_Technic</vt:lpstr>
      <vt:lpstr>11_Technic</vt:lpstr>
      <vt:lpstr>Default Design</vt:lpstr>
      <vt:lpstr>1_Default Design</vt:lpstr>
      <vt:lpstr>2_Default Design</vt:lpstr>
      <vt:lpstr>MathType 5.0 Equation</vt:lpstr>
      <vt:lpstr>Math 132  Day 2 (2/1/18)</vt:lpstr>
      <vt:lpstr>Examples</vt:lpstr>
      <vt:lpstr>PowerPoint Presentation</vt:lpstr>
      <vt:lpstr>Examples</vt:lpstr>
      <vt:lpstr>PowerPoint Presentation</vt:lpstr>
      <vt:lpstr>Axioms About Points, Lines, and Planes</vt:lpstr>
      <vt:lpstr>Theorems About Points, Lines, and Planes</vt:lpstr>
      <vt:lpstr>Other Planar Notions</vt:lpstr>
      <vt:lpstr>PowerPoint Presentation</vt:lpstr>
      <vt:lpstr>Angles</vt:lpstr>
      <vt:lpstr>Angles</vt:lpstr>
      <vt:lpstr>Angle Measurement</vt:lpstr>
      <vt:lpstr>Example 11-1</vt:lpstr>
      <vt:lpstr>Types of Angles</vt:lpstr>
      <vt:lpstr>Types of Angles</vt:lpstr>
      <vt:lpstr>Perpendicular Lines</vt:lpstr>
      <vt:lpstr>A Line Perpendicular to a Plane</vt:lpstr>
      <vt:lpstr>Perpendicular Planes</vt:lpstr>
      <vt:lpstr>Dihedral Angles</vt:lpstr>
      <vt:lpstr>11-2 Linear Measure </vt:lpstr>
      <vt:lpstr>Distance Properties </vt:lpstr>
      <vt:lpstr>Triangle Inequality </vt:lpstr>
      <vt:lpstr>Distance Around a Plane Figure</vt:lpstr>
      <vt:lpstr>Example 11-6</vt:lpstr>
      <vt:lpstr>Example 11-6    (continued)</vt:lpstr>
      <vt:lpstr>Circumference of a Circle</vt:lpstr>
      <vt:lpstr>Arc Length</vt:lpstr>
      <vt:lpstr>Example 11-7</vt:lpstr>
      <vt:lpstr>11-3 Curves, Polygons, and Symmetry</vt:lpstr>
      <vt:lpstr>Curves and Polygons</vt:lpstr>
      <vt:lpstr>Curves and Polygons</vt:lpstr>
      <vt:lpstr>PowerPoint Presentation</vt:lpstr>
      <vt:lpstr>Polygonal Regions</vt:lpstr>
      <vt:lpstr>Polygonal Regions</vt:lpstr>
      <vt:lpstr>More About Polygons</vt:lpstr>
      <vt:lpstr>More About Polygons</vt:lpstr>
      <vt:lpstr>More About Polygons</vt:lpstr>
      <vt:lpstr>Congruent Segments and Angles</vt:lpstr>
      <vt:lpstr>Congruent Segments and Angles</vt:lpstr>
      <vt:lpstr>Regular Polygons</vt:lpstr>
      <vt:lpstr>Triangles and Quadrilaterals</vt:lpstr>
      <vt:lpstr>Triangles and Quadrilaterals</vt:lpstr>
      <vt:lpstr>Triangles and Quadrilaterals</vt:lpstr>
      <vt:lpstr>Triangles and Quadrilaterals</vt:lpstr>
      <vt:lpstr>Triangles and Quadrilaterals</vt:lpstr>
      <vt:lpstr>Hierarchy Among Polygons</vt:lpstr>
      <vt:lpstr>Line Symmetries</vt:lpstr>
      <vt:lpstr>Example 11-8</vt:lpstr>
      <vt:lpstr>Rotational (Turn) Symmetries</vt:lpstr>
      <vt:lpstr>Similar Example 11-9</vt:lpstr>
      <vt:lpstr>Point Symmetry</vt:lpstr>
      <vt:lpstr>Classification of Figures by Their Symmetries</vt:lpstr>
      <vt:lpstr>Classification of Figures by Their Symmetries</vt:lpstr>
    </vt:vector>
  </TitlesOfParts>
  <Company>BCPS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132  Day 2 (2/1/18)</dc:title>
  <dc:creator>Calise, Anthony J.</dc:creator>
  <cp:lastModifiedBy>Calise, Anthony J.</cp:lastModifiedBy>
  <cp:revision>2</cp:revision>
  <dcterms:created xsi:type="dcterms:W3CDTF">2018-02-01T18:36:52Z</dcterms:created>
  <dcterms:modified xsi:type="dcterms:W3CDTF">2018-02-01T18:43:45Z</dcterms:modified>
</cp:coreProperties>
</file>