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4" r:id="rId2"/>
  </p:sldMasterIdLst>
  <p:notesMasterIdLst>
    <p:notesMasterId r:id="rId37"/>
  </p:notesMasterIdLst>
  <p:handoutMasterIdLst>
    <p:handoutMasterId r:id="rId38"/>
  </p:handoutMasterIdLst>
  <p:sldIdLst>
    <p:sldId id="339" r:id="rId3"/>
    <p:sldId id="369" r:id="rId4"/>
    <p:sldId id="370" r:id="rId5"/>
    <p:sldId id="338" r:id="rId6"/>
    <p:sldId id="334" r:id="rId7"/>
    <p:sldId id="335" r:id="rId8"/>
    <p:sldId id="336" r:id="rId9"/>
    <p:sldId id="337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68" r:id="rId21"/>
    <p:sldId id="350" r:id="rId22"/>
    <p:sldId id="351" r:id="rId23"/>
    <p:sldId id="365" r:id="rId24"/>
    <p:sldId id="366" r:id="rId25"/>
    <p:sldId id="367" r:id="rId26"/>
    <p:sldId id="352" r:id="rId27"/>
    <p:sldId id="354" r:id="rId28"/>
    <p:sldId id="353" r:id="rId29"/>
    <p:sldId id="355" r:id="rId30"/>
    <p:sldId id="356" r:id="rId31"/>
    <p:sldId id="357" r:id="rId32"/>
    <p:sldId id="358" r:id="rId33"/>
    <p:sldId id="359" r:id="rId34"/>
    <p:sldId id="362" r:id="rId35"/>
    <p:sldId id="364" r:id="rId36"/>
  </p:sldIdLst>
  <p:sldSz cx="9144000" cy="6858000" type="letter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9E28F"/>
    <a:srgbClr val="F9E497"/>
    <a:srgbClr val="FCF094"/>
    <a:srgbClr val="FCED80"/>
    <a:srgbClr val="FDE27F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35" autoAdjust="0"/>
  </p:normalViewPr>
  <p:slideViewPr>
    <p:cSldViewPr snapToGrid="0">
      <p:cViewPr varScale="1">
        <p:scale>
          <a:sx n="105" d="100"/>
          <a:sy n="105" d="100"/>
        </p:scale>
        <p:origin x="174" y="78"/>
      </p:cViewPr>
      <p:guideLst>
        <p:guide orient="horz" pos="73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50"/>
    </p:cViewPr>
  </p:sorterViewPr>
  <p:notesViewPr>
    <p:cSldViewPr snapToGrid="0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909D72A-8720-4BFB-A9B3-F6B0FCEA2D9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352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C0AA915-ABFD-468F-B706-386E244B195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732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0BA3DF-A0A3-43D8-BB80-CF77D10404B5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77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070C1-DAE2-4B7A-823C-E93472D47EA0}" type="slidenum">
              <a:rPr lang="en-CA" altLang="en-US">
                <a:solidFill>
                  <a:srgbClr val="000000"/>
                </a:solidFill>
              </a:rPr>
              <a:pPr/>
              <a:t>11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804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59C9A-20F0-4967-9B76-1F22A2C46780}" type="slidenum">
              <a:rPr lang="en-CA" altLang="en-US">
                <a:solidFill>
                  <a:srgbClr val="000000"/>
                </a:solidFill>
              </a:rPr>
              <a:pPr/>
              <a:t>12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81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09A1D-73E5-4E39-A700-9EACCA6099AC}" type="slidenum">
              <a:rPr lang="en-CA" altLang="en-US">
                <a:solidFill>
                  <a:srgbClr val="000000"/>
                </a:solidFill>
              </a:rPr>
              <a:pPr/>
              <a:t>13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67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C1E17-DD27-4655-9C72-254B76122219}" type="slidenum">
              <a:rPr lang="en-CA" altLang="en-US">
                <a:solidFill>
                  <a:srgbClr val="000000"/>
                </a:solidFill>
              </a:rPr>
              <a:pPr/>
              <a:t>14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32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4F0B1-6459-4D4D-8A9D-F1B5980A832D}" type="slidenum">
              <a:rPr lang="en-CA" altLang="en-US">
                <a:solidFill>
                  <a:srgbClr val="000000"/>
                </a:solidFill>
              </a:rPr>
              <a:pPr/>
              <a:t>15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87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42C2C-93E9-43F0-B8DA-2B978C9A974F}" type="slidenum">
              <a:rPr lang="en-CA" altLang="en-US">
                <a:solidFill>
                  <a:srgbClr val="000000"/>
                </a:solidFill>
              </a:rPr>
              <a:pPr/>
              <a:t>16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594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8048C-507B-4004-888E-A0D8674A17FC}" type="slidenum">
              <a:rPr lang="en-CA" altLang="en-US">
                <a:solidFill>
                  <a:srgbClr val="000000"/>
                </a:solidFill>
              </a:rPr>
              <a:pPr/>
              <a:t>17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78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29BA6-326D-4A13-A95A-B41E42A0F001}" type="slidenum">
              <a:rPr lang="en-CA" altLang="en-US">
                <a:solidFill>
                  <a:srgbClr val="000000"/>
                </a:solidFill>
              </a:rPr>
              <a:pPr/>
              <a:t>18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095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39E44-DB3E-47A1-AEBF-0C0D856CAD10}" type="slidenum">
              <a:rPr lang="en-CA" altLang="en-US">
                <a:solidFill>
                  <a:srgbClr val="000000"/>
                </a:solidFill>
              </a:rPr>
              <a:pPr/>
              <a:t>20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06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86B17-5E6A-4CB7-9499-999B82D31E6D}" type="slidenum">
              <a:rPr lang="en-CA" altLang="en-US">
                <a:solidFill>
                  <a:srgbClr val="000000"/>
                </a:solidFill>
              </a:rPr>
              <a:pPr/>
              <a:t>21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75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28B538-390D-4365-8FDE-7AC9CF55EB82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6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3CAF6-A64B-4F27-82B2-F0221B9EA5C7}" type="slidenum">
              <a:rPr lang="en-CA" altLang="en-US">
                <a:solidFill>
                  <a:srgbClr val="000000"/>
                </a:solidFill>
              </a:rPr>
              <a:pPr/>
              <a:t>25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757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C7EE2-9699-491C-A268-FD58A0EF31AA}" type="slidenum">
              <a:rPr lang="en-CA" altLang="en-US">
                <a:solidFill>
                  <a:srgbClr val="000000"/>
                </a:solidFill>
              </a:rPr>
              <a:pPr/>
              <a:t>26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627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E4137-CA4B-406F-9859-361D23FAEA02}" type="slidenum">
              <a:rPr lang="en-CA" altLang="en-US">
                <a:solidFill>
                  <a:srgbClr val="000000"/>
                </a:solidFill>
              </a:rPr>
              <a:pPr/>
              <a:t>27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92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16C31-F0A4-4314-B017-8FEABEF74A6F}" type="slidenum">
              <a:rPr lang="en-CA" altLang="en-US">
                <a:solidFill>
                  <a:srgbClr val="000000"/>
                </a:solidFill>
              </a:rPr>
              <a:pPr/>
              <a:t>28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72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7C135-BAC6-4A6E-8447-DDC675BBCDE3}" type="slidenum">
              <a:rPr lang="en-CA" altLang="en-US">
                <a:solidFill>
                  <a:srgbClr val="000000"/>
                </a:solidFill>
              </a:rPr>
              <a:pPr/>
              <a:t>29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922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07B2D-690A-4FF7-BDCA-CA8EAA2774AF}" type="slidenum">
              <a:rPr lang="en-CA" altLang="en-US">
                <a:solidFill>
                  <a:srgbClr val="000000"/>
                </a:solidFill>
              </a:rPr>
              <a:pPr/>
              <a:t>30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167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98C94-EAA7-4D79-9344-B420507E8FD6}" type="slidenum">
              <a:rPr lang="en-CA" altLang="en-US">
                <a:solidFill>
                  <a:srgbClr val="000000"/>
                </a:solidFill>
              </a:rPr>
              <a:pPr/>
              <a:t>31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76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EB1DD-F8CA-4713-8E2E-D7A37D79B90B}" type="slidenum">
              <a:rPr lang="en-CA" altLang="en-US">
                <a:solidFill>
                  <a:srgbClr val="000000"/>
                </a:solidFill>
              </a:rPr>
              <a:pPr/>
              <a:t>32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1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E0AB65-FB6C-4F00-9542-6B6762492255}" type="slidenum">
              <a:rPr lang="en-CA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2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8BD78-E734-440C-868D-3DA594678E80}" type="slidenum">
              <a:rPr lang="en-CA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2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113326-E22D-41B3-AE10-08E56504CC5A}" type="slidenum">
              <a:rPr lang="en-CA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8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213FAD-81DE-47CF-A537-47671C1DECEA}" type="slidenum">
              <a:rPr lang="en-CA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0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A66E73-6D73-4FC0-848C-65855C3F9407}" type="slidenum">
              <a:rPr lang="en-CA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2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3D425-5F6F-4ABE-BED7-1C53F3F2827B}" type="slidenum">
              <a:rPr lang="en-CA" altLang="en-US">
                <a:solidFill>
                  <a:srgbClr val="000000"/>
                </a:solidFill>
              </a:rPr>
              <a:pPr/>
              <a:t>9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788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01A8E-4C5A-464F-997A-9C81C321725C}" type="slidenum">
              <a:rPr lang="en-CA" altLang="en-US">
                <a:solidFill>
                  <a:srgbClr val="000000"/>
                </a:solidFill>
              </a:rPr>
              <a:pPr/>
              <a:t>10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8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3200">
              <a:latin typeface="Tahoma" panose="020B0604030504040204" pitchFamily="34" charset="0"/>
            </a:endParaRPr>
          </a:p>
        </p:txBody>
      </p:sp>
      <p:pic>
        <p:nvPicPr>
          <p:cNvPr id="5" name="Picture 35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2009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43618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9BF78A97-538A-4F13-9B33-0160134FB9D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627332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8BB749C6-840A-417E-BDB0-C69904551B87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874176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D5F3F2D4-AA30-4C16-9648-9E47D14230F9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3114034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D0A14601-D669-4F3C-A248-797D5B2396CF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853128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7263" y="16002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7263" y="39624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E743F0F1-C1AF-409A-931B-93230CFD811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25901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Rectangle 3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kumimoji="1" lang="en-US" altLang="en-US" sz="3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535557" name="Rectangle 5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</a:t>
            </a:r>
            <a:br>
              <a:rPr lang="en-US" altLang="en-US" noProof="0" smtClean="0"/>
            </a:br>
            <a:r>
              <a:rPr lang="en-US" altLang="en-US" noProof="0" smtClean="0"/>
              <a:t>Master title style</a:t>
            </a:r>
          </a:p>
        </p:txBody>
      </p:sp>
      <p:pic>
        <p:nvPicPr>
          <p:cNvPr id="535558" name="Picture 6" descr="awtri_4c UPDATE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9" name="Rectangle 7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7992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63034C2D-C209-4E28-AAB5-C775A64636A0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686784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B327A011-5019-4D58-B6B9-89EAF514B633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385126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C841EDC0-9E3E-4738-BDEE-6DDBF53858B4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9093401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6A5A21A5-12CB-4EA5-8247-81DDE7C573E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791163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B019EA55-0EA9-400B-8D64-2048F47CB25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0139156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11CC9D89-C057-4F6D-A871-5E0146B745D2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3236058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30982F50-1D72-4106-A777-E80B56F3983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4176340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5E11C078-C2DB-4212-99BB-21F16FDBBFC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1382407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461AD4C2-E88F-4C8B-A9A8-A37FFEDF765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0776563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3E98AAB3-54E6-464A-9F1E-91885D660239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6511089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CA0CA55C-D520-4CFC-B201-6AF64A7D738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7110777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C883DDDD-D83D-4E8A-8425-6A825F793D3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2631881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76CB2484-7B51-404B-B915-60F49ACA7E3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40449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14E4F6DA-2A6E-433C-95BA-51F05A18EDB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805603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3E025259-1193-4CF1-9F65-41757E02F60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654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C9565110-E1B2-4077-BA47-D9A73CB332A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800146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85F2D3D1-D13E-45A9-AE16-EB410ACDCCD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465066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B6F507B8-D198-4CBC-9992-63F42B8F8D6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243566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02C7B352-C8C3-4730-934A-901B653FE0A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304861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53C5A1AD-7956-4259-8A26-896A09BA91F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151793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1E0D39E2-2ECA-4940-9830-75E738340CD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Copyright © 2009 Pearson Education, Inc. </a:t>
            </a:r>
          </a:p>
        </p:txBody>
      </p:sp>
      <p:sp>
        <p:nvSpPr>
          <p:cNvPr id="1030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pPr eaLnBrk="1" hangingPunct="1"/>
            <a:r>
              <a:rPr lang="en-US" altLang="en-US"/>
              <a:t>Slide 1- </a:t>
            </a:r>
            <a:fld id="{39CDEF6B-2FA1-4E49-9157-90A0F69478F0}" type="slidenum">
              <a:rPr lang="en-US" altLang="en-US"/>
              <a:pPr eaLnBrk="1" hangingPunct="1"/>
              <a:t>‹#›</a:t>
            </a:fld>
            <a:endParaRPr lang="en-CA" altLang="en-US"/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altLang="en-US" sz="900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53453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0" y="72477"/>
            <a:ext cx="8305800" cy="64537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(Week 1)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6895"/>
            <a:ext cx="9084179" cy="4572000"/>
          </a:xfrm>
        </p:spPr>
        <p:txBody>
          <a:bodyPr/>
          <a:lstStyle/>
          <a:p>
            <a:r>
              <a:rPr lang="en-US" dirty="0" smtClean="0"/>
              <a:t>Categorical vs. Quantitative Variables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Types of Graphs for Categorical and Quantitative Data</a:t>
            </a:r>
          </a:p>
          <a:p>
            <a:r>
              <a:rPr lang="en-US" dirty="0" smtClean="0"/>
              <a:t>Describe a Distribution: (Shape, Center, Spread)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Shape: Symmetric vs. Skewed</a:t>
            </a:r>
          </a:p>
          <a:p>
            <a:r>
              <a:rPr lang="en-US" dirty="0" smtClean="0"/>
              <a:t>Center: Mean vs. Median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Spread: IQR vs. Standard </a:t>
            </a:r>
            <a:r>
              <a:rPr lang="en-US" dirty="0" smtClean="0">
                <a:solidFill>
                  <a:srgbClr val="0000FF"/>
                </a:solidFill>
              </a:rPr>
              <a:t>Deviation (not covered)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4- </a:t>
            </a:r>
            <a:fld id="{B019EA55-0EA9-400B-8D64-2048F47CB253}" type="slidenum">
              <a:rPr lang="en-US" altLang="en-US" smtClean="0"/>
              <a:pPr>
                <a:defRPr/>
              </a:pPr>
              <a:t>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61106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842F10F2-9842-4CC3-BB5E-FD4041C0F950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1"/>
            <a:ext cx="8305800" cy="6858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Standardizing with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1387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We compare individual data values to their mean, relative to their standard deviation using the following formula: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We call the resulting values </a:t>
            </a:r>
            <a:r>
              <a:rPr lang="en-US" altLang="en-US" dirty="0">
                <a:solidFill>
                  <a:srgbClr val="FF0000"/>
                </a:solidFill>
              </a:rPr>
              <a:t>standardized values</a:t>
            </a:r>
            <a:r>
              <a:rPr lang="en-US" altLang="en-US" dirty="0"/>
              <a:t>, denoted as </a:t>
            </a:r>
            <a:r>
              <a:rPr lang="en-US" altLang="en-US" i="1" dirty="0"/>
              <a:t>z</a:t>
            </a:r>
            <a:r>
              <a:rPr lang="en-US" altLang="en-US" dirty="0"/>
              <a:t>. They can also be called </a:t>
            </a:r>
            <a:r>
              <a:rPr lang="en-US" altLang="en-US" i="1" dirty="0">
                <a:solidFill>
                  <a:srgbClr val="FF0000"/>
                </a:solidFill>
              </a:rPr>
              <a:t>z</a:t>
            </a:r>
            <a:r>
              <a:rPr lang="en-US" altLang="en-US" dirty="0">
                <a:solidFill>
                  <a:srgbClr val="FF0000"/>
                </a:solidFill>
              </a:rPr>
              <a:t>-scores</a:t>
            </a:r>
            <a:r>
              <a:rPr lang="en-US" altLang="en-US" dirty="0"/>
              <a:t>.</a:t>
            </a:r>
          </a:p>
        </p:txBody>
      </p:sp>
      <p:pic>
        <p:nvPicPr>
          <p:cNvPr id="493580" name="Picture 12" descr="http://1.bp.blogspot.com/-ZBc5nPlLxQo/Udpx8GRAYEI/AAAAAAAAAAs/PHHeYqQ3VjE/s1600/z_formu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2895600" cy="15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15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D8FD900D-3FE5-40DB-978B-9AEBD2D6AFE5}" type="slidenum">
              <a:rPr lang="en-US" altLang="en-US"/>
              <a:pPr/>
              <a:t>11</a:t>
            </a:fld>
            <a:endParaRPr lang="en-CA" alt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305800" cy="6873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Standardizing with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-scores (cont.)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94687" cy="4572000"/>
          </a:xfrm>
          <a:ln/>
        </p:spPr>
        <p:txBody>
          <a:bodyPr/>
          <a:lstStyle/>
          <a:p>
            <a:r>
              <a:rPr lang="en-US" altLang="en-US"/>
              <a:t>Standardized values have no units.</a:t>
            </a:r>
          </a:p>
          <a:p>
            <a:r>
              <a:rPr lang="en-US" altLang="en-US" i="1"/>
              <a:t>z</a:t>
            </a:r>
            <a:r>
              <a:rPr lang="en-US" altLang="en-US"/>
              <a:t>-scores measure the distance of each data value from the mean in standard deviations.</a:t>
            </a:r>
            <a:endParaRPr lang="en-US" altLang="en-US" i="1"/>
          </a:p>
          <a:p>
            <a:r>
              <a:rPr lang="en-US" altLang="en-US"/>
              <a:t>A negative </a:t>
            </a:r>
            <a:r>
              <a:rPr lang="en-US" altLang="en-US" i="1"/>
              <a:t>z</a:t>
            </a:r>
            <a:r>
              <a:rPr lang="en-US" altLang="en-US"/>
              <a:t>-score tells us that the data value is </a:t>
            </a:r>
            <a:r>
              <a:rPr lang="en-US" altLang="en-US" i="1"/>
              <a:t>below</a:t>
            </a:r>
            <a:r>
              <a:rPr lang="en-US" altLang="en-US"/>
              <a:t> the mean, while a positive </a:t>
            </a:r>
            <a:r>
              <a:rPr lang="en-US" altLang="en-US" i="1"/>
              <a:t>z</a:t>
            </a:r>
            <a:r>
              <a:rPr lang="en-US" altLang="en-US"/>
              <a:t>-score tells us that the data value is </a:t>
            </a:r>
            <a:r>
              <a:rPr lang="en-US" altLang="en-US" i="1"/>
              <a:t>above</a:t>
            </a:r>
            <a:r>
              <a:rPr lang="en-US" altLang="en-US"/>
              <a:t> the mean.</a:t>
            </a:r>
          </a:p>
        </p:txBody>
      </p:sp>
    </p:spTree>
    <p:extLst>
      <p:ext uri="{BB962C8B-B14F-4D97-AF65-F5344CB8AC3E}">
        <p14:creationId xmlns:p14="http://schemas.microsoft.com/office/powerpoint/2010/main" val="2326547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AC8B042B-5D2C-4483-BA15-31A2B5CC0E13}" type="slidenum">
              <a:rPr lang="en-US" altLang="en-US"/>
              <a:pPr/>
              <a:t>12</a:t>
            </a:fld>
            <a:endParaRPr lang="en-CA" alt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Standardizing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878888" cy="4572000"/>
          </a:xfrm>
          <a:ln/>
        </p:spPr>
        <p:txBody>
          <a:bodyPr/>
          <a:lstStyle/>
          <a:p>
            <a:r>
              <a:rPr lang="en-US" altLang="en-US"/>
              <a:t>Standardized values have been converted from their original units to the standard statistical unit of </a:t>
            </a:r>
            <a:r>
              <a:rPr lang="en-US" altLang="en-US" i="1"/>
              <a:t>standard deviations from the mean</a:t>
            </a:r>
            <a:r>
              <a:rPr lang="en-US" altLang="en-US"/>
              <a:t>. </a:t>
            </a:r>
          </a:p>
          <a:p>
            <a:r>
              <a:rPr lang="en-US" altLang="en-US"/>
              <a:t>Thus, we can compare values that are measured on different scales, with different units, or from different populations.</a:t>
            </a:r>
          </a:p>
        </p:txBody>
      </p:sp>
    </p:spTree>
    <p:extLst>
      <p:ext uri="{BB962C8B-B14F-4D97-AF65-F5344CB8AC3E}">
        <p14:creationId xmlns:p14="http://schemas.microsoft.com/office/powerpoint/2010/main" val="1933896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E7067B14-A43C-4ED4-B090-49CF5E41A1FE}" type="slidenum">
              <a:rPr lang="en-US" altLang="en-US"/>
              <a:pPr/>
              <a:t>13</a:t>
            </a:fld>
            <a:endParaRPr lang="en-CA" alt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5349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Shifting Data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55088" cy="4572000"/>
          </a:xfrm>
          <a:ln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</a:t>
            </a:r>
            <a:r>
              <a:rPr lang="en-US" altLang="en-US" dirty="0" smtClean="0"/>
              <a:t> or subtracting </a:t>
            </a:r>
            <a:r>
              <a:rPr lang="en-US" altLang="en-US" dirty="0"/>
              <a:t>a </a:t>
            </a:r>
            <a:r>
              <a:rPr lang="en-US" altLang="en-US" i="1" dirty="0"/>
              <a:t>constant</a:t>
            </a:r>
            <a:r>
              <a:rPr lang="en-US" altLang="en-US" dirty="0"/>
              <a:t> to every data value </a:t>
            </a:r>
            <a:r>
              <a:rPr lang="en-US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adds</a:t>
            </a:r>
            <a:r>
              <a:rPr lang="en-US" altLang="en-US" dirty="0"/>
              <a:t> </a:t>
            </a:r>
            <a:r>
              <a:rPr lang="en-US" altLang="en-US" dirty="0" smtClean="0"/>
              <a:t>or subtracts </a:t>
            </a:r>
            <a:r>
              <a:rPr lang="en-US" altLang="en-US" dirty="0"/>
              <a:t>the same constant to </a:t>
            </a:r>
            <a:r>
              <a:rPr lang="en-US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of </a:t>
            </a:r>
            <a:r>
              <a:rPr lang="en-US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altLang="en-US" dirty="0" smtClean="0"/>
              <a:t>: center</a:t>
            </a:r>
            <a:r>
              <a:rPr lang="en-US" altLang="en-US" dirty="0"/>
              <a:t>, percentiles, </a:t>
            </a:r>
            <a:r>
              <a:rPr lang="en-US" altLang="en-US" dirty="0" smtClean="0"/>
              <a:t>max/min.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Its </a:t>
            </a:r>
            <a:r>
              <a:rPr lang="en-US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and spread </a:t>
            </a:r>
            <a:r>
              <a:rPr lang="en-US" altLang="en-US" dirty="0"/>
              <a:t>- range, IQR, standard deviation - </a:t>
            </a:r>
            <a:r>
              <a:rPr lang="en-US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unchanged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505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4F1BE281-D2DA-4E57-8DC2-CBB8ED138FD6}" type="slidenum">
              <a:rPr lang="en-US" altLang="en-US"/>
              <a:pPr/>
              <a:t>14</a:t>
            </a:fld>
            <a:endParaRPr lang="en-CA" alt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Rescaling Data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294687" cy="4572000"/>
          </a:xfrm>
          <a:ln/>
        </p:spPr>
        <p:txBody>
          <a:bodyPr/>
          <a:lstStyle/>
          <a:p>
            <a:pPr marL="457200" lvl="1" indent="0">
              <a:buNone/>
            </a:pPr>
            <a:r>
              <a:rPr lang="en-US" altLang="en-US" dirty="0" smtClean="0"/>
              <a:t>* When </a:t>
            </a:r>
            <a:r>
              <a:rPr lang="en-US" altLang="en-US" dirty="0"/>
              <a:t>we </a:t>
            </a:r>
            <a:r>
              <a:rPr lang="en-US" altLang="en-US" u="sng" dirty="0">
                <a:solidFill>
                  <a:srgbClr val="FF0000"/>
                </a:solidFill>
              </a:rPr>
              <a:t>multiply</a:t>
            </a:r>
            <a:r>
              <a:rPr lang="en-US" altLang="en-US" dirty="0"/>
              <a:t> (or divide) all the data values by any constant, </a:t>
            </a:r>
            <a:r>
              <a:rPr lang="en-US" altLang="en-US" u="sng" dirty="0">
                <a:solidFill>
                  <a:srgbClr val="FF0000"/>
                </a:solidFill>
              </a:rPr>
              <a:t>all measures</a:t>
            </a:r>
            <a:r>
              <a:rPr lang="en-US" altLang="en-US" dirty="0"/>
              <a:t> of position (such as the mean, median, and percentiles) and measures of spread (such as the range, the IQR, and the standard deviation) </a:t>
            </a:r>
            <a:r>
              <a:rPr lang="en-US" altLang="en-US" u="sng" dirty="0">
                <a:solidFill>
                  <a:srgbClr val="FF0000"/>
                </a:solidFill>
              </a:rPr>
              <a:t>are multiplied</a:t>
            </a:r>
            <a:r>
              <a:rPr lang="en-US" altLang="en-US" dirty="0"/>
              <a:t> (or divided) by that same constant.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6192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074531E8-4920-47DB-B756-84DC2EF3A429}" type="slidenum">
              <a:rPr lang="en-US" altLang="en-US"/>
              <a:pPr/>
              <a:t>15</a:t>
            </a:fld>
            <a:endParaRPr lang="en-CA" alt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91" y="-4354"/>
            <a:ext cx="8305800" cy="6858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-scores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82" y="698863"/>
            <a:ext cx="8820106" cy="4572000"/>
          </a:xfrm>
          <a:ln/>
        </p:spPr>
        <p:txBody>
          <a:bodyPr/>
          <a:lstStyle/>
          <a:p>
            <a:r>
              <a:rPr lang="en-US" altLang="en-US" dirty="0"/>
              <a:t>Standardizing data into </a:t>
            </a:r>
            <a:r>
              <a:rPr lang="en-US" altLang="en-US" i="1" dirty="0"/>
              <a:t>z</a:t>
            </a:r>
            <a:r>
              <a:rPr lang="en-US" altLang="en-US" dirty="0"/>
              <a:t>-scores </a:t>
            </a:r>
            <a:r>
              <a:rPr lang="en-US" altLang="en-US" i="1" dirty="0">
                <a:solidFill>
                  <a:schemeClr val="hlink"/>
                </a:solidFill>
              </a:rPr>
              <a:t>shifts</a:t>
            </a:r>
            <a:r>
              <a:rPr lang="en-US" altLang="en-US" dirty="0"/>
              <a:t> the data by subtracting the mean and </a:t>
            </a:r>
            <a:r>
              <a:rPr lang="en-US" altLang="en-US" i="1" dirty="0">
                <a:solidFill>
                  <a:schemeClr val="hlink"/>
                </a:solidFill>
              </a:rPr>
              <a:t>rescales</a:t>
            </a:r>
            <a:r>
              <a:rPr lang="en-US" altLang="en-US" dirty="0"/>
              <a:t> the values by dividing by their standard deviation.</a:t>
            </a:r>
          </a:p>
          <a:p>
            <a:pPr lvl="1"/>
            <a:r>
              <a:rPr lang="en-US" altLang="en-US" dirty="0"/>
              <a:t>Standardizing into </a:t>
            </a:r>
            <a:r>
              <a:rPr lang="en-US" altLang="en-US" i="1" dirty="0"/>
              <a:t>z-</a:t>
            </a:r>
            <a:r>
              <a:rPr lang="en-US" altLang="en-US" dirty="0"/>
              <a:t>scores</a:t>
            </a:r>
            <a:r>
              <a:rPr lang="en-US" altLang="en-US" i="1" dirty="0"/>
              <a:t> </a:t>
            </a:r>
            <a:r>
              <a:rPr lang="en-US" altLang="en-US" dirty="0"/>
              <a:t>does not change the </a:t>
            </a:r>
            <a:r>
              <a:rPr lang="en-US" altLang="en-US" dirty="0">
                <a:solidFill>
                  <a:schemeClr val="hlink"/>
                </a:solidFill>
              </a:rPr>
              <a:t>shape</a:t>
            </a:r>
            <a:r>
              <a:rPr lang="en-US" altLang="en-US" dirty="0"/>
              <a:t> of the distribution. </a:t>
            </a:r>
          </a:p>
          <a:p>
            <a:pPr lvl="1"/>
            <a:r>
              <a:rPr lang="en-US" altLang="en-US" dirty="0"/>
              <a:t>Standardizing into </a:t>
            </a:r>
            <a:r>
              <a:rPr lang="en-US" altLang="en-US" i="1" dirty="0"/>
              <a:t>z-</a:t>
            </a:r>
            <a:r>
              <a:rPr lang="en-US" altLang="en-US" dirty="0"/>
              <a:t>scores</a:t>
            </a:r>
            <a:r>
              <a:rPr lang="en-US" altLang="en-US" i="1" dirty="0"/>
              <a:t> </a:t>
            </a:r>
            <a:r>
              <a:rPr lang="en-US" altLang="en-US" dirty="0"/>
              <a:t>changes the </a:t>
            </a:r>
            <a:r>
              <a:rPr lang="en-US" altLang="en-US" dirty="0">
                <a:solidFill>
                  <a:schemeClr val="hlink"/>
                </a:solidFill>
              </a:rPr>
              <a:t>center</a:t>
            </a:r>
            <a:r>
              <a:rPr lang="en-US" altLang="en-US" dirty="0"/>
              <a:t> by making the mean 0.</a:t>
            </a:r>
          </a:p>
          <a:p>
            <a:pPr lvl="1"/>
            <a:r>
              <a:rPr lang="en-US" altLang="en-US" dirty="0"/>
              <a:t>Standardizing into </a:t>
            </a:r>
            <a:r>
              <a:rPr lang="en-US" altLang="en-US" i="1" dirty="0"/>
              <a:t>z-</a:t>
            </a:r>
            <a:r>
              <a:rPr lang="en-US" altLang="en-US" dirty="0"/>
              <a:t>scores</a:t>
            </a:r>
            <a:r>
              <a:rPr lang="en-US" altLang="en-US" i="1" dirty="0"/>
              <a:t> </a:t>
            </a:r>
            <a:r>
              <a:rPr lang="en-US" altLang="en-US" dirty="0"/>
              <a:t>changes the </a:t>
            </a:r>
            <a:r>
              <a:rPr lang="en-US" altLang="en-US" dirty="0">
                <a:solidFill>
                  <a:schemeClr val="hlink"/>
                </a:solidFill>
              </a:rPr>
              <a:t>spread</a:t>
            </a:r>
            <a:r>
              <a:rPr lang="en-US" altLang="en-US" dirty="0"/>
              <a:t> by making the standard deviation 1.</a:t>
            </a:r>
          </a:p>
        </p:txBody>
      </p:sp>
    </p:spTree>
    <p:extLst>
      <p:ext uri="{BB962C8B-B14F-4D97-AF65-F5344CB8AC3E}">
        <p14:creationId xmlns:p14="http://schemas.microsoft.com/office/powerpoint/2010/main" val="2155003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6E7DC186-7786-4655-BA67-96BE06BDF0F3}" type="slidenum">
              <a:rPr lang="en-US" altLang="en-US"/>
              <a:pPr/>
              <a:t>16</a:t>
            </a:fld>
            <a:endParaRPr lang="en-CA" alt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5349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 z-score BIG?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87" y="685800"/>
            <a:ext cx="9082813" cy="4572000"/>
          </a:xfrm>
          <a:ln/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i="1" dirty="0"/>
              <a:t>z</a:t>
            </a:r>
            <a:r>
              <a:rPr lang="en-US" altLang="en-US" dirty="0"/>
              <a:t>-score gives us an indication of how unusual a value is because it tells us how far it is from the mean.</a:t>
            </a:r>
          </a:p>
          <a:p>
            <a:r>
              <a:rPr lang="en-US" altLang="en-US" dirty="0"/>
              <a:t>Remember that a negative </a:t>
            </a:r>
            <a:r>
              <a:rPr lang="en-US" altLang="en-US" i="1" dirty="0"/>
              <a:t>z</a:t>
            </a:r>
            <a:r>
              <a:rPr lang="en-US" altLang="en-US" dirty="0"/>
              <a:t>-score tells us that the data value is </a:t>
            </a:r>
            <a:r>
              <a:rPr lang="en-US" altLang="en-US" i="1" dirty="0"/>
              <a:t>below</a:t>
            </a:r>
            <a:r>
              <a:rPr lang="en-US" altLang="en-US" dirty="0"/>
              <a:t> the mean, while a positive </a:t>
            </a:r>
            <a:r>
              <a:rPr lang="en-US" altLang="en-US" i="1" dirty="0"/>
              <a:t>z</a:t>
            </a:r>
            <a:r>
              <a:rPr lang="en-US" altLang="en-US" dirty="0"/>
              <a:t>-score tells us that the data value is </a:t>
            </a:r>
            <a:r>
              <a:rPr lang="en-US" altLang="en-US" i="1" dirty="0"/>
              <a:t>above</a:t>
            </a:r>
            <a:r>
              <a:rPr lang="en-US" altLang="en-US" dirty="0"/>
              <a:t> the mean.</a:t>
            </a:r>
          </a:p>
          <a:p>
            <a:r>
              <a:rPr lang="en-US" altLang="en-US" dirty="0"/>
              <a:t>The larger a </a:t>
            </a:r>
            <a:r>
              <a:rPr lang="en-US" altLang="en-US" i="1" dirty="0"/>
              <a:t>z</a:t>
            </a:r>
            <a:r>
              <a:rPr lang="en-US" altLang="en-US" dirty="0"/>
              <a:t>-score is (negative or positive), the more unusual it is.</a:t>
            </a:r>
          </a:p>
        </p:txBody>
      </p:sp>
    </p:spTree>
    <p:extLst>
      <p:ext uri="{BB962C8B-B14F-4D97-AF65-F5344CB8AC3E}">
        <p14:creationId xmlns:p14="http://schemas.microsoft.com/office/powerpoint/2010/main" val="2387197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E43BC5F3-DDE7-4F65-8836-0F456D639898}" type="slidenum">
              <a:rPr lang="en-US" altLang="en-US"/>
              <a:pPr/>
              <a:t>17</a:t>
            </a:fld>
            <a:endParaRPr lang="en-CA" alt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54" y="76200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 Big? (cont.)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02688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There is no universal standard for </a:t>
            </a:r>
            <a:r>
              <a:rPr lang="en-US" altLang="en-US" i="1" dirty="0"/>
              <a:t>z</a:t>
            </a:r>
            <a:r>
              <a:rPr lang="en-US" altLang="en-US" dirty="0"/>
              <a:t>-scores, but there is a model that shows up over and over in Statistics.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This model is called the </a:t>
            </a:r>
            <a:r>
              <a:rPr lang="en-US" altLang="en-US" dirty="0">
                <a:solidFill>
                  <a:schemeClr val="hlink"/>
                </a:solidFill>
              </a:rPr>
              <a:t>Normal model</a:t>
            </a:r>
            <a:r>
              <a:rPr lang="en-US" altLang="en-US" dirty="0"/>
              <a:t> (You may have heard of “bell-shaped curves.”).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Normal models are appropriate for distributions whose shapes are unimodal and roughly symmetric.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These distributions provide a measure of how extreme a </a:t>
            </a:r>
            <a:r>
              <a:rPr lang="en-US" altLang="en-US" i="1" dirty="0"/>
              <a:t>z</a:t>
            </a:r>
            <a:r>
              <a:rPr lang="en-US" altLang="en-US" dirty="0"/>
              <a:t>-score is.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4692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31FCA344-586C-4E5D-B75E-6ADDEA89E73B}" type="slidenum">
              <a:rPr lang="en-US" altLang="en-US"/>
              <a:pPr/>
              <a:t>18</a:t>
            </a:fld>
            <a:endParaRPr lang="en-CA" alt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" y="74613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 Big? (cont.)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There is a Normal model for every possible combination of mean and standard deviation.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We write </a:t>
            </a:r>
            <a:r>
              <a:rPr lang="en-US" altLang="en-US" i="1" dirty="0">
                <a:solidFill>
                  <a:schemeClr val="hlink"/>
                </a:solidFill>
              </a:rPr>
              <a:t>N(</a:t>
            </a:r>
            <a:r>
              <a:rPr lang="el-GR" altLang="en-US" i="1" dirty="0">
                <a:solidFill>
                  <a:schemeClr val="hlink"/>
                </a:solidFill>
                <a:cs typeface="Arial" panose="020B0604020202020204" pitchFamily="34" charset="0"/>
              </a:rPr>
              <a:t>μ</a:t>
            </a:r>
            <a:r>
              <a:rPr lang="en-US" altLang="en-US" i="1" dirty="0">
                <a:solidFill>
                  <a:schemeClr val="hlink"/>
                </a:solidFill>
                <a:cs typeface="Arial" panose="020B0604020202020204" pitchFamily="34" charset="0"/>
              </a:rPr>
              <a:t>,</a:t>
            </a:r>
            <a:r>
              <a:rPr lang="el-GR" altLang="en-US" i="1" dirty="0">
                <a:solidFill>
                  <a:schemeClr val="hlink"/>
                </a:solidFill>
                <a:cs typeface="Arial" panose="020B0604020202020204" pitchFamily="34" charset="0"/>
              </a:rPr>
              <a:t>σ</a:t>
            </a:r>
            <a:r>
              <a:rPr lang="en-US" altLang="en-US" i="1" dirty="0">
                <a:solidFill>
                  <a:schemeClr val="hlink"/>
                </a:solidFill>
                <a:cs typeface="Arial" panose="020B0604020202020204" pitchFamily="34" charset="0"/>
              </a:rPr>
              <a:t>)</a:t>
            </a:r>
            <a:r>
              <a:rPr lang="en-US" altLang="en-US" dirty="0">
                <a:cs typeface="Arial" panose="020B0604020202020204" pitchFamily="34" charset="0"/>
              </a:rPr>
              <a:t> to represent a Normal model with a mean of </a:t>
            </a:r>
            <a:r>
              <a:rPr lang="el-GR" altLang="en-US" i="1" dirty="0">
                <a:cs typeface="Arial" panose="020B0604020202020204" pitchFamily="34" charset="0"/>
              </a:rPr>
              <a:t>μ</a:t>
            </a:r>
            <a:r>
              <a:rPr lang="en-US" altLang="en-US" dirty="0">
                <a:cs typeface="Arial" panose="020B0604020202020204" pitchFamily="34" charset="0"/>
              </a:rPr>
              <a:t> and a standard deviation of </a:t>
            </a:r>
            <a:r>
              <a:rPr lang="el-GR" altLang="en-US" i="1" dirty="0">
                <a:cs typeface="Arial" panose="020B0604020202020204" pitchFamily="34" charset="0"/>
              </a:rPr>
              <a:t>σ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We use Greek letters because </a:t>
            </a:r>
            <a:r>
              <a:rPr lang="en-US" altLang="en-US" i="1" dirty="0">
                <a:cs typeface="Arial" panose="020B0604020202020204" pitchFamily="34" charset="0"/>
              </a:rPr>
              <a:t>this</a:t>
            </a:r>
            <a:r>
              <a:rPr lang="en-US" altLang="en-US" dirty="0">
                <a:cs typeface="Arial" panose="020B0604020202020204" pitchFamily="34" charset="0"/>
              </a:rPr>
              <a:t> mean and standard deviation do not come from data—they are numbers (called </a:t>
            </a:r>
            <a:r>
              <a:rPr lang="en-US" altLang="en-US" dirty="0">
                <a:solidFill>
                  <a:schemeClr val="hlink"/>
                </a:solidFill>
                <a:cs typeface="Arial" panose="020B0604020202020204" pitchFamily="34" charset="0"/>
              </a:rPr>
              <a:t>parameters</a:t>
            </a:r>
            <a:r>
              <a:rPr lang="en-US" altLang="en-US" dirty="0">
                <a:cs typeface="Arial" panose="020B0604020202020204" pitchFamily="34" charset="0"/>
              </a:rPr>
              <a:t>) that specify the model. </a:t>
            </a:r>
          </a:p>
          <a:p>
            <a:pPr>
              <a:lnSpc>
                <a:spcPct val="90000"/>
              </a:lnSpc>
            </a:pPr>
            <a:endParaRPr lang="el-GR" altLang="en-US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05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611"/>
            <a:ext cx="8305800" cy="686601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Statistics on Minitab</a:t>
            </a:r>
            <a:endParaRPr lang="en-US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4717"/>
            <a:ext cx="9021452" cy="5267227"/>
          </a:xfrm>
        </p:spPr>
        <p:txBody>
          <a:bodyPr/>
          <a:lstStyle/>
          <a:p>
            <a:r>
              <a:rPr lang="en-US" dirty="0" smtClean="0"/>
              <a:t>Type all values in C1.  (You can name the column by typing in the grey box under C1)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Statistics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Display Descriptive Statistics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The print out gives you the mean, standard deviation, sample size, the 5 number summary as well as other values we will use later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1- </a:t>
            </a:r>
            <a:fld id="{63034C2D-C209-4E28-AAB5-C775A64636A0}" type="slidenum">
              <a:rPr lang="en-US" altLang="en-US" smtClean="0"/>
              <a:pPr/>
              <a:t>19</a:t>
            </a:fld>
            <a:endParaRPr lang="en-CA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17" y="4571746"/>
            <a:ext cx="5602375" cy="19445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187019" y="4901938"/>
            <a:ext cx="1008668" cy="1979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641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4- </a:t>
            </a:r>
            <a:fld id="{E687CB6F-C050-4C65-B1FD-37D184A0F78A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0"/>
            <a:ext cx="8305800" cy="844952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Spread: 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Interquartile Range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162050"/>
            <a:ext cx="8294687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dirty="0" smtClean="0">
                <a:solidFill>
                  <a:srgbClr val="0000FF"/>
                </a:solidFill>
              </a:rPr>
              <a:t>Quartiles</a:t>
            </a:r>
            <a:r>
              <a:rPr lang="en-US" altLang="en-US" dirty="0" smtClean="0"/>
              <a:t> divide the data into four equal sections.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One quarter of the data lies below the lower quartile, Q1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One quarter of the data lies above the upper quartile, Q3.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difference between the quartiles is the </a:t>
            </a:r>
            <a:r>
              <a:rPr lang="en-US" altLang="en-US" dirty="0" smtClean="0">
                <a:solidFill>
                  <a:schemeClr val="hlink"/>
                </a:solidFill>
              </a:rPr>
              <a:t>interquartile range</a:t>
            </a:r>
            <a:r>
              <a:rPr lang="en-US" altLang="en-US" dirty="0" smtClean="0"/>
              <a:t> (IQR), so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             IQR = upper quartile – lower quartile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FF"/>
                </a:solidFill>
              </a:rPr>
              <a:t>             IQR =         Q3          –        Q1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7809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9FF594BC-FFB2-4427-8862-B9A89A55BB03}" type="slidenum">
              <a:rPr lang="en-US" altLang="en-US"/>
              <a:pPr/>
              <a:t>20</a:t>
            </a:fld>
            <a:endParaRPr lang="en-CA" alt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" y="37307"/>
            <a:ext cx="8305800" cy="6873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 Big? (cont.)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31319"/>
            <a:ext cx="8610600" cy="4876800"/>
          </a:xfrm>
          <a:ln/>
        </p:spPr>
        <p:txBody>
          <a:bodyPr/>
          <a:lstStyle/>
          <a:p>
            <a:r>
              <a:rPr lang="en-US" altLang="en-US" sz="2400" dirty="0"/>
              <a:t>Summaries of data, like the sample mean and standard deviation, are written with Latin letters. Such summaries of data are called </a:t>
            </a:r>
            <a:r>
              <a:rPr lang="en-US" altLang="en-US" sz="2400" dirty="0">
                <a:solidFill>
                  <a:schemeClr val="hlink"/>
                </a:solidFill>
              </a:rPr>
              <a:t>statistics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When we standardize Normal data, we still call the standardized value a </a:t>
            </a:r>
            <a:r>
              <a:rPr lang="en-US" altLang="en-US" sz="2400" i="1" dirty="0">
                <a:solidFill>
                  <a:schemeClr val="hlink"/>
                </a:solidFill>
              </a:rPr>
              <a:t>z-</a:t>
            </a:r>
            <a:r>
              <a:rPr lang="en-US" altLang="en-US" sz="2400" dirty="0">
                <a:solidFill>
                  <a:schemeClr val="hlink"/>
                </a:solidFill>
              </a:rPr>
              <a:t>score</a:t>
            </a:r>
            <a:r>
              <a:rPr lang="en-US" altLang="en-US" sz="2400" dirty="0"/>
              <a:t>, and we write </a:t>
            </a:r>
          </a:p>
        </p:txBody>
      </p:sp>
      <p:pic>
        <p:nvPicPr>
          <p:cNvPr id="504847" name="Picture 15" descr="http://study.com/cimages/multimages/16/ZForm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061459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93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F1F74AB3-67FF-4E7E-984F-E7D23FFCD99B}" type="slidenum">
              <a:rPr lang="en-US" altLang="en-US"/>
              <a:pPr/>
              <a:t>21</a:t>
            </a:fld>
            <a:endParaRPr lang="en-CA" alt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381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 Big? (cont.)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26488" cy="4572000"/>
          </a:xfrm>
          <a:ln/>
        </p:spPr>
        <p:txBody>
          <a:bodyPr/>
          <a:lstStyle/>
          <a:p>
            <a:r>
              <a:rPr lang="en-US" altLang="en-US" dirty="0"/>
              <a:t>When we use the Normal model, we are assuming the distribution is Normal.</a:t>
            </a:r>
          </a:p>
          <a:p>
            <a:r>
              <a:rPr lang="en-US" altLang="en-US" dirty="0"/>
              <a:t>We cannot check this assumption in practice, so we check the following condition:</a:t>
            </a:r>
          </a:p>
          <a:p>
            <a:pPr lvl="1"/>
            <a:r>
              <a:rPr lang="en-US" altLang="en-US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Nearly Normal Condition</a:t>
            </a:r>
            <a:r>
              <a:rPr lang="en-US" altLang="en-US" dirty="0">
                <a:solidFill>
                  <a:schemeClr val="hlink"/>
                </a:solidFill>
              </a:rPr>
              <a:t>:</a:t>
            </a:r>
            <a:r>
              <a:rPr lang="en-US" altLang="en-US" dirty="0"/>
              <a:t> The shape of the data’s distribution is unimodal and symmetric.</a:t>
            </a:r>
          </a:p>
          <a:p>
            <a:pPr lvl="1"/>
            <a:r>
              <a:rPr lang="en-US" altLang="en-US" dirty="0"/>
              <a:t>This condition can be checked by making a histogram or a Normal probability plot (to be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explained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later!</a:t>
            </a:r>
            <a:r>
              <a:rPr lang="en-US" altLang="en-US" dirty="0" smtClean="0"/>
              <a:t>).</a:t>
            </a:r>
            <a:endParaRPr lang="en-US" alt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28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4110"/>
            <a:ext cx="9144000" cy="58689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1. A </a:t>
            </a:r>
            <a:r>
              <a:rPr lang="en-US" sz="3200" dirty="0">
                <a:solidFill>
                  <a:srgbClr val="0000FF"/>
                </a:solidFill>
              </a:rPr>
              <a:t>normal distribution of scores has a standard deviation of 10. Find the z-scores corresponding to each of the following values: </a:t>
            </a:r>
            <a:endParaRPr lang="en-US" sz="3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000" dirty="0" smtClean="0"/>
              <a:t>a</a:t>
            </a:r>
            <a:r>
              <a:rPr lang="en-US" sz="3000" dirty="0"/>
              <a:t>) A score of 60, where the mean score of the sample data values is 40.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b</a:t>
            </a:r>
            <a:r>
              <a:rPr lang="en-US" sz="3000" dirty="0"/>
              <a:t>) A score that is 30 points below the mean.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c</a:t>
            </a:r>
            <a:r>
              <a:rPr lang="en-US" sz="3000" dirty="0"/>
              <a:t>) A score of </a:t>
            </a:r>
            <a:r>
              <a:rPr lang="en-US" sz="3000" dirty="0" smtClean="0"/>
              <a:t>55, </a:t>
            </a:r>
            <a:r>
              <a:rPr lang="en-US" sz="3000" dirty="0"/>
              <a:t>where the mean score of the sample data values is 30.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d</a:t>
            </a:r>
            <a:r>
              <a:rPr lang="en-US" sz="3000" dirty="0"/>
              <a:t>) A score of </a:t>
            </a:r>
            <a:r>
              <a:rPr lang="en-US" sz="3000" dirty="0" smtClean="0"/>
              <a:t>28, </a:t>
            </a:r>
            <a:r>
              <a:rPr lang="en-US" sz="3000" dirty="0"/>
              <a:t>where the mean score of the sample data values is </a:t>
            </a:r>
            <a:r>
              <a:rPr lang="en-US" sz="3000" dirty="0" smtClean="0"/>
              <a:t>40</a:t>
            </a:r>
            <a:r>
              <a:rPr lang="en-US" sz="3000" dirty="0"/>
              <a:t>. </a:t>
            </a:r>
            <a:endParaRPr lang="en-US" sz="3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1- </a:t>
            </a:r>
            <a:fld id="{C883DDDD-D83D-4E8A-8425-6A825F793D37}" type="slidenum">
              <a:rPr lang="en-US" altLang="en-US" smtClean="0"/>
              <a:pPr/>
              <a:t>22</a:t>
            </a:fld>
            <a:endParaRPr lang="en-CA" altLang="en-US"/>
          </a:p>
        </p:txBody>
      </p:sp>
      <p:pic>
        <p:nvPicPr>
          <p:cNvPr id="509954" name="Picture 2" descr="http://www.oswego.edu/~srp/stats/images/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572000"/>
            <a:ext cx="405467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98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8689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2. IQ scores have a mean of 100 and a standard deviation of 16. Albert Einstein reportedly had an IQ of 160. </a:t>
            </a:r>
            <a:endParaRPr lang="en-US" sz="3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a</a:t>
            </a:r>
            <a:r>
              <a:rPr lang="en-US" sz="3200" dirty="0"/>
              <a:t>. What is the difference between </a:t>
            </a:r>
            <a:r>
              <a:rPr lang="en-US" sz="3200" dirty="0" smtClean="0"/>
              <a:t>Einstein's </a:t>
            </a:r>
            <a:r>
              <a:rPr lang="en-US" sz="3200" dirty="0"/>
              <a:t>IQ and the mean?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</a:t>
            </a:r>
            <a:r>
              <a:rPr lang="en-US" sz="3200" dirty="0"/>
              <a:t>. How many standard deviations is that?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c</a:t>
            </a:r>
            <a:r>
              <a:rPr lang="en-US" sz="3200" dirty="0"/>
              <a:t>. Convert Einstein’s IQ score to a z score.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d</a:t>
            </a:r>
            <a:r>
              <a:rPr lang="en-US" sz="3200" dirty="0"/>
              <a:t>. If we consider “usual IQ scores to </a:t>
            </a:r>
            <a:r>
              <a:rPr lang="en-US" sz="3200" dirty="0" smtClean="0"/>
              <a:t>                                   be </a:t>
            </a:r>
            <a:r>
              <a:rPr lang="en-US" sz="3200" dirty="0"/>
              <a:t>those that convert z scores </a:t>
            </a:r>
            <a:r>
              <a:rPr lang="en-US" sz="3200" dirty="0" smtClean="0"/>
              <a:t>                                      between </a:t>
            </a:r>
            <a:r>
              <a:rPr lang="en-US" sz="3200" dirty="0"/>
              <a:t>-2 and 2, is Einstein’s </a:t>
            </a:r>
            <a:r>
              <a:rPr lang="en-US" sz="3200" dirty="0" smtClean="0"/>
              <a:t>                                  IQ </a:t>
            </a:r>
            <a:r>
              <a:rPr lang="en-US" sz="3200" dirty="0"/>
              <a:t>usual or unusual? </a:t>
            </a:r>
            <a:endParaRPr lang="en-US" sz="3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1- </a:t>
            </a:r>
            <a:fld id="{C883DDDD-D83D-4E8A-8425-6A825F793D37}" type="slidenum">
              <a:rPr lang="en-US" altLang="en-US" smtClean="0"/>
              <a:pPr/>
              <a:t>23</a:t>
            </a:fld>
            <a:endParaRPr lang="en-CA" altLang="en-US"/>
          </a:p>
        </p:txBody>
      </p:sp>
      <p:pic>
        <p:nvPicPr>
          <p:cNvPr id="508930" name="Picture 2" descr="http://d.gr-assets.com/authors/1429114964p5/9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2133600" cy="24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11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774" y="21202"/>
            <a:ext cx="9116226" cy="58689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>
                <a:solidFill>
                  <a:srgbClr val="0000FF"/>
                </a:solidFill>
              </a:rPr>
              <a:t>Three students take equivalent stress tests. Which is the highest relative score (meaning which has the largest z score value)? </a:t>
            </a:r>
          </a:p>
          <a:p>
            <a:pPr marL="0" indent="0">
              <a:buNone/>
            </a:pPr>
            <a:r>
              <a:rPr lang="en-US" sz="3200" dirty="0"/>
              <a:t>a. A score of 144 on a test with a mean of 128 and a standard deviation of 34. </a:t>
            </a:r>
          </a:p>
          <a:p>
            <a:pPr marL="0" indent="0">
              <a:buNone/>
            </a:pPr>
            <a:r>
              <a:rPr lang="en-US" sz="3200" dirty="0"/>
              <a:t>b. A score of 90 on a test with a mean of 86 and a standard deviation of 18. </a:t>
            </a:r>
          </a:p>
          <a:p>
            <a:pPr marL="0" indent="0">
              <a:buNone/>
            </a:pPr>
            <a:r>
              <a:rPr lang="en-US" sz="3200" dirty="0"/>
              <a:t>c. A score of 18 on a test with a mean of 15 and a standard deviation of 5.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1- </a:t>
            </a:r>
            <a:fld id="{C883DDDD-D83D-4E8A-8425-6A825F793D37}" type="slidenum">
              <a:rPr lang="en-US" altLang="en-US" smtClean="0"/>
              <a:pPr/>
              <a:t>24</a:t>
            </a:fld>
            <a:endParaRPr lang="en-CA" altLang="en-US"/>
          </a:p>
        </p:txBody>
      </p:sp>
      <p:pic>
        <p:nvPicPr>
          <p:cNvPr id="506882" name="Picture 2" descr="http://myheart.net/wp-content/uploads/2014/03/stress-test-do-i-need-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207865"/>
            <a:ext cx="3352800" cy="239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42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 descr="https://onlinecourses.science.psu.edu/stat200/sites/onlinecourses.science.psu.edu.stat200/files/lesson01/emp_ru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559355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E2CFE60E-C014-47FA-BDCD-858809928B1F}" type="slidenum">
              <a:rPr lang="en-US" altLang="en-US"/>
              <a:pPr/>
              <a:t>25</a:t>
            </a:fld>
            <a:endParaRPr lang="en-CA" alt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05800" cy="7620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68-95-99.7 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(Empirical Rule)</a:t>
            </a:r>
            <a:endParaRPr lang="en-US" altLang="en-US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8" y="838200"/>
            <a:ext cx="8915400" cy="4572000"/>
          </a:xfrm>
          <a:ln/>
        </p:spPr>
        <p:txBody>
          <a:bodyPr/>
          <a:lstStyle/>
          <a:p>
            <a:r>
              <a:rPr lang="en-US" altLang="en-US" dirty="0"/>
              <a:t>Normal models give us an idea of how extreme a value is by telling us how likely it is to find one that far from the mean.</a:t>
            </a:r>
          </a:p>
          <a:p>
            <a:r>
              <a:rPr lang="en-US" altLang="en-US" dirty="0"/>
              <a:t>We can find these numbers precisely, but until then we will use a simple rule that tells us a lot about the Normal model…</a:t>
            </a:r>
          </a:p>
        </p:txBody>
      </p:sp>
    </p:spTree>
    <p:extLst>
      <p:ext uri="{BB962C8B-B14F-4D97-AF65-F5344CB8AC3E}">
        <p14:creationId xmlns:p14="http://schemas.microsoft.com/office/powerpoint/2010/main" val="654902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4E5C2692-1921-4C42-8489-5D10F522D5B5}" type="slidenum">
              <a:rPr lang="en-US" altLang="en-US"/>
              <a:pPr/>
              <a:t>26</a:t>
            </a:fld>
            <a:endParaRPr lang="en-CA" alt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68-95-99.7 Rule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3064" y="762000"/>
            <a:ext cx="9157063" cy="4572000"/>
          </a:xfrm>
          <a:ln/>
        </p:spPr>
        <p:txBody>
          <a:bodyPr/>
          <a:lstStyle/>
          <a:p>
            <a:r>
              <a:rPr lang="en-US" altLang="en-US" dirty="0"/>
              <a:t>The following shows what the 68-95-99.7 Rule tells us: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08932" name="Picture 4" descr="06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599"/>
            <a:ext cx="8991600" cy="31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9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B1EA9FFE-236E-437A-8DEF-6D17F19FC1BD}" type="slidenum">
              <a:rPr lang="en-US" altLang="en-US"/>
              <a:pPr/>
              <a:t>27</a:t>
            </a:fld>
            <a:endParaRPr lang="en-CA" alt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68-95-99.7 Rule (cont.)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4572000"/>
          </a:xfrm>
          <a:ln/>
        </p:spPr>
        <p:txBody>
          <a:bodyPr/>
          <a:lstStyle/>
          <a:p>
            <a:r>
              <a:rPr lang="en-US" altLang="en-US" dirty="0"/>
              <a:t>It turns out that in a Normal model:</a:t>
            </a:r>
          </a:p>
          <a:p>
            <a:pPr lvl="1"/>
            <a:r>
              <a:rPr lang="en-US" altLang="en-US" dirty="0"/>
              <a:t>about </a:t>
            </a:r>
            <a:r>
              <a:rPr lang="en-US" altLang="en-US" u="sng" dirty="0">
                <a:solidFill>
                  <a:srgbClr val="FF0000"/>
                </a:solidFill>
              </a:rPr>
              <a:t>68%</a:t>
            </a:r>
            <a:r>
              <a:rPr lang="en-US" altLang="en-US" dirty="0"/>
              <a:t> of the values fall </a:t>
            </a:r>
            <a:r>
              <a:rPr lang="en-US" altLang="en-US" u="sng" dirty="0">
                <a:solidFill>
                  <a:srgbClr val="FF0000"/>
                </a:solidFill>
              </a:rPr>
              <a:t>within one standard </a:t>
            </a:r>
            <a:r>
              <a:rPr lang="en-US" altLang="en-US" dirty="0"/>
              <a:t>deviation of the mean;</a:t>
            </a:r>
          </a:p>
          <a:p>
            <a:pPr lvl="1"/>
            <a:r>
              <a:rPr lang="en-US" altLang="en-US" dirty="0"/>
              <a:t>about </a:t>
            </a:r>
            <a:r>
              <a:rPr lang="en-US" altLang="en-US" u="sng" dirty="0">
                <a:solidFill>
                  <a:srgbClr val="FF0000"/>
                </a:solidFill>
              </a:rPr>
              <a:t>95%</a:t>
            </a:r>
            <a:r>
              <a:rPr lang="en-US" altLang="en-US" dirty="0"/>
              <a:t> of the values fall </a:t>
            </a:r>
            <a:r>
              <a:rPr lang="en-US" altLang="en-US" u="sng" dirty="0">
                <a:solidFill>
                  <a:srgbClr val="FF0000"/>
                </a:solidFill>
              </a:rPr>
              <a:t>within two standard </a:t>
            </a:r>
            <a:r>
              <a:rPr lang="en-US" altLang="en-US" dirty="0"/>
              <a:t>deviations of the mean; and,</a:t>
            </a:r>
          </a:p>
          <a:p>
            <a:pPr lvl="1"/>
            <a:r>
              <a:rPr lang="en-US" altLang="en-US" dirty="0"/>
              <a:t>about </a:t>
            </a:r>
            <a:r>
              <a:rPr lang="en-US" altLang="en-US" u="sng" dirty="0">
                <a:solidFill>
                  <a:srgbClr val="FF0000"/>
                </a:solidFill>
              </a:rPr>
              <a:t>99.7%</a:t>
            </a:r>
            <a:r>
              <a:rPr lang="en-US" altLang="en-US" dirty="0"/>
              <a:t> </a:t>
            </a:r>
            <a:r>
              <a:rPr lang="en-US" altLang="en-US" dirty="0" smtClean="0"/>
              <a:t>of </a:t>
            </a:r>
            <a:r>
              <a:rPr lang="en-US" altLang="en-US" dirty="0"/>
              <a:t>the values fall </a:t>
            </a:r>
            <a:r>
              <a:rPr lang="en-US" altLang="en-US" u="sng" dirty="0">
                <a:solidFill>
                  <a:srgbClr val="FF0000"/>
                </a:solidFill>
              </a:rPr>
              <a:t>within three standard</a:t>
            </a:r>
            <a:r>
              <a:rPr lang="en-US" altLang="en-US" dirty="0"/>
              <a:t> deviations of the mean.</a:t>
            </a:r>
          </a:p>
        </p:txBody>
      </p:sp>
    </p:spTree>
    <p:extLst>
      <p:ext uri="{BB962C8B-B14F-4D97-AF65-F5344CB8AC3E}">
        <p14:creationId xmlns:p14="http://schemas.microsoft.com/office/powerpoint/2010/main" val="3261123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43DF8463-8B79-4C84-B284-4B608ECB1BE0}" type="slidenum">
              <a:rPr lang="en-US" altLang="en-US"/>
              <a:pPr/>
              <a:t>28</a:t>
            </a:fld>
            <a:endParaRPr lang="en-CA" alt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09"/>
            <a:ext cx="8305800" cy="611187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Normal Percentiles by Hand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3" y="619896"/>
            <a:ext cx="9132887" cy="4572000"/>
          </a:xfrm>
          <a:ln/>
        </p:spPr>
        <p:txBody>
          <a:bodyPr/>
          <a:lstStyle/>
          <a:p>
            <a:r>
              <a:rPr lang="en-US" altLang="en-US" dirty="0"/>
              <a:t>When a data value doesn’t fall exactly 1, 2, or 3 standard deviations from the mean, we can look it up in a table of </a:t>
            </a:r>
            <a:r>
              <a:rPr lang="en-US" altLang="en-US" dirty="0">
                <a:solidFill>
                  <a:schemeClr val="hlink"/>
                </a:solidFill>
              </a:rPr>
              <a:t>Normal percentiles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(Extra Z-Score Charts are on my website!) </a:t>
            </a:r>
            <a:endParaRPr lang="en-US" altLang="en-US" dirty="0"/>
          </a:p>
        </p:txBody>
      </p:sp>
      <p:pic>
        <p:nvPicPr>
          <p:cNvPr id="510978" name="Picture 2" descr="http://archive.cnx.org/resources/6be60caccbd69b2d98683252beca40729ea113d7/chapt%206%20new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412864"/>
            <a:ext cx="8991076" cy="37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05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3C37E066-F453-4FD5-8E97-FB71DBE120B7}" type="slidenum">
              <a:rPr lang="en-US" altLang="en-US"/>
              <a:pPr/>
              <a:t>29</a:t>
            </a:fld>
            <a:endParaRPr lang="en-CA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" y="3969"/>
            <a:ext cx="8686800" cy="598487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Normal Percentiles by Hand (cont.)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10600" cy="4525963"/>
          </a:xfrm>
          <a:ln/>
        </p:spPr>
        <p:txBody>
          <a:bodyPr/>
          <a:lstStyle/>
          <a:p>
            <a:r>
              <a:rPr lang="en-US" altLang="en-US" sz="2400" dirty="0"/>
              <a:t>Table Z is the </a:t>
            </a:r>
            <a:r>
              <a:rPr lang="en-US" altLang="en-US" sz="2400" i="1" dirty="0"/>
              <a:t>standard Normal</a:t>
            </a:r>
            <a:r>
              <a:rPr lang="en-US" altLang="en-US" sz="2400" dirty="0"/>
              <a:t> table. We have to convert our data to </a:t>
            </a:r>
            <a:r>
              <a:rPr lang="en-US" altLang="en-US" sz="2400" i="1" dirty="0"/>
              <a:t>z</a:t>
            </a:r>
            <a:r>
              <a:rPr lang="en-US" altLang="en-US" sz="2400" dirty="0"/>
              <a:t>-scores before using the table.</a:t>
            </a:r>
          </a:p>
          <a:p>
            <a:r>
              <a:rPr lang="en-US" altLang="en-US" sz="2400" dirty="0"/>
              <a:t>The figure shows us how to find the area to the left when  we have a </a:t>
            </a:r>
            <a:r>
              <a:rPr lang="en-US" altLang="en-US" sz="2400" i="1" dirty="0"/>
              <a:t>z</a:t>
            </a:r>
            <a:r>
              <a:rPr lang="en-US" altLang="en-US" sz="2400" dirty="0"/>
              <a:t>-score of 1.80: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510982" name="Picture 6" descr="06-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" y="2429668"/>
            <a:ext cx="8860029" cy="22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09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4- </a:t>
            </a:r>
            <a:fld id="{C025F91D-332D-477E-BCBA-B1F0B007F0DB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0"/>
            <a:ext cx="8305800" cy="785813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5-Number Summary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3550" y="785813"/>
            <a:ext cx="8294688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The </a:t>
            </a:r>
            <a:r>
              <a:rPr lang="en-US" altLang="en-US" sz="2400" dirty="0" smtClean="0">
                <a:solidFill>
                  <a:schemeClr val="hlink"/>
                </a:solidFill>
              </a:rPr>
              <a:t>5-number summary</a:t>
            </a:r>
            <a:r>
              <a:rPr lang="en-US" altLang="en-US" sz="2400" dirty="0" smtClean="0"/>
              <a:t> of a distribution reports its median, quartiles, and extremes (maximum and minimum)</a:t>
            </a:r>
          </a:p>
          <a:p>
            <a:pPr eaLnBrk="1" hangingPunct="1">
              <a:defRPr/>
            </a:pPr>
            <a:r>
              <a:rPr lang="en-US" altLang="en-US" sz="2400" dirty="0" smtClean="0"/>
              <a:t>The 5-number summary for the recent tsunami earthquake </a:t>
            </a:r>
            <a:r>
              <a:rPr lang="en-US" altLang="en-US" sz="2400" i="1" dirty="0" smtClean="0"/>
              <a:t>Magnitudes</a:t>
            </a:r>
            <a:r>
              <a:rPr lang="en-US" altLang="en-US" sz="2400" dirty="0" smtClean="0"/>
              <a:t> looks like this:</a:t>
            </a:r>
          </a:p>
          <a:p>
            <a:pPr eaLnBrk="1" hangingPunct="1">
              <a:defRPr/>
            </a:pPr>
            <a:r>
              <a:rPr lang="en-US" altLang="en-US" sz="2400" dirty="0" smtClean="0"/>
              <a:t>We will use the 5-Number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/>
              <a:t>     summary later on to create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a box plot.</a:t>
            </a:r>
          </a:p>
          <a:p>
            <a:pPr eaLnBrk="1" hangingPunct="1">
              <a:defRPr/>
            </a:pPr>
            <a:endParaRPr lang="en-US" altLang="en-US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 smtClean="0"/>
          </a:p>
        </p:txBody>
      </p:sp>
      <p:pic>
        <p:nvPicPr>
          <p:cNvPr id="54277" name="Picture 5" descr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704910"/>
            <a:ext cx="442912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3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01901D2F-D64C-40D6-8D5F-B5ACBBBAD3AD}" type="slidenum">
              <a:rPr lang="en-US" altLang="en-US"/>
              <a:pPr/>
              <a:t>30</a:t>
            </a:fld>
            <a:endParaRPr lang="en-CA" alt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9"/>
            <a:ext cx="8305800" cy="534987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Percentiles to Scores: </a:t>
            </a:r>
            <a:r>
              <a:rPr lang="en-US" altLang="en-US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Reverse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4572000"/>
          </a:xfrm>
        </p:spPr>
        <p:txBody>
          <a:bodyPr/>
          <a:lstStyle/>
          <a:p>
            <a:r>
              <a:rPr lang="en-US" altLang="en-US" dirty="0"/>
              <a:t>Sometimes we start with areas and need to find the corresponding </a:t>
            </a:r>
            <a:r>
              <a:rPr lang="en-US" altLang="en-US" i="1" dirty="0"/>
              <a:t>z</a:t>
            </a:r>
            <a:r>
              <a:rPr lang="en-US" altLang="en-US" dirty="0"/>
              <a:t>-score or even the original data value.</a:t>
            </a:r>
          </a:p>
          <a:p>
            <a:r>
              <a:rPr lang="en-US" altLang="en-US" dirty="0"/>
              <a:t>Example: What </a:t>
            </a:r>
            <a:r>
              <a:rPr lang="en-US" altLang="en-US" i="1" dirty="0"/>
              <a:t>z</a:t>
            </a:r>
            <a:r>
              <a:rPr lang="en-US" altLang="en-US" dirty="0"/>
              <a:t>-score represents the first quartile in a Normal model?</a:t>
            </a:r>
          </a:p>
        </p:txBody>
      </p:sp>
      <p:pic>
        <p:nvPicPr>
          <p:cNvPr id="525317" name="Picture 5" descr="ait06-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667000"/>
            <a:ext cx="451488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52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73A020B0-E42D-460A-ABC7-3723983F64B4}" type="slidenum">
              <a:rPr lang="en-US" altLang="en-US"/>
              <a:pPr/>
              <a:t>31</a:t>
            </a:fld>
            <a:endParaRPr lang="en-CA" alt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09"/>
            <a:ext cx="9144000" cy="611187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Percentiles to Scores: </a:t>
            </a:r>
            <a:r>
              <a:rPr lang="en-US" altLang="en-US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altLang="en-US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endParaRPr lang="en-US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1" y="762000"/>
            <a:ext cx="8294687" cy="4572000"/>
          </a:xfrm>
        </p:spPr>
        <p:txBody>
          <a:bodyPr/>
          <a:lstStyle/>
          <a:p>
            <a:r>
              <a:rPr lang="en-US" altLang="en-US" dirty="0"/>
              <a:t>Look in Table Z for an area of 0.2500.</a:t>
            </a:r>
          </a:p>
          <a:p>
            <a:r>
              <a:rPr lang="en-US" altLang="en-US" dirty="0"/>
              <a:t>The exact area is not there, but 0.2514 is pretty close.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This figure is associated with </a:t>
            </a:r>
            <a:r>
              <a:rPr lang="en-US" altLang="en-US" i="1" dirty="0"/>
              <a:t>z</a:t>
            </a:r>
            <a:r>
              <a:rPr lang="en-US" altLang="en-US" dirty="0"/>
              <a:t> = -0.67, so the first quartile is 0.67 standard deviations below the mean.</a:t>
            </a:r>
          </a:p>
        </p:txBody>
      </p:sp>
      <p:pic>
        <p:nvPicPr>
          <p:cNvPr id="526341" name="Picture 5" descr="ait06-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41" y="1905000"/>
            <a:ext cx="344756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6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102D3923-9F43-444E-AFF7-315CA3ADA420}" type="slidenum">
              <a:rPr lang="en-US" altLang="en-US"/>
              <a:pPr/>
              <a:t>32</a:t>
            </a:fld>
            <a:endParaRPr lang="en-CA" alt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305800" cy="6873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Go Wrong? (cont.)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49" y="838200"/>
            <a:ext cx="8967651" cy="4572000"/>
          </a:xfrm>
          <a:ln/>
        </p:spPr>
        <p:txBody>
          <a:bodyPr/>
          <a:lstStyle/>
          <a:p>
            <a:r>
              <a:rPr lang="en-US" altLang="en-US" dirty="0"/>
              <a:t>Don’t use the mean and standard deviation when outliers are present—the mean and standard deviation can both be distorted by outliers.</a:t>
            </a:r>
          </a:p>
          <a:p>
            <a:r>
              <a:rPr lang="en-US" altLang="en-US" dirty="0"/>
              <a:t>Don’t round your results in the middle of a calculation.</a:t>
            </a:r>
          </a:p>
          <a:p>
            <a:r>
              <a:rPr lang="en-US" altLang="en-US" dirty="0"/>
              <a:t>Don’t worry about minor differences in results.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3255302"/>
            <a:ext cx="5067300" cy="26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762" y="76200"/>
            <a:ext cx="9129237" cy="58689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4</a:t>
            </a:r>
            <a:r>
              <a:rPr lang="en-US" sz="3200" dirty="0" smtClean="0">
                <a:solidFill>
                  <a:srgbClr val="0000FF"/>
                </a:solidFill>
              </a:rPr>
              <a:t>. Women's </a:t>
            </a:r>
            <a:r>
              <a:rPr lang="en-US" sz="3200" dirty="0">
                <a:solidFill>
                  <a:srgbClr val="0000FF"/>
                </a:solidFill>
              </a:rPr>
              <a:t>heights have a mean of 63.6 in. and a standard deviation of 2.5 inches. 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/>
              <a:t>Find </a:t>
            </a:r>
            <a:r>
              <a:rPr lang="en-US" sz="3200" dirty="0"/>
              <a:t>the z score corresponding to a woman with a height of 70 inches and determine whether the height is unusual. </a:t>
            </a:r>
            <a:endParaRPr lang="en-US" sz="3200" dirty="0" smtClean="0"/>
          </a:p>
          <a:p>
            <a:r>
              <a:rPr lang="en-US" sz="3200" dirty="0" smtClean="0"/>
              <a:t>What </a:t>
            </a:r>
            <a:r>
              <a:rPr lang="en-US" sz="3200" dirty="0"/>
              <a:t>percent of women have a height higher than 70 inches? 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1- </a:t>
            </a:r>
            <a:fld id="{C883DDDD-D83D-4E8A-8425-6A825F793D37}" type="slidenum">
              <a:rPr lang="en-US" altLang="en-US" smtClean="0"/>
              <a:pPr/>
              <a:t>33</a:t>
            </a:fld>
            <a:endParaRPr lang="en-CA" altLang="en-US"/>
          </a:p>
        </p:txBody>
      </p:sp>
      <p:pic>
        <p:nvPicPr>
          <p:cNvPr id="507906" name="Picture 2" descr="http://pixel.nymag.com/imgs/daily/vulture/2014/07/10/10-actress-height-array.o.jpg/a_750x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4847616" cy="33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52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52400"/>
            <a:ext cx="9144000" cy="58689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5. As mentioned above, IQ scores are normally distributed with mean 100 and </a:t>
            </a:r>
            <a:r>
              <a:rPr lang="en-US" sz="3200" dirty="0" err="1">
                <a:solidFill>
                  <a:srgbClr val="0000FF"/>
                </a:solidFill>
              </a:rPr>
              <a:t>std</a:t>
            </a:r>
            <a:r>
              <a:rPr lang="en-US" sz="3200" dirty="0">
                <a:solidFill>
                  <a:srgbClr val="0000FF"/>
                </a:solidFill>
              </a:rPr>
              <a:t> deviation of 16.</a:t>
            </a:r>
          </a:p>
          <a:p>
            <a:pPr marL="514350" indent="-514350">
              <a:buAutoNum type="alphaLcPeriod"/>
            </a:pPr>
            <a:r>
              <a:rPr lang="en-US" sz="2850" dirty="0"/>
              <a:t>What percent of people have an IQ of less than 100? </a:t>
            </a:r>
          </a:p>
          <a:p>
            <a:pPr marL="514350" indent="-514350">
              <a:buAutoNum type="alphaLcPeriod"/>
            </a:pPr>
            <a:r>
              <a:rPr lang="en-US" sz="2600" dirty="0" smtClean="0"/>
              <a:t>What </a:t>
            </a:r>
            <a:r>
              <a:rPr lang="en-US" sz="2600" dirty="0"/>
              <a:t>percent of people have an IQ between 84 and 100? </a:t>
            </a:r>
          </a:p>
          <a:p>
            <a:pPr marL="514350" indent="-514350">
              <a:buAutoNum type="alphaLcPeriod"/>
            </a:pPr>
            <a:r>
              <a:rPr lang="en-US" dirty="0" smtClean="0"/>
              <a:t>What </a:t>
            </a:r>
            <a:r>
              <a:rPr lang="en-US" dirty="0"/>
              <a:t>percent of people have an IQ higher than 140? </a:t>
            </a:r>
          </a:p>
          <a:p>
            <a:pPr marL="514350" indent="-514350">
              <a:buAutoNum type="alphaLcPeriod"/>
            </a:pPr>
            <a:r>
              <a:rPr lang="en-US" dirty="0" smtClean="0"/>
              <a:t>What </a:t>
            </a:r>
            <a:r>
              <a:rPr lang="en-US" dirty="0"/>
              <a:t>percent of people have an IQ less than 80?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1- </a:t>
            </a:r>
            <a:fld id="{C883DDDD-D83D-4E8A-8425-6A825F793D37}" type="slidenum">
              <a:rPr lang="en-US" altLang="en-US" smtClean="0"/>
              <a:pPr/>
              <a:t>34</a:t>
            </a:fld>
            <a:endParaRPr lang="en-CA" altLang="en-US"/>
          </a:p>
        </p:txBody>
      </p:sp>
      <p:pic>
        <p:nvPicPr>
          <p:cNvPr id="505858" name="Picture 2" descr="http://s3-us-west-1.amazonaws.com/www-prod-storage.cloud.caltech.edu/styles/article_photo/s3/CT_Quartz-IQ_SPOTLIGHT.jpg?itok=XiX0VjY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52800"/>
            <a:ext cx="3143250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73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4- </a:t>
            </a:r>
            <a:fld id="{F968A084-765D-485D-889C-AB6B7F4CECBA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0"/>
            <a:ext cx="8305800" cy="82296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 Shape, Center, and Spread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477" y="917448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en-US" altLang="en-US" dirty="0" smtClean="0"/>
              <a:t> and </a:t>
            </a:r>
            <a:r>
              <a:rPr lang="en-US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Deviation</a:t>
            </a:r>
            <a:r>
              <a:rPr lang="en-US" altLang="en-US" dirty="0" smtClean="0"/>
              <a:t> always go together</a:t>
            </a:r>
          </a:p>
          <a:p>
            <a:pPr eaLnBrk="1" hangingPunct="1"/>
            <a:r>
              <a:rPr lang="en-US" alt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</a:t>
            </a:r>
            <a:r>
              <a:rPr lang="en-US" altLang="en-US" dirty="0" smtClean="0"/>
              <a:t> and </a:t>
            </a:r>
            <a:r>
              <a:rPr lang="en-US" alt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IQR</a:t>
            </a:r>
            <a:r>
              <a:rPr lang="en-US" altLang="en-US" dirty="0" smtClean="0"/>
              <a:t> always go together.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Use </a:t>
            </a:r>
            <a:r>
              <a:rPr lang="en-US" alt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en-US" altLang="en-US" dirty="0" smtClean="0"/>
              <a:t> and </a:t>
            </a:r>
            <a:r>
              <a:rPr lang="en-US" alt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DEVIATION</a:t>
            </a:r>
            <a:r>
              <a:rPr lang="en-US" altLang="en-US" dirty="0" smtClean="0"/>
              <a:t> when the distribution is </a:t>
            </a:r>
            <a:r>
              <a:rPr lang="en-US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symmetric</a:t>
            </a:r>
            <a:r>
              <a:rPr lang="en-US" altLang="en-US" dirty="0" smtClean="0"/>
              <a:t> and there are </a:t>
            </a:r>
            <a:r>
              <a:rPr lang="en-US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Outliers</a:t>
            </a:r>
            <a:r>
              <a:rPr lang="en-US" altLang="en-US" dirty="0" smtClean="0"/>
              <a:t>!</a:t>
            </a:r>
          </a:p>
          <a:p>
            <a:pPr eaLnBrk="1" hangingPunct="1"/>
            <a:r>
              <a:rPr lang="en-US" altLang="en-US" dirty="0" smtClean="0"/>
              <a:t>Otherwise use Median and IQR.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4- </a:t>
            </a:r>
            <a:fld id="{248123A9-6C67-4809-B133-35ED98CE0435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0"/>
            <a:ext cx="8305800" cy="768096"/>
          </a:xfrm>
        </p:spPr>
        <p:txBody>
          <a:bodyPr/>
          <a:lstStyle/>
          <a:p>
            <a:pPr eaLnBrk="1" hangingPunct="1"/>
            <a:r>
              <a:rPr lang="en-US" altLang="en-US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Spread? </a:t>
            </a:r>
            <a:r>
              <a:rPr lang="en-US" altLang="en-US" sz="30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Standard Deviation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867918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more powerful measure of spread than the IQR is the </a:t>
            </a:r>
            <a:r>
              <a:rPr lang="en-US" altLang="en-US" dirty="0" smtClean="0">
                <a:solidFill>
                  <a:srgbClr val="FF0000"/>
                </a:solidFill>
              </a:rPr>
              <a:t>standard deviation</a:t>
            </a:r>
            <a:r>
              <a:rPr lang="en-US" altLang="en-US" dirty="0" smtClean="0"/>
              <a:t>, which takes into account how far </a:t>
            </a:r>
            <a:r>
              <a:rPr lang="en-US" altLang="en-US" i="1" dirty="0" smtClean="0"/>
              <a:t>each</a:t>
            </a:r>
            <a:r>
              <a:rPr lang="en-US" altLang="en-US" dirty="0" smtClean="0"/>
              <a:t> data value is from the mean.</a:t>
            </a:r>
          </a:p>
          <a:p>
            <a:pPr eaLnBrk="1" hangingPunct="1"/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rgbClr val="FF0000"/>
                </a:solidFill>
              </a:rPr>
              <a:t>deviation</a:t>
            </a:r>
            <a:r>
              <a:rPr lang="en-US" altLang="en-US" dirty="0" smtClean="0"/>
              <a:t> is the distance that a data value is from the mean. </a:t>
            </a:r>
          </a:p>
          <a:p>
            <a:pPr lvl="1" eaLnBrk="1" hangingPunct="1"/>
            <a:r>
              <a:rPr lang="en-US" altLang="en-US" dirty="0" smtClean="0"/>
              <a:t>Since adding all deviations together would total zero, we square each deviation and find an average of sorts for the deviations.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4- </a:t>
            </a:r>
            <a:fld id="{F01B965F-9782-4551-A313-FAB6D07AEE7E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93"/>
            <a:ext cx="8305800" cy="680635"/>
          </a:xfrm>
        </p:spPr>
        <p:txBody>
          <a:bodyPr/>
          <a:lstStyle/>
          <a:p>
            <a:pPr eaLnBrk="1" hangingPunct="1"/>
            <a:r>
              <a:rPr lang="en-US" altLang="en-US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Spread? </a:t>
            </a:r>
            <a:r>
              <a:rPr lang="en-US" altLang="en-US" sz="30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Standard Deviation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75167"/>
            <a:ext cx="8294687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0000"/>
                </a:solidFill>
              </a:rPr>
              <a:t>variance</a:t>
            </a:r>
            <a:r>
              <a:rPr lang="en-US" altLang="en-US" dirty="0" smtClean="0"/>
              <a:t>, notated by </a:t>
            </a:r>
            <a:r>
              <a:rPr lang="en-US" altLang="en-US" i="1" dirty="0" smtClean="0">
                <a:solidFill>
                  <a:srgbClr val="FF0000"/>
                </a:solidFill>
              </a:rPr>
              <a:t>s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/>
              <a:t>, is found by summing the squared deviations and (almost) averaging them: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variance will play a role later in our study, but it is problematic as a measure of spread—it is measured in </a:t>
            </a:r>
            <a:r>
              <a:rPr lang="en-US" altLang="en-US" i="1" dirty="0" smtClean="0"/>
              <a:t>squared</a:t>
            </a:r>
            <a:r>
              <a:rPr lang="en-US" altLang="en-US" dirty="0" smtClean="0"/>
              <a:t> units!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graphicFrame>
        <p:nvGraphicFramePr>
          <p:cNvPr id="6451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23975304"/>
              </p:ext>
            </p:extLst>
          </p:nvPr>
        </p:nvGraphicFramePr>
        <p:xfrm>
          <a:off x="2803525" y="1801813"/>
          <a:ext cx="3222371" cy="1631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Equation" r:id="rId4" imgW="1002960" imgH="507960" progId="Equation.DSMT4">
                  <p:embed/>
                </p:oleObj>
              </mc:Choice>
              <mc:Fallback>
                <p:oleObj name="Equation" r:id="rId4" imgW="10029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1801813"/>
                        <a:ext cx="3222371" cy="1631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4- </a:t>
            </a:r>
            <a:fld id="{E4C2CC86-A9A6-4FE9-9136-1EC177D5ADFC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335666" y="119495"/>
            <a:ext cx="8619422" cy="669059"/>
          </a:xfrm>
        </p:spPr>
        <p:txBody>
          <a:bodyPr/>
          <a:lstStyle/>
          <a:p>
            <a:pPr eaLnBrk="1" hangingPunct="1"/>
            <a:r>
              <a:rPr lang="en-US" alt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Spread? The Standard Deviation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666" y="1066800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deviation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en-US" altLang="en-US" i="1" dirty="0" smtClean="0">
                <a:solidFill>
                  <a:srgbClr val="0000FF"/>
                </a:solidFill>
              </a:rPr>
              <a:t>s</a:t>
            </a:r>
            <a:r>
              <a:rPr lang="en-US" altLang="en-US" dirty="0" smtClean="0">
                <a:solidFill>
                  <a:srgbClr val="FF0000"/>
                </a:solidFill>
              </a:rPr>
              <a:t>,</a:t>
            </a:r>
            <a:r>
              <a:rPr lang="en-US" altLang="en-US" dirty="0" smtClean="0">
                <a:solidFill>
                  <a:srgbClr val="FF0066"/>
                </a:solidFill>
              </a:rPr>
              <a:t> </a:t>
            </a:r>
            <a:r>
              <a:rPr lang="en-US" altLang="en-US" dirty="0" smtClean="0"/>
              <a:t>is just the square root of the variance and is measured in the same units as the original data. </a:t>
            </a:r>
          </a:p>
        </p:txBody>
      </p:sp>
      <p:graphicFrame>
        <p:nvGraphicFramePr>
          <p:cNvPr id="66565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67042271"/>
              </p:ext>
            </p:extLst>
          </p:nvPr>
        </p:nvGraphicFramePr>
        <p:xfrm>
          <a:off x="2579688" y="2516188"/>
          <a:ext cx="3584368" cy="190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Equation" r:id="rId4" imgW="1054080" imgH="558720" progId="Equation.DSMT4">
                  <p:embed/>
                </p:oleObj>
              </mc:Choice>
              <mc:Fallback>
                <p:oleObj name="Equation" r:id="rId4" imgW="1054080" imgH="55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516188"/>
                        <a:ext cx="3584368" cy="1900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4- </a:t>
            </a:r>
            <a:fld id="{9490D771-2F1B-4ED4-9C95-7E85E6862832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305800" cy="758952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About Variation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923163"/>
            <a:ext cx="8294687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Since Statistics is about variation, spread is an important fundamental concept of Statistics.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Measures of spread help us talk about what we </a:t>
            </a:r>
            <a:r>
              <a:rPr lang="en-US" altLang="en-US" i="1" dirty="0" smtClean="0"/>
              <a:t>don’t </a:t>
            </a:r>
            <a:r>
              <a:rPr lang="en-US" altLang="en-US" dirty="0" smtClean="0"/>
              <a:t>know.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When the data values are tightly clustered around the center of the distribution, the IQR and standard deviation will be small.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When the data values are scattered far from the center, the IQR and standard deviation will be large.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489474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2209800" y="152400"/>
            <a:ext cx="5486400" cy="2286000"/>
          </a:xfrm>
        </p:spPr>
        <p:txBody>
          <a:bodyPr/>
          <a:lstStyle/>
          <a:p>
            <a:r>
              <a:rPr lang="en-US" altLang="en-US"/>
              <a:t>Chapter 6</a:t>
            </a:r>
          </a:p>
        </p:txBody>
      </p:sp>
      <p:sp>
        <p:nvSpPr>
          <p:cNvPr id="48947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90800"/>
            <a:ext cx="5410200" cy="19050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0000"/>
                </a:solidFill>
              </a:rPr>
              <a:t>The Standard Deviation as a Ruler and the Normal Model </a:t>
            </a:r>
          </a:p>
        </p:txBody>
      </p:sp>
    </p:spTree>
    <p:extLst>
      <p:ext uri="{BB962C8B-B14F-4D97-AF65-F5344CB8AC3E}">
        <p14:creationId xmlns:p14="http://schemas.microsoft.com/office/powerpoint/2010/main" val="2154798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1677</TotalTime>
  <Words>2083</Words>
  <Application>Microsoft Office PowerPoint</Application>
  <PresentationFormat>Letter Paper (8.5x11 in)</PresentationFormat>
  <Paragraphs>209</Paragraphs>
  <Slides>34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Tahoma</vt:lpstr>
      <vt:lpstr>Wingdings</vt:lpstr>
      <vt:lpstr>Blends</vt:lpstr>
      <vt:lpstr>1_Blends</vt:lpstr>
      <vt:lpstr>Equation</vt:lpstr>
      <vt:lpstr>Summary (Week 1)</vt:lpstr>
      <vt:lpstr>Spread: The Interquartile Range</vt:lpstr>
      <vt:lpstr>5-Number Summary</vt:lpstr>
      <vt:lpstr>Summary:  Shape, Center, and Spread</vt:lpstr>
      <vt:lpstr>What About Spread? The Standard Deviation</vt:lpstr>
      <vt:lpstr>What About Spread? The Standard Deviation</vt:lpstr>
      <vt:lpstr>What About Spread? The Standard Deviation</vt:lpstr>
      <vt:lpstr>Thinking About Variation</vt:lpstr>
      <vt:lpstr>Chapter 6</vt:lpstr>
      <vt:lpstr>Standardizing with z-scores</vt:lpstr>
      <vt:lpstr>Standardizing with z-scores (cont.)</vt:lpstr>
      <vt:lpstr>Benefits of Standardizing</vt:lpstr>
      <vt:lpstr>Shifting Data</vt:lpstr>
      <vt:lpstr>Rescaling Data</vt:lpstr>
      <vt:lpstr>Back to z-scores</vt:lpstr>
      <vt:lpstr>When Is a z-score BIG?</vt:lpstr>
      <vt:lpstr>When Is a z-score Big? (cont.)</vt:lpstr>
      <vt:lpstr>When Is a z-score Big? (cont.)</vt:lpstr>
      <vt:lpstr>Calculating Statistics on Minitab</vt:lpstr>
      <vt:lpstr>When Is a z-score Big? (cont.)</vt:lpstr>
      <vt:lpstr>When Is a z-score Big? (cont.)</vt:lpstr>
      <vt:lpstr>PowerPoint Presentation</vt:lpstr>
      <vt:lpstr>PowerPoint Presentation</vt:lpstr>
      <vt:lpstr>PowerPoint Presentation</vt:lpstr>
      <vt:lpstr>The 68-95-99.7 Rule (Empirical Rule)</vt:lpstr>
      <vt:lpstr>The 68-95-99.7 Rule (cont.)</vt:lpstr>
      <vt:lpstr>The 68-95-99.7 Rule (cont.)</vt:lpstr>
      <vt:lpstr>Finding Normal Percentiles by Hand</vt:lpstr>
      <vt:lpstr>Finding Normal Percentiles by Hand (cont.)</vt:lpstr>
      <vt:lpstr>From Percentiles to Scores: z in Reverse</vt:lpstr>
      <vt:lpstr>From Percentiles to Scores: z in Reverse</vt:lpstr>
      <vt:lpstr>What Can Go Wrong? (cont.)</vt:lpstr>
      <vt:lpstr>PowerPoint Presentation</vt:lpstr>
      <vt:lpstr>PowerPoint Presentation</vt:lpstr>
    </vt:vector>
  </TitlesOfParts>
  <Company>Addison Wesley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Calise, Anthony J.</cp:lastModifiedBy>
  <cp:revision>104</cp:revision>
  <cp:lastPrinted>2001-11-04T00:51:13Z</cp:lastPrinted>
  <dcterms:created xsi:type="dcterms:W3CDTF">2005-02-25T19:46:41Z</dcterms:created>
  <dcterms:modified xsi:type="dcterms:W3CDTF">2016-02-13T17:27:04Z</dcterms:modified>
</cp:coreProperties>
</file>