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91" r:id="rId2"/>
    <p:sldId id="348" r:id="rId3"/>
    <p:sldId id="327" r:id="rId4"/>
    <p:sldId id="300" r:id="rId5"/>
    <p:sldId id="302" r:id="rId6"/>
    <p:sldId id="329" r:id="rId7"/>
    <p:sldId id="323" r:id="rId8"/>
    <p:sldId id="369" r:id="rId9"/>
    <p:sldId id="296" r:id="rId10"/>
    <p:sldId id="298" r:id="rId11"/>
    <p:sldId id="299" r:id="rId12"/>
    <p:sldId id="301" r:id="rId13"/>
    <p:sldId id="317" r:id="rId14"/>
    <p:sldId id="303" r:id="rId15"/>
    <p:sldId id="307" r:id="rId16"/>
    <p:sldId id="308" r:id="rId17"/>
    <p:sldId id="309" r:id="rId18"/>
    <p:sldId id="318" r:id="rId19"/>
    <p:sldId id="366" r:id="rId20"/>
    <p:sldId id="328" r:id="rId21"/>
    <p:sldId id="368" r:id="rId22"/>
    <p:sldId id="371" r:id="rId23"/>
    <p:sldId id="330" r:id="rId24"/>
    <p:sldId id="331" r:id="rId25"/>
    <p:sldId id="332" r:id="rId26"/>
    <p:sldId id="338" r:id="rId27"/>
    <p:sldId id="351" r:id="rId28"/>
    <p:sldId id="352" r:id="rId29"/>
    <p:sldId id="353" r:id="rId30"/>
    <p:sldId id="354" r:id="rId31"/>
    <p:sldId id="355" r:id="rId32"/>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049" autoAdjust="0"/>
  </p:normalViewPr>
  <p:slideViewPr>
    <p:cSldViewPr snapToGrid="0">
      <p:cViewPr varScale="1">
        <p:scale>
          <a:sx n="65" d="100"/>
          <a:sy n="65" d="100"/>
        </p:scale>
        <p:origin x="1068" y="60"/>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ise, Anthony J." userId="793fc3b1-1a2a-431b-8bb5-959a5637ad6e" providerId="ADAL" clId="{CC9ED46F-2E92-4B5E-BAF9-0220EEF3B2CE}"/>
    <pc:docChg chg="undo redo custSel addSld delSld modSld">
      <pc:chgData name="Calise, Anthony J." userId="793fc3b1-1a2a-431b-8bb5-959a5637ad6e" providerId="ADAL" clId="{CC9ED46F-2E92-4B5E-BAF9-0220EEF3B2CE}" dt="2024-01-22T20:39:21.264" v="17" actId="20577"/>
      <pc:docMkLst>
        <pc:docMk/>
      </pc:docMkLst>
      <pc:sldChg chg="modSp mod">
        <pc:chgData name="Calise, Anthony J." userId="793fc3b1-1a2a-431b-8bb5-959a5637ad6e" providerId="ADAL" clId="{CC9ED46F-2E92-4B5E-BAF9-0220EEF3B2CE}" dt="2024-01-22T20:39:21.264" v="17" actId="20577"/>
        <pc:sldMkLst>
          <pc:docMk/>
          <pc:sldMk cId="0" sldId="291"/>
        </pc:sldMkLst>
        <pc:spChg chg="mod">
          <ac:chgData name="Calise, Anthony J." userId="793fc3b1-1a2a-431b-8bb5-959a5637ad6e" providerId="ADAL" clId="{CC9ED46F-2E92-4B5E-BAF9-0220EEF3B2CE}" dt="2024-01-22T20:39:21.264" v="17" actId="20577"/>
          <ac:spMkLst>
            <pc:docMk/>
            <pc:sldMk cId="0" sldId="291"/>
            <ac:spMk id="5124" creationId="{00000000-0000-0000-0000-000000000000}"/>
          </ac:spMkLst>
        </pc:spChg>
      </pc:sldChg>
      <pc:sldChg chg="add del">
        <pc:chgData name="Calise, Anthony J." userId="793fc3b1-1a2a-431b-8bb5-959a5637ad6e" providerId="ADAL" clId="{CC9ED46F-2E92-4B5E-BAF9-0220EEF3B2CE}" dt="2024-01-22T20:39:15.297" v="11" actId="47"/>
        <pc:sldMkLst>
          <pc:docMk/>
          <pc:sldMk cId="0" sldId="300"/>
        </pc:sldMkLst>
      </pc:sldChg>
      <pc:sldChg chg="add del">
        <pc:chgData name="Calise, Anthony J." userId="793fc3b1-1a2a-431b-8bb5-959a5637ad6e" providerId="ADAL" clId="{CC9ED46F-2E92-4B5E-BAF9-0220EEF3B2CE}" dt="2024-01-22T20:39:15.089" v="10" actId="47"/>
        <pc:sldMkLst>
          <pc:docMk/>
          <pc:sldMk cId="0" sldId="302"/>
        </pc:sldMkLst>
      </pc:sldChg>
      <pc:sldChg chg="add del">
        <pc:chgData name="Calise, Anthony J." userId="793fc3b1-1a2a-431b-8bb5-959a5637ad6e" providerId="ADAL" clId="{CC9ED46F-2E92-4B5E-BAF9-0220EEF3B2CE}" dt="2024-01-22T20:39:14.391" v="8" actId="47"/>
        <pc:sldMkLst>
          <pc:docMk/>
          <pc:sldMk cId="0" sldId="323"/>
        </pc:sldMkLst>
      </pc:sldChg>
      <pc:sldChg chg="add del">
        <pc:chgData name="Calise, Anthony J." userId="793fc3b1-1a2a-431b-8bb5-959a5637ad6e" providerId="ADAL" clId="{CC9ED46F-2E92-4B5E-BAF9-0220EEF3B2CE}" dt="2024-01-22T20:39:15.754" v="12" actId="47"/>
        <pc:sldMkLst>
          <pc:docMk/>
          <pc:sldMk cId="0" sldId="327"/>
        </pc:sldMkLst>
      </pc:sldChg>
      <pc:sldChg chg="add del">
        <pc:chgData name="Calise, Anthony J." userId="793fc3b1-1a2a-431b-8bb5-959a5637ad6e" providerId="ADAL" clId="{CC9ED46F-2E92-4B5E-BAF9-0220EEF3B2CE}" dt="2024-01-22T20:39:14.796" v="9" actId="47"/>
        <pc:sldMkLst>
          <pc:docMk/>
          <pc:sldMk cId="0" sldId="329"/>
        </pc:sldMkLst>
      </pc:sldChg>
      <pc:sldChg chg="add del">
        <pc:chgData name="Calise, Anthony J." userId="793fc3b1-1a2a-431b-8bb5-959a5637ad6e" providerId="ADAL" clId="{CC9ED46F-2E92-4B5E-BAF9-0220EEF3B2CE}" dt="2024-01-22T20:39:16.260" v="13" actId="47"/>
        <pc:sldMkLst>
          <pc:docMk/>
          <pc:sldMk cId="4214195334" sldId="34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B4E382-27C6-4555-8CA3-5E0B4682329D}" type="slidenum">
              <a:rPr lang="en-CA" altLang="en-US">
                <a:latin typeface="Tahoma" panose="020B0604030504040204" pitchFamily="34" charset="0"/>
              </a:rPr>
              <a:pPr>
                <a:spcBef>
                  <a:spcPct val="0"/>
                </a:spcBef>
              </a:pPr>
              <a:t>1</a:t>
            </a:fld>
            <a:endParaRPr lang="en-CA" altLang="en-US">
              <a:latin typeface="Tahoma" panose="020B060403050404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401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1C30B1-EA00-48CE-B166-D2BF0D00840B}" type="slidenum">
              <a:rPr lang="en-CA" altLang="en-US">
                <a:latin typeface="Tahoma" panose="020B0604030504040204" pitchFamily="34" charset="0"/>
              </a:rPr>
              <a:pPr>
                <a:spcBef>
                  <a:spcPct val="0"/>
                </a:spcBef>
              </a:pPr>
              <a:t>14</a:t>
            </a:fld>
            <a:endParaRPr lang="en-CA" altLang="en-US">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4777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FDB-18A5-4134-B8C6-9488534F91FE}" type="slidenum">
              <a:rPr lang="en-CA" altLang="en-US">
                <a:latin typeface="Tahoma" panose="020B0604030504040204" pitchFamily="34" charset="0"/>
              </a:rPr>
              <a:pPr>
                <a:spcBef>
                  <a:spcPct val="0"/>
                </a:spcBef>
              </a:pPr>
              <a:t>15</a:t>
            </a:fld>
            <a:endParaRPr lang="en-CA" altLang="en-US">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0576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EA9E5F-4887-49D4-8695-4EC788F7D720}" type="slidenum">
              <a:rPr lang="en-CA" altLang="en-US">
                <a:latin typeface="Tahoma" panose="020B0604030504040204" pitchFamily="34" charset="0"/>
              </a:rPr>
              <a:pPr>
                <a:spcBef>
                  <a:spcPct val="0"/>
                </a:spcBef>
              </a:pPr>
              <a:t>16</a:t>
            </a:fld>
            <a:endParaRPr lang="en-CA" altLang="en-US">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78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13490-E7E3-4B47-A0FE-EB775350C0FD}" type="slidenum">
              <a:rPr lang="en-CA" altLang="en-US">
                <a:latin typeface="Tahoma" panose="020B0604030504040204" pitchFamily="34" charset="0"/>
              </a:rPr>
              <a:pPr>
                <a:spcBef>
                  <a:spcPct val="0"/>
                </a:spcBef>
              </a:pPr>
              <a:t>17</a:t>
            </a:fld>
            <a:endParaRPr lang="en-CA" altLang="en-US">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0481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08F5F-D03B-4AC7-8C97-B6ED2D6F6C30}"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3701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5CF22D-4589-454B-A6A0-D56213187C87}" type="slidenum">
              <a:rPr lang="en-CA" altLang="en-US">
                <a:solidFill>
                  <a:srgbClr val="000000"/>
                </a:solidFill>
                <a:latin typeface="Tahoma" panose="020B0604030504040204" pitchFamily="34" charset="0"/>
              </a:rPr>
              <a:pPr>
                <a:spcBef>
                  <a:spcPct val="0"/>
                </a:spcBef>
              </a:pPr>
              <a:t>19</a:t>
            </a:fld>
            <a:endParaRPr lang="en-CA" altLang="en-US">
              <a:solidFill>
                <a:srgbClr val="000000"/>
              </a:solidFill>
              <a:latin typeface="Tahoma" panose="020B060403050404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0671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81BE51-A991-42F3-B6DF-9054A3E4AE5D}" type="slidenum">
              <a:rPr lang="en-CA" altLang="en-US">
                <a:latin typeface="Tahoma" panose="020B0604030504040204" pitchFamily="34" charset="0"/>
              </a:rPr>
              <a:pPr>
                <a:spcBef>
                  <a:spcPct val="0"/>
                </a:spcBef>
              </a:pPr>
              <a:t>20</a:t>
            </a:fld>
            <a:endParaRPr lang="en-CA" altLang="en-US">
              <a:latin typeface="Tahoma" panose="020B060403050404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53720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A1143C-6DA2-4471-A049-B0EC7C1038B8}" type="slidenum">
              <a:rPr lang="en-CA" altLang="en-US">
                <a:solidFill>
                  <a:srgbClr val="000000"/>
                </a:solidFill>
                <a:latin typeface="Tahoma" panose="020B0604030504040204" pitchFamily="34" charset="0"/>
              </a:rPr>
              <a:pPr>
                <a:spcBef>
                  <a:spcPct val="0"/>
                </a:spcBef>
              </a:pPr>
              <a:t>21</a:t>
            </a:fld>
            <a:endParaRPr lang="en-CA" altLang="en-US">
              <a:solidFill>
                <a:srgbClr val="000000"/>
              </a:solidFill>
              <a:latin typeface="Tahoma" panose="020B060403050404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681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AF190A4-E720-417C-8923-FD0A2ADF6234}" type="slidenum">
              <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73522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5695B3-B844-4C7C-A082-F15E87CBB400}"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608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BFE340-4049-4002-AA02-0AC3E8768CA3}" type="slidenum">
              <a:rPr lang="en-CA"/>
              <a:pPr/>
              <a:t>3</a:t>
            </a:fld>
            <a:endParaRPr lang="en-CA"/>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3570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0BA3DF-A0A3-43D8-BB80-CF77D10404B5}"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61702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4952E-A4DC-493F-A9AC-92D280A31EF1}"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30937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26</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1B8F3-CCF7-4E11-AF44-5AD2AA77D2DB}" type="slidenum">
              <a:rPr lang="en-CA" altLang="en-US">
                <a:latin typeface="Tahoma" panose="020B0604030504040204" pitchFamily="34" charset="0"/>
              </a:rPr>
              <a:pPr>
                <a:spcBef>
                  <a:spcPct val="0"/>
                </a:spcBef>
              </a:pPr>
              <a:t>27</a:t>
            </a:fld>
            <a:endParaRPr lang="en-CA" altLang="en-US">
              <a:latin typeface="Tahom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4205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62C089-ECE1-4DEF-879A-B85471649E0C}" type="slidenum">
              <a:rPr lang="en-CA" altLang="en-US">
                <a:latin typeface="Tahoma" panose="020B0604030504040204" pitchFamily="34" charset="0"/>
              </a:rPr>
              <a:pPr>
                <a:spcBef>
                  <a:spcPct val="0"/>
                </a:spcBef>
              </a:pPr>
              <a:t>28</a:t>
            </a:fld>
            <a:endParaRPr lang="en-CA" altLang="en-US">
              <a:latin typeface="Tahoma" panose="020B060403050404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37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BE2398-EF74-451E-AAE2-5B79F3545AC2}" type="slidenum">
              <a:rPr lang="en-CA" altLang="en-US">
                <a:latin typeface="Tahoma" panose="020B0604030504040204" pitchFamily="34" charset="0"/>
              </a:rPr>
              <a:pPr>
                <a:spcBef>
                  <a:spcPct val="0"/>
                </a:spcBef>
              </a:pPr>
              <a:t>29</a:t>
            </a:fld>
            <a:endParaRPr lang="en-CA" altLang="en-US">
              <a:latin typeface="Tahoma" panose="020B060403050404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0335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67DC42-8486-4A06-89FD-175FD4C3ED78}" type="slidenum">
              <a:rPr lang="en-CA" altLang="en-US">
                <a:latin typeface="Tahoma" panose="020B0604030504040204" pitchFamily="34" charset="0"/>
              </a:rPr>
              <a:pPr>
                <a:spcBef>
                  <a:spcPct val="0"/>
                </a:spcBef>
              </a:pPr>
              <a:t>30</a:t>
            </a:fld>
            <a:endParaRPr lang="en-CA" altLang="en-US">
              <a:latin typeface="Tahoma" panose="020B060403050404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2175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C59D95-F291-49C8-95D3-B82F9AE897D5}" type="slidenum">
              <a:rPr lang="en-CA" altLang="en-US">
                <a:latin typeface="Tahoma" panose="020B0604030504040204" pitchFamily="34" charset="0"/>
              </a:rPr>
              <a:pPr>
                <a:spcBef>
                  <a:spcPct val="0"/>
                </a:spcBef>
              </a:pPr>
              <a:t>31</a:t>
            </a:fld>
            <a:endParaRPr lang="en-CA" altLang="en-US">
              <a:latin typeface="Tahoma" panose="020B060403050404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7375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2A74E8-3A7D-4EFB-9372-01C43FC2C037}" type="slidenum">
              <a:rPr lang="en-CA"/>
              <a:pPr/>
              <a:t>6</a:t>
            </a:fld>
            <a:endParaRPr lang="en-CA"/>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1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262CE-91BB-4E00-A8CA-C1DDD025E5CF}" type="slidenum">
              <a:rPr lang="en-CA"/>
              <a:pPr/>
              <a:t>7</a:t>
            </a:fld>
            <a:endParaRPr lang="en-CA"/>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2082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3EDF88-E51A-4A26-96F5-22DB5E149D90}"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51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E8EA14-5D7B-43C3-8AD8-4A4F37AF6331}"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7509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72C56-9F92-46C5-99DD-41D8218A28E2}"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08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24FC63-65AB-4F4B-8F56-B4E7624F4395}"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31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57C8E3-DA88-4CE2-AEE9-446D256D8D0D}" type="slidenum">
              <a:rPr lang="en-CA" altLang="en-US">
                <a:latin typeface="Tahoma" panose="020B0604030504040204" pitchFamily="34" charset="0"/>
              </a:rPr>
              <a:pPr>
                <a:spcBef>
                  <a:spcPct val="0"/>
                </a:spcBef>
              </a:pPr>
              <a:t>13</a:t>
            </a:fld>
            <a:endParaRPr lang="en-CA" altLang="en-US">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9132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11.png"/><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22.wmf"/></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9"/>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900"/>
              <a:t>Copyright © 2009 Pearson Education, Inc.</a:t>
            </a:r>
          </a:p>
        </p:txBody>
      </p:sp>
      <p:sp>
        <p:nvSpPr>
          <p:cNvPr id="5124" name="Rectangle 3" descr="Pink tissue paper"/>
          <p:cNvSpPr>
            <a:spLocks noGrp="1" noChangeArrowheads="1"/>
          </p:cNvSpPr>
          <p:nvPr>
            <p:ph type="subTitle" idx="1"/>
          </p:nvPr>
        </p:nvSpPr>
        <p:spPr>
          <a:xfrm>
            <a:off x="1752600" y="2590800"/>
            <a:ext cx="5410200" cy="1905000"/>
          </a:xfrm>
        </p:spPr>
        <p:txBody>
          <a:bodyPr/>
          <a:lstStyle/>
          <a:p>
            <a:pPr algn="ctr" eaLnBrk="1" hangingPunct="1"/>
            <a:r>
              <a:rPr lang="en-US" altLang="en-US" dirty="0">
                <a:solidFill>
                  <a:srgbClr val="FF0000"/>
                </a:solidFill>
              </a:rPr>
              <a:t>Day 2 (Stat 210)</a:t>
            </a:r>
          </a:p>
          <a:p>
            <a:pPr algn="ctr" eaLnBrk="1" hangingPunct="1"/>
            <a:r>
              <a:rPr lang="en-US" altLang="en-US" dirty="0">
                <a:solidFill>
                  <a:srgbClr val="FF0000"/>
                </a:solidFill>
              </a:rPr>
              <a:t>Displaying and Summarizing Quantitative Data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37399A40-EC6A-4466-95FB-E8D4D51139E2}" type="slidenum">
              <a:rPr lang="en-US" altLang="en-US" sz="1400">
                <a:solidFill>
                  <a:srgbClr val="CC3300"/>
                </a:solidFill>
              </a:rPr>
              <a:pPr>
                <a:spcBef>
                  <a:spcPct val="0"/>
                </a:spcBef>
                <a:buClrTx/>
                <a:buSzTx/>
                <a:buFontTx/>
                <a:buNone/>
              </a:pPr>
              <a:t>10</a:t>
            </a:fld>
            <a:endParaRPr lang="en-CA" altLang="en-US" sz="1400">
              <a:solidFill>
                <a:srgbClr val="CC3300"/>
              </a:solidFill>
            </a:endParaRPr>
          </a:p>
        </p:txBody>
      </p:sp>
      <p:sp>
        <p:nvSpPr>
          <p:cNvPr id="15363" name="Rectangle 2"/>
          <p:cNvSpPr>
            <a:spLocks noGrp="1" noChangeArrowheads="1"/>
          </p:cNvSpPr>
          <p:nvPr>
            <p:ph type="title"/>
          </p:nvPr>
        </p:nvSpPr>
        <p:spPr>
          <a:xfrm>
            <a:off x="123825" y="0"/>
            <a:ext cx="8305800" cy="763571"/>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Stem Plots (Stem and Leaf)</a:t>
            </a:r>
          </a:p>
        </p:txBody>
      </p:sp>
      <p:sp>
        <p:nvSpPr>
          <p:cNvPr id="15364" name="Rectangle 3"/>
          <p:cNvSpPr>
            <a:spLocks noGrp="1" noChangeArrowheads="1"/>
          </p:cNvSpPr>
          <p:nvPr>
            <p:ph type="body" idx="1"/>
          </p:nvPr>
        </p:nvSpPr>
        <p:spPr>
          <a:xfrm>
            <a:off x="134938" y="870113"/>
            <a:ext cx="8294687" cy="4572000"/>
          </a:xfrm>
        </p:spPr>
        <p:txBody>
          <a:bodyPr/>
          <a:lstStyle/>
          <a:p>
            <a:pPr eaLnBrk="1" hangingPunct="1"/>
            <a:r>
              <a:rPr lang="en-US" altLang="en-US" b="1" u="sng" dirty="0">
                <a:solidFill>
                  <a:srgbClr val="0000FF"/>
                </a:solidFill>
                <a:effectLst>
                  <a:outerShdw blurRad="38100" dist="38100" dir="2700000" algn="tl">
                    <a:srgbClr val="000000">
                      <a:alpha val="43137"/>
                    </a:srgbClr>
                  </a:outerShdw>
                </a:effectLst>
              </a:rPr>
              <a:t>Stem-and-leaf displays</a:t>
            </a:r>
            <a:r>
              <a:rPr lang="en-US" altLang="en-US" dirty="0"/>
              <a:t> show the distribution of a quantitative variable, like histograms do, while preserving the individual values.</a:t>
            </a:r>
          </a:p>
        </p:txBody>
      </p:sp>
      <p:pic>
        <p:nvPicPr>
          <p:cNvPr id="5" name="Picture 6"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056" y="2228850"/>
            <a:ext cx="4905375"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0" y="2228850"/>
            <a:ext cx="5588000" cy="384492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1F0415-D6E4-4AF9-8271-99477F981D60}" type="slidenum">
              <a:rPr lang="en-US" altLang="en-US" sz="1400">
                <a:solidFill>
                  <a:srgbClr val="CC3300"/>
                </a:solidFill>
              </a:rPr>
              <a:pPr>
                <a:spcBef>
                  <a:spcPct val="0"/>
                </a:spcBef>
                <a:buClrTx/>
                <a:buSzTx/>
                <a:buFontTx/>
                <a:buNone/>
              </a:pPr>
              <a:t>11</a:t>
            </a:fld>
            <a:endParaRPr lang="en-CA" altLang="en-US" sz="1400">
              <a:solidFill>
                <a:srgbClr val="CC3300"/>
              </a:solidFill>
            </a:endParaRPr>
          </a:p>
        </p:txBody>
      </p:sp>
      <p:sp>
        <p:nvSpPr>
          <p:cNvPr id="19459" name="Rectangle 2"/>
          <p:cNvSpPr>
            <a:spLocks noGrp="1" noChangeArrowheads="1"/>
          </p:cNvSpPr>
          <p:nvPr>
            <p:ph type="title"/>
          </p:nvPr>
        </p:nvSpPr>
        <p:spPr>
          <a:xfrm>
            <a:off x="0" y="58293"/>
            <a:ext cx="8305800" cy="713232"/>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Constructing a Stem-and-Leaf Display</a:t>
            </a:r>
          </a:p>
        </p:txBody>
      </p:sp>
      <p:sp>
        <p:nvSpPr>
          <p:cNvPr id="19460" name="Rectangle 3"/>
          <p:cNvSpPr>
            <a:spLocks noGrp="1" noChangeArrowheads="1"/>
          </p:cNvSpPr>
          <p:nvPr>
            <p:ph type="body" idx="1"/>
          </p:nvPr>
        </p:nvSpPr>
        <p:spPr>
          <a:xfrm>
            <a:off x="224092" y="858774"/>
            <a:ext cx="8294687" cy="4572000"/>
          </a:xfrm>
        </p:spPr>
        <p:txBody>
          <a:bodyPr/>
          <a:lstStyle/>
          <a:p>
            <a:pPr eaLnBrk="1" hangingPunct="1"/>
            <a:r>
              <a:rPr lang="en-US" altLang="en-US" dirty="0"/>
              <a:t>First, cut each data value into leading digits (“stems”) and trailing digits (“leaves”). </a:t>
            </a:r>
          </a:p>
          <a:p>
            <a:pPr eaLnBrk="1" hangingPunct="1"/>
            <a:r>
              <a:rPr lang="en-US" altLang="en-US" dirty="0"/>
              <a:t>Use the stems to label the bins.</a:t>
            </a:r>
          </a:p>
          <a:p>
            <a:pPr eaLnBrk="1" hangingPunct="1"/>
            <a:r>
              <a:rPr lang="en-US" altLang="en-US" dirty="0"/>
              <a:t>Use only one digit for each leaf—either round or truncate the data values to one decimal place after the stem.</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6" descr="04-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527" y="293687"/>
            <a:ext cx="5098083" cy="569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DA2EE1-AD8E-402C-BBD0-CC47D2C99209}" type="slidenum">
              <a:rPr lang="en-US" altLang="en-US" sz="1400">
                <a:solidFill>
                  <a:srgbClr val="CC3300"/>
                </a:solidFill>
              </a:rPr>
              <a:pPr>
                <a:spcBef>
                  <a:spcPct val="0"/>
                </a:spcBef>
                <a:buClrTx/>
                <a:buSzTx/>
                <a:buFontTx/>
                <a:buNone/>
              </a:pPr>
              <a:t>12</a:t>
            </a:fld>
            <a:endParaRPr lang="en-CA" altLang="en-US" sz="1400">
              <a:solidFill>
                <a:srgbClr val="CC3300"/>
              </a:solidFill>
            </a:endParaRPr>
          </a:p>
        </p:txBody>
      </p:sp>
      <p:sp>
        <p:nvSpPr>
          <p:cNvPr id="21507" name="Rectangle 2"/>
          <p:cNvSpPr>
            <a:spLocks noGrp="1" noChangeArrowheads="1"/>
          </p:cNvSpPr>
          <p:nvPr>
            <p:ph type="title"/>
          </p:nvPr>
        </p:nvSpPr>
        <p:spPr>
          <a:xfrm>
            <a:off x="314325" y="-125413"/>
            <a:ext cx="8305800" cy="838201"/>
          </a:xfrm>
        </p:spPr>
        <p:txBody>
          <a:bodyPr/>
          <a:lstStyle/>
          <a:p>
            <a:pPr eaLnBrk="1" hangingPunct="1"/>
            <a:r>
              <a:rPr lang="en-US" altLang="en-US" b="1" u="sng" dirty="0" err="1">
                <a:solidFill>
                  <a:srgbClr val="FF0000"/>
                </a:solidFill>
                <a:effectLst>
                  <a:outerShdw blurRad="38100" dist="38100" dir="2700000" algn="tl">
                    <a:srgbClr val="000000">
                      <a:alpha val="43137"/>
                    </a:srgbClr>
                  </a:outerShdw>
                </a:effectLst>
              </a:rPr>
              <a:t>Dotplots</a:t>
            </a:r>
            <a:endParaRPr lang="en-US" altLang="en-US" b="1" u="sng" dirty="0">
              <a:solidFill>
                <a:srgbClr val="FF0000"/>
              </a:solidFill>
              <a:effectLst>
                <a:outerShdw blurRad="38100" dist="38100" dir="2700000" algn="tl">
                  <a:srgbClr val="000000">
                    <a:alpha val="43137"/>
                  </a:srgbClr>
                </a:outerShdw>
              </a:effectLst>
            </a:endParaRPr>
          </a:p>
        </p:txBody>
      </p:sp>
      <p:sp>
        <p:nvSpPr>
          <p:cNvPr id="21508" name="Rectangle 3"/>
          <p:cNvSpPr>
            <a:spLocks noGrp="1" noChangeArrowheads="1"/>
          </p:cNvSpPr>
          <p:nvPr>
            <p:ph type="body" sz="half" idx="1"/>
          </p:nvPr>
        </p:nvSpPr>
        <p:spPr>
          <a:xfrm>
            <a:off x="0" y="821507"/>
            <a:ext cx="3798887" cy="4572000"/>
          </a:xfrm>
        </p:spPr>
        <p:txBody>
          <a:bodyPr/>
          <a:lstStyle/>
          <a:p>
            <a:pPr eaLnBrk="1" hangingPunct="1">
              <a:lnSpc>
                <a:spcPct val="90000"/>
              </a:lnSpc>
            </a:pPr>
            <a:r>
              <a:rPr lang="en-US" altLang="en-US" sz="2400" dirty="0"/>
              <a:t>A </a:t>
            </a:r>
            <a:r>
              <a:rPr lang="en-US" altLang="en-US" sz="2400" b="1" u="sng" dirty="0" err="1">
                <a:solidFill>
                  <a:srgbClr val="0000FF"/>
                </a:solidFill>
                <a:effectLst>
                  <a:outerShdw blurRad="38100" dist="38100" dir="2700000" algn="tl">
                    <a:srgbClr val="000000">
                      <a:alpha val="43137"/>
                    </a:srgbClr>
                  </a:outerShdw>
                </a:effectLst>
              </a:rPr>
              <a:t>dotplot</a:t>
            </a:r>
            <a:r>
              <a:rPr lang="en-US" altLang="en-US" sz="2400" dirty="0"/>
              <a:t> is a simple display. It just places a dot along an axis for each case in the data.</a:t>
            </a:r>
          </a:p>
          <a:p>
            <a:pPr eaLnBrk="1" hangingPunct="1">
              <a:lnSpc>
                <a:spcPct val="90000"/>
              </a:lnSpc>
            </a:pPr>
            <a:r>
              <a:rPr lang="en-US" altLang="en-US" sz="2400" dirty="0"/>
              <a:t>The </a:t>
            </a:r>
            <a:r>
              <a:rPr lang="en-US" altLang="en-US" sz="2400" dirty="0" err="1"/>
              <a:t>dotplot</a:t>
            </a:r>
            <a:r>
              <a:rPr lang="en-US" altLang="en-US" sz="2400" dirty="0"/>
              <a:t> to the right shows Kentucky Derby winning times, plotting each race as its own dot.</a:t>
            </a:r>
          </a:p>
          <a:p>
            <a:pPr eaLnBrk="1" hangingPunct="1">
              <a:lnSpc>
                <a:spcPct val="90000"/>
              </a:lnSpc>
            </a:pPr>
            <a:r>
              <a:rPr lang="en-US" altLang="en-US" sz="2400" dirty="0"/>
              <a:t>You might see a </a:t>
            </a:r>
            <a:r>
              <a:rPr lang="en-US" altLang="en-US" sz="2400" dirty="0" err="1"/>
              <a:t>dotplot</a:t>
            </a:r>
            <a:r>
              <a:rPr lang="en-US" altLang="en-US" sz="2400" dirty="0"/>
              <a:t> displayed horizontally or vertically.</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839" y="176875"/>
            <a:ext cx="8333771" cy="6681125"/>
          </a:xfrm>
          <a:prstGeom prst="rect">
            <a:avLst/>
          </a:prstGeom>
        </p:spPr>
      </p:pic>
      <p:sp>
        <p:nvSpPr>
          <p:cNvPr id="4" name="TextBox 3"/>
          <p:cNvSpPr txBox="1"/>
          <p:nvPr/>
        </p:nvSpPr>
        <p:spPr>
          <a:xfrm>
            <a:off x="3245071" y="6277771"/>
            <a:ext cx="3805017" cy="584775"/>
          </a:xfrm>
          <a:prstGeom prst="rect">
            <a:avLst/>
          </a:prstGeom>
          <a:solidFill>
            <a:schemeClr val="bg1"/>
          </a:solidFill>
        </p:spPr>
        <p:txBody>
          <a:bodyPr wrap="square" rtlCol="0">
            <a:spAutoFit/>
          </a:bodyPr>
          <a:lstStyle/>
          <a:p>
            <a:r>
              <a:rPr lang="en-US" sz="3200" dirty="0"/>
              <a:t>Winning Time (sec)</a:t>
            </a:r>
          </a:p>
        </p:txBody>
      </p:sp>
      <p:sp>
        <p:nvSpPr>
          <p:cNvPr id="5" name="TextBox 4"/>
          <p:cNvSpPr txBox="1"/>
          <p:nvPr/>
        </p:nvSpPr>
        <p:spPr>
          <a:xfrm>
            <a:off x="314325" y="1069453"/>
            <a:ext cx="519052" cy="3785652"/>
          </a:xfrm>
          <a:prstGeom prst="rect">
            <a:avLst/>
          </a:prstGeom>
          <a:solidFill>
            <a:schemeClr val="bg1"/>
          </a:solidFill>
        </p:spPr>
        <p:txBody>
          <a:bodyPr wrap="square" rtlCol="0">
            <a:spAutoFit/>
          </a:bodyPr>
          <a:lstStyle/>
          <a:p>
            <a:r>
              <a:rPr lang="en-US" dirty="0"/>
              <a:t>#</a:t>
            </a:r>
          </a:p>
          <a:p>
            <a:endParaRPr lang="en-US" dirty="0"/>
          </a:p>
          <a:p>
            <a:r>
              <a:rPr lang="en-US" dirty="0"/>
              <a:t>O</a:t>
            </a:r>
          </a:p>
          <a:p>
            <a:r>
              <a:rPr lang="en-US" dirty="0"/>
              <a:t>F</a:t>
            </a:r>
          </a:p>
          <a:p>
            <a:endParaRPr lang="en-US" dirty="0"/>
          </a:p>
          <a:p>
            <a:r>
              <a:rPr lang="en-US" dirty="0"/>
              <a:t>R</a:t>
            </a:r>
          </a:p>
          <a:p>
            <a:r>
              <a:rPr lang="en-US" dirty="0"/>
              <a:t>A</a:t>
            </a:r>
          </a:p>
          <a:p>
            <a:r>
              <a:rPr lang="en-US" dirty="0"/>
              <a:t>C</a:t>
            </a:r>
          </a:p>
          <a:p>
            <a:r>
              <a:rPr lang="en-US" dirty="0"/>
              <a:t>E</a:t>
            </a:r>
          </a:p>
          <a:p>
            <a:r>
              <a:rPr lang="en-US" dirty="0"/>
              <a:t>S</a:t>
            </a:r>
          </a:p>
        </p:txBody>
      </p:sp>
      <p:sp>
        <p:nvSpPr>
          <p:cNvPr id="6" name="Oval 5"/>
          <p:cNvSpPr/>
          <p:nvPr/>
        </p:nvSpPr>
        <p:spPr bwMode="auto">
          <a:xfrm>
            <a:off x="219919" y="497711"/>
            <a:ext cx="353932" cy="323796"/>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TextBox 10"/>
          <p:cNvSpPr txBox="1"/>
          <p:nvPr/>
        </p:nvSpPr>
        <p:spPr>
          <a:xfrm>
            <a:off x="793771" y="960734"/>
            <a:ext cx="583616" cy="4031873"/>
          </a:xfrm>
          <a:prstGeom prst="rect">
            <a:avLst/>
          </a:prstGeom>
          <a:solidFill>
            <a:schemeClr val="bg1"/>
          </a:solidFill>
        </p:spPr>
        <p:txBody>
          <a:bodyPr wrap="square" rtlCol="0">
            <a:spAutoFit/>
          </a:bodyPr>
          <a:lstStyle/>
          <a:p>
            <a:r>
              <a:rPr lang="en-US" dirty="0"/>
              <a:t>30</a:t>
            </a:r>
          </a:p>
          <a:p>
            <a:endParaRPr lang="en-US" dirty="0"/>
          </a:p>
          <a:p>
            <a:endParaRPr lang="en-US" dirty="0"/>
          </a:p>
          <a:p>
            <a:endParaRPr lang="en-US" sz="2000" dirty="0"/>
          </a:p>
          <a:p>
            <a:r>
              <a:rPr lang="en-US" dirty="0"/>
              <a:t>20</a:t>
            </a:r>
          </a:p>
          <a:p>
            <a:endParaRPr lang="en-US" dirty="0"/>
          </a:p>
          <a:p>
            <a:endParaRPr lang="en-US" sz="1000" dirty="0"/>
          </a:p>
          <a:p>
            <a:endParaRPr lang="en-US" sz="1000" dirty="0"/>
          </a:p>
          <a:p>
            <a:endParaRPr lang="en-US" sz="1000" dirty="0"/>
          </a:p>
          <a:p>
            <a:endParaRPr lang="en-US" sz="1000" dirty="0"/>
          </a:p>
          <a:p>
            <a:r>
              <a:rPr lang="en-US" dirty="0"/>
              <a:t>10</a:t>
            </a:r>
          </a:p>
          <a:p>
            <a:endParaRPr lang="en-US" dirty="0"/>
          </a:p>
          <a:p>
            <a:endParaRPr lang="en-US" dirty="0"/>
          </a:p>
        </p:txBody>
      </p:sp>
      <p:sp>
        <p:nvSpPr>
          <p:cNvPr id="12" name="TextBox 11"/>
          <p:cNvSpPr txBox="1"/>
          <p:nvPr/>
        </p:nvSpPr>
        <p:spPr>
          <a:xfrm>
            <a:off x="1562582" y="5687167"/>
            <a:ext cx="7301767" cy="461665"/>
          </a:xfrm>
          <a:prstGeom prst="rect">
            <a:avLst/>
          </a:prstGeom>
          <a:solidFill>
            <a:schemeClr val="bg1"/>
          </a:solidFill>
        </p:spPr>
        <p:txBody>
          <a:bodyPr wrap="square" rtlCol="0">
            <a:spAutoFit/>
          </a:bodyPr>
          <a:lstStyle/>
          <a:p>
            <a:r>
              <a:rPr lang="en-US" dirty="0"/>
              <a:t>120         130          140         150         160          170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92B415E-FFE7-4135-A3A5-E75BF59C9705}" type="slidenum">
              <a:rPr lang="en-US" altLang="en-US" sz="1400">
                <a:solidFill>
                  <a:srgbClr val="CC3300"/>
                </a:solidFill>
              </a:rPr>
              <a:pPr>
                <a:spcBef>
                  <a:spcPct val="0"/>
                </a:spcBef>
                <a:buClrTx/>
                <a:buSzTx/>
                <a:buFontTx/>
                <a:buNone/>
              </a:pPr>
              <a:t>13</a:t>
            </a:fld>
            <a:endParaRPr lang="en-CA" altLang="en-US" sz="1400">
              <a:solidFill>
                <a:srgbClr val="CC3300"/>
              </a:solidFill>
            </a:endParaRPr>
          </a:p>
        </p:txBody>
      </p:sp>
      <p:sp>
        <p:nvSpPr>
          <p:cNvPr id="23555" name="Rectangle 2"/>
          <p:cNvSpPr>
            <a:spLocks noGrp="1" noChangeArrowheads="1"/>
          </p:cNvSpPr>
          <p:nvPr>
            <p:ph type="title"/>
          </p:nvPr>
        </p:nvSpPr>
        <p:spPr>
          <a:xfrm>
            <a:off x="238125" y="0"/>
            <a:ext cx="8305800" cy="72237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Think Before You Draw, Again</a:t>
            </a:r>
          </a:p>
        </p:txBody>
      </p:sp>
      <p:sp>
        <p:nvSpPr>
          <p:cNvPr id="23556" name="Rectangle 3"/>
          <p:cNvSpPr>
            <a:spLocks noGrp="1" noChangeArrowheads="1"/>
          </p:cNvSpPr>
          <p:nvPr>
            <p:ph type="body" idx="1"/>
          </p:nvPr>
        </p:nvSpPr>
        <p:spPr>
          <a:xfrm>
            <a:off x="325438" y="750889"/>
            <a:ext cx="8294687" cy="4572000"/>
          </a:xfrm>
        </p:spPr>
        <p:txBody>
          <a:bodyPr/>
          <a:lstStyle/>
          <a:p>
            <a:pPr eaLnBrk="1" hangingPunct="1"/>
            <a:r>
              <a:rPr lang="en-US" altLang="en-US" dirty="0"/>
              <a:t>Remember before you decide what type of graph to use check what kind of variable you are graphing.  (Quantitative or Categorical)</a:t>
            </a:r>
            <a:endParaRPr lang="en-US" altLang="en-US" dirty="0">
              <a:solidFill>
                <a:schemeClr val="hlink"/>
              </a:solidFill>
            </a:endParaRPr>
          </a:p>
        </p:txBody>
      </p:sp>
      <p:sp>
        <p:nvSpPr>
          <p:cNvPr id="5" name="Rectangle 2"/>
          <p:cNvSpPr txBox="1">
            <a:spLocks noChangeArrowheads="1"/>
          </p:cNvSpPr>
          <p:nvPr/>
        </p:nvSpPr>
        <p:spPr bwMode="auto">
          <a:xfrm>
            <a:off x="238125" y="2093238"/>
            <a:ext cx="8305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a:lstStyle>
          <a:p>
            <a:pPr eaLnBrk="1" hangingPunct="1"/>
            <a:r>
              <a:rPr lang="en-US" altLang="en-US" b="1" u="sng" kern="0" dirty="0">
                <a:solidFill>
                  <a:srgbClr val="0000FF"/>
                </a:solidFill>
                <a:effectLst>
                  <a:outerShdw blurRad="38100" dist="38100" dir="2700000" algn="tl">
                    <a:srgbClr val="000000">
                      <a:alpha val="43137"/>
                    </a:srgbClr>
                  </a:outerShdw>
                </a:effectLst>
              </a:rPr>
              <a:t>Shape, Center, and Spread</a:t>
            </a:r>
          </a:p>
        </p:txBody>
      </p:sp>
      <p:sp>
        <p:nvSpPr>
          <p:cNvPr id="6" name="Rectangle 3"/>
          <p:cNvSpPr txBox="1">
            <a:spLocks noChangeArrowheads="1"/>
          </p:cNvSpPr>
          <p:nvPr/>
        </p:nvSpPr>
        <p:spPr bwMode="auto">
          <a:xfrm>
            <a:off x="238125" y="3113939"/>
            <a:ext cx="8294687" cy="25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eaLnBrk="1" hangingPunct="1"/>
            <a:r>
              <a:rPr lang="en-US" altLang="en-US" kern="0" dirty="0"/>
              <a:t>When </a:t>
            </a:r>
            <a:r>
              <a:rPr lang="en-US" altLang="en-US" b="1" u="sng" kern="0" dirty="0">
                <a:solidFill>
                  <a:srgbClr val="FF0000"/>
                </a:solidFill>
                <a:effectLst>
                  <a:outerShdw blurRad="38100" dist="38100" dir="2700000" algn="tl">
                    <a:srgbClr val="000000">
                      <a:alpha val="43137"/>
                    </a:srgbClr>
                  </a:outerShdw>
                </a:effectLst>
              </a:rPr>
              <a:t>describing</a:t>
            </a:r>
            <a:r>
              <a:rPr lang="en-US" altLang="en-US" kern="0" dirty="0"/>
              <a:t> a distribution, make sure to always tell about three things: </a:t>
            </a:r>
            <a:r>
              <a:rPr lang="en-US" altLang="en-US" kern="0" dirty="0">
                <a:solidFill>
                  <a:schemeClr val="hlink"/>
                </a:solidFill>
              </a:rPr>
              <a:t>Shape</a:t>
            </a:r>
            <a:r>
              <a:rPr lang="en-US" altLang="en-US" kern="0" dirty="0"/>
              <a:t>, </a:t>
            </a:r>
            <a:r>
              <a:rPr lang="en-US" altLang="en-US" kern="0" dirty="0">
                <a:solidFill>
                  <a:schemeClr val="hlink"/>
                </a:solidFill>
              </a:rPr>
              <a:t>Center</a:t>
            </a:r>
            <a:r>
              <a:rPr lang="en-US" altLang="en-US" kern="0" dirty="0"/>
              <a:t>, and </a:t>
            </a:r>
            <a:r>
              <a:rPr lang="en-US" altLang="en-US" kern="0" dirty="0">
                <a:solidFill>
                  <a:schemeClr val="hlink"/>
                </a:solidFill>
              </a:rPr>
              <a:t>Spread</a:t>
            </a:r>
            <a:r>
              <a:rPr lang="en-US" altLang="en-US" kern="0" dirty="0"/>
              <a: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70B4702-8F79-4B04-9C9E-48D48DC8D4CD}" type="slidenum">
              <a:rPr lang="en-US" altLang="en-US" sz="1400">
                <a:solidFill>
                  <a:srgbClr val="CC3300"/>
                </a:solidFill>
              </a:rPr>
              <a:pPr>
                <a:spcBef>
                  <a:spcPct val="0"/>
                </a:spcBef>
                <a:buClrTx/>
                <a:buSzTx/>
                <a:buFontTx/>
                <a:buNone/>
              </a:pPr>
              <a:t>14</a:t>
            </a:fld>
            <a:endParaRPr lang="en-CA" altLang="en-US" sz="1400">
              <a:solidFill>
                <a:srgbClr val="CC3300"/>
              </a:solidFill>
            </a:endParaRPr>
          </a:p>
        </p:txBody>
      </p:sp>
      <p:sp>
        <p:nvSpPr>
          <p:cNvPr id="19459" name="Rectangle 2"/>
          <p:cNvSpPr>
            <a:spLocks noGrp="1" noChangeArrowheads="1"/>
          </p:cNvSpPr>
          <p:nvPr>
            <p:ph type="title"/>
          </p:nvPr>
        </p:nvSpPr>
        <p:spPr>
          <a:xfrm>
            <a:off x="314325" y="0"/>
            <a:ext cx="8305800" cy="992188"/>
          </a:xfrm>
        </p:spPr>
        <p:txBody>
          <a:bodyPr/>
          <a:lstStyle/>
          <a:p>
            <a:pPr eaLnBrk="1" hangingPunct="1">
              <a:defRPr/>
            </a:pPr>
            <a:r>
              <a:rPr lang="en-US" altLang="en-US" dirty="0">
                <a:solidFill>
                  <a:schemeClr val="tx1"/>
                </a:solidFill>
                <a:effectLst>
                  <a:outerShdw blurRad="38100" dist="38100" dir="2700000" algn="tl">
                    <a:srgbClr val="000000">
                      <a:alpha val="43137"/>
                    </a:srgbClr>
                  </a:outerShdw>
                </a:effectLst>
              </a:rPr>
              <a:t>What is the </a:t>
            </a:r>
            <a:r>
              <a:rPr lang="en-US" altLang="en-US" b="1" u="sng" dirty="0">
                <a:solidFill>
                  <a:srgbClr val="FF0000"/>
                </a:solidFill>
                <a:effectLst>
                  <a:outerShdw blurRad="38100" dist="38100" dir="2700000" algn="tl">
                    <a:srgbClr val="000000">
                      <a:alpha val="43137"/>
                    </a:srgbClr>
                  </a:outerShdw>
                </a:effectLst>
              </a:rPr>
              <a:t>Shape of the Distribution</a:t>
            </a:r>
            <a:r>
              <a:rPr lang="en-US" altLang="en-US" dirty="0"/>
              <a:t>?</a:t>
            </a:r>
          </a:p>
        </p:txBody>
      </p:sp>
      <p:sp>
        <p:nvSpPr>
          <p:cNvPr id="27652" name="Rectangle 3"/>
          <p:cNvSpPr>
            <a:spLocks noGrp="1" noChangeArrowheads="1"/>
          </p:cNvSpPr>
          <p:nvPr>
            <p:ph type="body" idx="1"/>
          </p:nvPr>
        </p:nvSpPr>
        <p:spPr>
          <a:xfrm>
            <a:off x="249238" y="1200150"/>
            <a:ext cx="8294687" cy="2862564"/>
          </a:xfrm>
        </p:spPr>
        <p:txBody>
          <a:bodyPr/>
          <a:lstStyle/>
          <a:p>
            <a:pPr marL="609600" indent="-609600" eaLnBrk="1" hangingPunct="1">
              <a:buSzTx/>
              <a:buFontTx/>
              <a:buAutoNum type="arabicPeriod"/>
            </a:pPr>
            <a:r>
              <a:rPr lang="en-US" altLang="en-US" sz="2900" dirty="0"/>
              <a:t>Is the histogram symmetric or skewed?</a:t>
            </a:r>
          </a:p>
          <a:p>
            <a:pPr marL="609600" indent="-609600" eaLnBrk="1" hangingPunct="1">
              <a:buSzTx/>
              <a:buFontTx/>
              <a:buAutoNum type="arabicPeriod"/>
            </a:pPr>
            <a:r>
              <a:rPr lang="en-US" altLang="en-US" sz="2900" dirty="0"/>
              <a:t>Do any unusual features stick out?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BEAF49E-AADF-4367-AF34-41D5DB1FDE42}" type="slidenum">
              <a:rPr lang="en-US" altLang="en-US" sz="1400">
                <a:solidFill>
                  <a:srgbClr val="CC3300"/>
                </a:solidFill>
              </a:rPr>
              <a:pPr>
                <a:spcBef>
                  <a:spcPct val="0"/>
                </a:spcBef>
                <a:buClrTx/>
                <a:buSzTx/>
                <a:buFontTx/>
                <a:buNone/>
              </a:pPr>
              <a:t>15</a:t>
            </a:fld>
            <a:endParaRPr lang="en-CA" altLang="en-US" sz="1400">
              <a:solidFill>
                <a:srgbClr val="CC3300"/>
              </a:solidFill>
            </a:endParaRPr>
          </a:p>
        </p:txBody>
      </p:sp>
      <p:sp>
        <p:nvSpPr>
          <p:cNvPr id="35843" name="Rectangle 2"/>
          <p:cNvSpPr>
            <a:spLocks noGrp="1" noChangeArrowheads="1"/>
          </p:cNvSpPr>
          <p:nvPr>
            <p:ph type="title"/>
          </p:nvPr>
        </p:nvSpPr>
        <p:spPr>
          <a:xfrm flipH="1">
            <a:off x="266700" y="0"/>
            <a:ext cx="8305800" cy="70605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Symmetry</a:t>
            </a:r>
          </a:p>
        </p:txBody>
      </p:sp>
      <p:sp>
        <p:nvSpPr>
          <p:cNvPr id="35844" name="Rectangle 3"/>
          <p:cNvSpPr>
            <a:spLocks noGrp="1" noChangeArrowheads="1"/>
          </p:cNvSpPr>
          <p:nvPr>
            <p:ph type="body" idx="1"/>
          </p:nvPr>
        </p:nvSpPr>
        <p:spPr>
          <a:xfrm>
            <a:off x="386556" y="831810"/>
            <a:ext cx="8294687" cy="4572000"/>
          </a:xfrm>
        </p:spPr>
        <p:txBody>
          <a:bodyPr/>
          <a:lstStyle/>
          <a:p>
            <a:pPr marL="609600" indent="-609600" eaLnBrk="1" hangingPunct="1">
              <a:buClr>
                <a:srgbClr val="FF0000"/>
              </a:buClr>
              <a:buSzTx/>
              <a:buFontTx/>
              <a:buAutoNum type="arabicPeriod" startAt="2"/>
            </a:pPr>
            <a:r>
              <a:rPr lang="en-US" altLang="en-US" sz="2600" dirty="0"/>
              <a:t>Is the histogram symmetric?</a:t>
            </a:r>
          </a:p>
          <a:p>
            <a:pPr marL="990600" lvl="1" indent="-533400" eaLnBrk="1" hangingPunct="1"/>
            <a:r>
              <a:rPr lang="en-US" altLang="en-US" sz="2600" dirty="0"/>
              <a:t>If you can fold the histogram along a vertical line through the middle and have the edges match pretty closely, the histogram is symmetric.</a:t>
            </a:r>
          </a:p>
          <a:p>
            <a:pPr marL="609600" indent="-609600" eaLnBrk="1" hangingPunct="1">
              <a:buClr>
                <a:schemeClr val="tx1"/>
              </a:buClr>
              <a:buFont typeface="Wingdings" panose="05000000000000000000" pitchFamily="2" charset="2"/>
              <a:buNone/>
            </a:pPr>
            <a:endParaRPr lang="en-US" altLang="en-US" sz="2600" dirty="0"/>
          </a:p>
        </p:txBody>
      </p:sp>
      <p:pic>
        <p:nvPicPr>
          <p:cNvPr id="35845" name="Picture 6"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537" y="2546430"/>
            <a:ext cx="6576447" cy="320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259C7DCE-1B60-6498-94B1-8E7DF0D251F4}"/>
              </a:ext>
            </a:extLst>
          </p:cNvPr>
          <p:cNvPicPr>
            <a:picLocks noChangeAspect="1"/>
          </p:cNvPicPr>
          <p:nvPr/>
        </p:nvPicPr>
        <p:blipFill>
          <a:blip r:embed="rId4"/>
          <a:stretch>
            <a:fillRect/>
          </a:stretch>
        </p:blipFill>
        <p:spPr>
          <a:xfrm>
            <a:off x="386556" y="5636012"/>
            <a:ext cx="1359526" cy="780356"/>
          </a:xfrm>
          <a:prstGeom prst="rect">
            <a:avLst/>
          </a:prstGeom>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7D8C9D6-18F3-4990-B835-F967B500B172}" type="slidenum">
              <a:rPr lang="en-US" altLang="en-US" sz="1400">
                <a:solidFill>
                  <a:srgbClr val="CC3300"/>
                </a:solidFill>
              </a:rPr>
              <a:pPr>
                <a:spcBef>
                  <a:spcPct val="0"/>
                </a:spcBef>
                <a:buClrTx/>
                <a:buSzTx/>
                <a:buFontTx/>
                <a:buNone/>
              </a:pPr>
              <a:t>16</a:t>
            </a:fld>
            <a:endParaRPr lang="en-CA" altLang="en-US" sz="1400">
              <a:solidFill>
                <a:srgbClr val="CC3300"/>
              </a:solidFill>
            </a:endParaRPr>
          </a:p>
        </p:txBody>
      </p:sp>
      <p:sp>
        <p:nvSpPr>
          <p:cNvPr id="37891" name="Rectangle 2"/>
          <p:cNvSpPr>
            <a:spLocks noGrp="1" noChangeArrowheads="1"/>
          </p:cNvSpPr>
          <p:nvPr>
            <p:ph type="title"/>
          </p:nvPr>
        </p:nvSpPr>
        <p:spPr>
          <a:xfrm>
            <a:off x="139700" y="-328613"/>
            <a:ext cx="8305800" cy="882651"/>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Symmetry (cont.)</a:t>
            </a:r>
          </a:p>
        </p:txBody>
      </p:sp>
      <p:pic>
        <p:nvPicPr>
          <p:cNvPr id="37892" name="Picture 7"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5763"/>
            <a:ext cx="9107488"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3"/>
          <p:cNvSpPr>
            <a:spLocks noGrp="1" noChangeArrowheads="1"/>
          </p:cNvSpPr>
          <p:nvPr>
            <p:ph type="body" idx="1"/>
          </p:nvPr>
        </p:nvSpPr>
        <p:spPr>
          <a:xfrm>
            <a:off x="-256032" y="554038"/>
            <a:ext cx="9363520" cy="4572000"/>
          </a:xfrm>
        </p:spPr>
        <p:txBody>
          <a:bodyPr/>
          <a:lstStyle/>
          <a:p>
            <a:pPr lvl="1" eaLnBrk="1" hangingPunct="1">
              <a:lnSpc>
                <a:spcPct val="95000"/>
              </a:lnSpc>
            </a:pPr>
            <a:r>
              <a:rPr lang="en-US" altLang="en-US" sz="2500" dirty="0"/>
              <a:t>The (usually) thinner ends of a distribution are called the </a:t>
            </a:r>
            <a:r>
              <a:rPr lang="en-US" altLang="en-US" sz="2500" b="1" u="sng" dirty="0">
                <a:solidFill>
                  <a:srgbClr val="0000FF"/>
                </a:solidFill>
                <a:effectLst>
                  <a:outerShdw blurRad="38100" dist="38100" dir="2700000" algn="tl">
                    <a:srgbClr val="000000">
                      <a:alpha val="43137"/>
                    </a:srgbClr>
                  </a:outerShdw>
                </a:effectLst>
              </a:rPr>
              <a:t>tails</a:t>
            </a:r>
            <a:r>
              <a:rPr lang="en-US" altLang="en-US" sz="2500" dirty="0"/>
              <a:t>. If one tail stretches out farther than the other, the histogram is said to be </a:t>
            </a:r>
            <a:r>
              <a:rPr lang="en-US" altLang="en-US" sz="2500" b="1" u="sng" dirty="0">
                <a:solidFill>
                  <a:srgbClr val="0000FF"/>
                </a:solidFill>
                <a:effectLst>
                  <a:outerShdw blurRad="38100" dist="38100" dir="2700000" algn="tl">
                    <a:srgbClr val="000000">
                      <a:alpha val="43137"/>
                    </a:srgbClr>
                  </a:outerShdw>
                </a:effectLst>
              </a:rPr>
              <a:t>skewed</a:t>
            </a:r>
            <a:r>
              <a:rPr lang="en-US" altLang="en-US" sz="2500" dirty="0"/>
              <a:t> to the side of the longer tail.</a:t>
            </a:r>
          </a:p>
          <a:p>
            <a:pPr lvl="1" eaLnBrk="1" hangingPunct="1">
              <a:lnSpc>
                <a:spcPct val="95000"/>
              </a:lnSpc>
            </a:pPr>
            <a:r>
              <a:rPr lang="en-US" altLang="en-US" sz="2500" dirty="0"/>
              <a:t>In the figure below, the histogram on the </a:t>
            </a:r>
            <a:r>
              <a:rPr lang="en-US" altLang="en-US" sz="2500" u="sng" dirty="0">
                <a:solidFill>
                  <a:srgbClr val="FF0000"/>
                </a:solidFill>
              </a:rPr>
              <a:t>left</a:t>
            </a:r>
            <a:r>
              <a:rPr lang="en-US" altLang="en-US" sz="2500" dirty="0"/>
              <a:t> is said to be </a:t>
            </a:r>
            <a:r>
              <a:rPr lang="en-US" altLang="en-US" sz="2500" u="sng" dirty="0">
                <a:solidFill>
                  <a:srgbClr val="FF0000"/>
                </a:solidFill>
              </a:rPr>
              <a:t>skewed left</a:t>
            </a:r>
            <a:r>
              <a:rPr lang="en-US" altLang="en-US" sz="2500" dirty="0"/>
              <a:t>, while the histogram on the </a:t>
            </a:r>
            <a:r>
              <a:rPr lang="en-US" altLang="en-US" sz="2500" u="sng" dirty="0">
                <a:solidFill>
                  <a:srgbClr val="00B050"/>
                </a:solidFill>
              </a:rPr>
              <a:t>right</a:t>
            </a:r>
            <a:r>
              <a:rPr lang="en-US" altLang="en-US" sz="2500" dirty="0"/>
              <a:t> is said to be </a:t>
            </a:r>
            <a:r>
              <a:rPr lang="en-US" altLang="en-US" sz="2500" u="sng" dirty="0">
                <a:solidFill>
                  <a:srgbClr val="00B050"/>
                </a:solidFill>
              </a:rPr>
              <a:t>skewed right</a:t>
            </a:r>
            <a:r>
              <a:rPr lang="en-US" altLang="en-US" sz="2500" dirty="0"/>
              <a:t>.</a:t>
            </a:r>
          </a:p>
          <a:p>
            <a:pPr lvl="1" eaLnBrk="1" hangingPunct="1">
              <a:lnSpc>
                <a:spcPct val="95000"/>
              </a:lnSpc>
              <a:buFont typeface="Wingdings" panose="05000000000000000000" pitchFamily="2" charset="2"/>
              <a:buNone/>
            </a:pPr>
            <a:endParaRPr lang="en-US" altLang="en-US" sz="2400" dirty="0"/>
          </a:p>
        </p:txBody>
      </p:sp>
      <p:pic>
        <p:nvPicPr>
          <p:cNvPr id="2" name="Picture 1">
            <a:extLst>
              <a:ext uri="{FF2B5EF4-FFF2-40B4-BE49-F238E27FC236}">
                <a16:creationId xmlns:a16="http://schemas.microsoft.com/office/drawing/2014/main" id="{CBEE105E-6874-7048-E96A-70E89291A9E6}"/>
              </a:ext>
            </a:extLst>
          </p:cNvPr>
          <p:cNvPicPr>
            <a:picLocks noChangeAspect="1"/>
          </p:cNvPicPr>
          <p:nvPr/>
        </p:nvPicPr>
        <p:blipFill>
          <a:blip r:embed="rId4"/>
          <a:stretch>
            <a:fillRect/>
          </a:stretch>
        </p:blipFill>
        <p:spPr>
          <a:xfrm>
            <a:off x="316831" y="5770563"/>
            <a:ext cx="1359526" cy="780356"/>
          </a:xfrm>
          <a:prstGeom prst="rect">
            <a:avLst/>
          </a:prstGeom>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xfrm>
            <a:off x="7050088" y="61261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CFD1A1D-F857-4793-AE3D-63A12F116B23}" type="slidenum">
              <a:rPr lang="en-US" altLang="en-US" sz="1400">
                <a:solidFill>
                  <a:srgbClr val="CC3300"/>
                </a:solidFill>
              </a:rPr>
              <a:pPr>
                <a:spcBef>
                  <a:spcPct val="0"/>
                </a:spcBef>
                <a:buClrTx/>
                <a:buSzTx/>
                <a:buFontTx/>
                <a:buNone/>
              </a:pPr>
              <a:t>17</a:t>
            </a:fld>
            <a:endParaRPr lang="en-CA" altLang="en-US" sz="1400">
              <a:solidFill>
                <a:srgbClr val="CC3300"/>
              </a:solidFill>
            </a:endParaRPr>
          </a:p>
        </p:txBody>
      </p:sp>
      <p:sp>
        <p:nvSpPr>
          <p:cNvPr id="39939" name="Rectangle 2"/>
          <p:cNvSpPr>
            <a:spLocks noGrp="1" noChangeArrowheads="1"/>
          </p:cNvSpPr>
          <p:nvPr>
            <p:ph type="title"/>
          </p:nvPr>
        </p:nvSpPr>
        <p:spPr>
          <a:xfrm>
            <a:off x="276225" y="-274638"/>
            <a:ext cx="8305800" cy="992188"/>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a:t>
            </a:r>
          </a:p>
        </p:txBody>
      </p:sp>
      <p:sp>
        <p:nvSpPr>
          <p:cNvPr id="39940" name="Rectangle 3"/>
          <p:cNvSpPr>
            <a:spLocks noGrp="1" noChangeArrowheads="1"/>
          </p:cNvSpPr>
          <p:nvPr>
            <p:ph type="body" idx="1"/>
          </p:nvPr>
        </p:nvSpPr>
        <p:spPr>
          <a:xfrm>
            <a:off x="276225" y="717550"/>
            <a:ext cx="8678863" cy="4572000"/>
          </a:xfrm>
        </p:spPr>
        <p:txBody>
          <a:bodyPr/>
          <a:lstStyle/>
          <a:p>
            <a:pPr marL="609600" indent="-609600" eaLnBrk="1" hangingPunct="1">
              <a:lnSpc>
                <a:spcPct val="90000"/>
              </a:lnSpc>
              <a:buClr>
                <a:srgbClr val="FF0000"/>
              </a:buClr>
              <a:buSzTx/>
              <a:buFontTx/>
              <a:buAutoNum type="arabicPeriod" startAt="3"/>
            </a:pPr>
            <a:r>
              <a:rPr lang="en-US" altLang="en-US" dirty="0"/>
              <a:t>Do any unusual features stick out?</a:t>
            </a:r>
          </a:p>
          <a:p>
            <a:pPr marL="990600" lvl="1" indent="-533400" eaLnBrk="1" hangingPunct="1">
              <a:lnSpc>
                <a:spcPct val="90000"/>
              </a:lnSpc>
              <a:buClr>
                <a:srgbClr val="FF6600"/>
              </a:buClr>
            </a:pPr>
            <a:r>
              <a:rPr lang="en-US" altLang="en-US" dirty="0"/>
              <a:t>Sometimes it’s the unusual features that tell us something interesting or exciting about the data.</a:t>
            </a:r>
          </a:p>
          <a:p>
            <a:pPr marL="990600" lvl="1" indent="-533400" eaLnBrk="1" hangingPunct="1">
              <a:lnSpc>
                <a:spcPct val="90000"/>
              </a:lnSpc>
              <a:buClr>
                <a:srgbClr val="FF6600"/>
              </a:buClr>
            </a:pPr>
            <a:r>
              <a:rPr lang="en-US" altLang="en-US" dirty="0"/>
              <a:t>You should always mention any stragglers, or </a:t>
            </a:r>
            <a:r>
              <a:rPr lang="en-US" altLang="en-US" dirty="0">
                <a:solidFill>
                  <a:srgbClr val="FF0000"/>
                </a:solidFill>
              </a:rPr>
              <a:t>outliers</a:t>
            </a:r>
            <a:r>
              <a:rPr lang="en-US" altLang="en-US" dirty="0"/>
              <a:t>, that stand off away from the body of the distribution.</a:t>
            </a:r>
          </a:p>
          <a:p>
            <a:pPr marL="990600" lvl="1" indent="-533400" eaLnBrk="1" hangingPunct="1">
              <a:lnSpc>
                <a:spcPct val="90000"/>
              </a:lnSpc>
              <a:buClr>
                <a:srgbClr val="FF6600"/>
              </a:buClr>
            </a:pPr>
            <a:r>
              <a:rPr lang="en-US" altLang="en-US" dirty="0"/>
              <a:t>Are there any </a:t>
            </a:r>
            <a:r>
              <a:rPr lang="en-US" altLang="en-US" dirty="0">
                <a:solidFill>
                  <a:srgbClr val="FF0000"/>
                </a:solidFill>
              </a:rPr>
              <a:t>gaps</a:t>
            </a:r>
            <a:r>
              <a:rPr lang="en-US" altLang="en-US" dirty="0"/>
              <a:t> in the distribution? If so, we might have data from more than one group.</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CFCEC1D-59D2-47E7-A1A5-8348D1927DFF}" type="slidenum">
              <a:rPr lang="en-US" altLang="en-US" sz="1400">
                <a:solidFill>
                  <a:srgbClr val="CC3300"/>
                </a:solidFill>
              </a:rPr>
              <a:pPr>
                <a:spcBef>
                  <a:spcPct val="0"/>
                </a:spcBef>
                <a:buClrTx/>
                <a:buSzTx/>
                <a:buFontTx/>
                <a:buNone/>
              </a:pPr>
              <a:t>18</a:t>
            </a:fld>
            <a:endParaRPr lang="en-CA" altLang="en-US" sz="1400">
              <a:solidFill>
                <a:srgbClr val="CC3300"/>
              </a:solidFill>
            </a:endParaRPr>
          </a:p>
        </p:txBody>
      </p:sp>
      <p:sp>
        <p:nvSpPr>
          <p:cNvPr id="41987" name="Rectangle 2"/>
          <p:cNvSpPr>
            <a:spLocks noGrp="1" noChangeArrowheads="1"/>
          </p:cNvSpPr>
          <p:nvPr>
            <p:ph type="title"/>
          </p:nvPr>
        </p:nvSpPr>
        <p:spPr>
          <a:xfrm>
            <a:off x="352425" y="0"/>
            <a:ext cx="8305800" cy="740780"/>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 (cont.)</a:t>
            </a:r>
          </a:p>
        </p:txBody>
      </p:sp>
      <p:sp>
        <p:nvSpPr>
          <p:cNvPr id="41988" name="Rectangle 3"/>
          <p:cNvSpPr>
            <a:spLocks noGrp="1" noChangeArrowheads="1"/>
          </p:cNvSpPr>
          <p:nvPr>
            <p:ph type="body" idx="1"/>
          </p:nvPr>
        </p:nvSpPr>
        <p:spPr>
          <a:xfrm>
            <a:off x="352425" y="740780"/>
            <a:ext cx="8294687" cy="4572000"/>
          </a:xfrm>
        </p:spPr>
        <p:txBody>
          <a:bodyPr/>
          <a:lstStyle/>
          <a:p>
            <a:pPr eaLnBrk="1" hangingPunct="1"/>
            <a:r>
              <a:rPr lang="en-US" altLang="en-US" dirty="0"/>
              <a:t>The following histogram appears to have outliers —there are three cities in the leftmost bar:</a:t>
            </a:r>
          </a:p>
        </p:txBody>
      </p:sp>
      <p:pic>
        <p:nvPicPr>
          <p:cNvPr id="41989" name="Picture 7"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601" y="1584827"/>
            <a:ext cx="512445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F445A62-6350-4C59-81A0-506992F6399D}" type="slidenum">
              <a:rPr lang="en-US" altLang="en-US" sz="1400">
                <a:solidFill>
                  <a:srgbClr val="CC3300"/>
                </a:solidFill>
              </a:rPr>
              <a:pPr>
                <a:spcBef>
                  <a:spcPct val="0"/>
                </a:spcBef>
                <a:buClrTx/>
                <a:buSzTx/>
                <a:buFontTx/>
                <a:buNone/>
              </a:pPr>
              <a:t>19</a:t>
            </a:fld>
            <a:endParaRPr lang="en-CA" altLang="en-US" sz="1400">
              <a:solidFill>
                <a:srgbClr val="CC3300"/>
              </a:solidFill>
            </a:endParaRPr>
          </a:p>
        </p:txBody>
      </p:sp>
      <p:sp>
        <p:nvSpPr>
          <p:cNvPr id="1028" name="Rectangle 2"/>
          <p:cNvSpPr>
            <a:spLocks noGrp="1" noChangeArrowheads="1"/>
          </p:cNvSpPr>
          <p:nvPr>
            <p:ph type="title"/>
          </p:nvPr>
        </p:nvSpPr>
        <p:spPr>
          <a:xfrm>
            <a:off x="128588" y="92929"/>
            <a:ext cx="8951912" cy="694472"/>
          </a:xfrm>
        </p:spPr>
        <p:txBody>
          <a:bodyPr/>
          <a:lstStyle/>
          <a:p>
            <a:pPr eaLnBrk="1" hangingPunct="1">
              <a:defRPr/>
            </a:pPr>
            <a:r>
              <a:rPr lang="en-US" altLang="en-US" sz="3200" b="1" u="sng" dirty="0">
                <a:solidFill>
                  <a:srgbClr val="FF0000"/>
                </a:solidFill>
                <a:effectLst>
                  <a:outerShdw blurRad="38100" dist="38100" dir="2700000" algn="tl">
                    <a:srgbClr val="000000">
                      <a:alpha val="43137"/>
                    </a:srgbClr>
                  </a:outerShdw>
                </a:effectLst>
              </a:rPr>
              <a:t>Symmetric Distributions – </a:t>
            </a:r>
            <a:r>
              <a:rPr lang="en-US" altLang="en-US" sz="3200" b="1" u="sng" dirty="0">
                <a:solidFill>
                  <a:srgbClr val="0000FF"/>
                </a:solidFill>
                <a:effectLst>
                  <a:outerShdw blurRad="38100" dist="38100" dir="2700000" algn="tl">
                    <a:srgbClr val="000000">
                      <a:alpha val="43137"/>
                    </a:srgbClr>
                  </a:outerShdw>
                </a:effectLst>
              </a:rPr>
              <a:t>The Mean</a:t>
            </a:r>
          </a:p>
        </p:txBody>
      </p:sp>
      <p:sp>
        <p:nvSpPr>
          <p:cNvPr id="56324" name="Rectangle 3"/>
          <p:cNvSpPr>
            <a:spLocks noGrp="1" noChangeArrowheads="1"/>
          </p:cNvSpPr>
          <p:nvPr>
            <p:ph type="body" sz="half" idx="1"/>
          </p:nvPr>
        </p:nvSpPr>
        <p:spPr>
          <a:xfrm>
            <a:off x="515938" y="923925"/>
            <a:ext cx="8439150" cy="4572000"/>
          </a:xfrm>
        </p:spPr>
        <p:txBody>
          <a:bodyPr/>
          <a:lstStyle/>
          <a:p>
            <a:pPr eaLnBrk="1" hangingPunct="1">
              <a:lnSpc>
                <a:spcPct val="80000"/>
              </a:lnSpc>
            </a:pPr>
            <a:r>
              <a:rPr lang="en-US" altLang="en-US" sz="2400" dirty="0"/>
              <a:t>When we have symmetric data, there is an alternative other than the median,</a:t>
            </a:r>
          </a:p>
          <a:p>
            <a:pPr eaLnBrk="1" hangingPunct="1">
              <a:lnSpc>
                <a:spcPct val="80000"/>
              </a:lnSpc>
            </a:pPr>
            <a:r>
              <a:rPr lang="en-US" altLang="en-US" sz="2400" dirty="0"/>
              <a:t>If we want to </a:t>
            </a:r>
            <a:r>
              <a:rPr lang="en-US" altLang="en-US" sz="2400" i="1" dirty="0"/>
              <a:t>calculate</a:t>
            </a:r>
            <a:r>
              <a:rPr lang="en-US" altLang="en-US" sz="2400" dirty="0"/>
              <a:t> a number, we can </a:t>
            </a:r>
            <a:r>
              <a:rPr lang="en-US" altLang="en-US" sz="2400" i="1" dirty="0"/>
              <a:t>average</a:t>
            </a:r>
            <a:r>
              <a:rPr lang="en-US" altLang="en-US" sz="2400" dirty="0"/>
              <a:t> the data.</a:t>
            </a:r>
          </a:p>
          <a:p>
            <a:pPr eaLnBrk="1" hangingPunct="1">
              <a:lnSpc>
                <a:spcPct val="80000"/>
              </a:lnSpc>
            </a:pPr>
            <a:r>
              <a:rPr lang="en-US" altLang="en-US" sz="2400" dirty="0"/>
              <a:t>We use the Greek letter sigma to mean “sum” and write:</a:t>
            </a:r>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buFont typeface="Wingdings" panose="05000000000000000000" pitchFamily="2" charset="2"/>
              <a:buNone/>
            </a:pPr>
            <a:r>
              <a:rPr lang="en-US" altLang="en-US" sz="2400" dirty="0"/>
              <a:t>	</a:t>
            </a:r>
          </a:p>
          <a:p>
            <a:pPr eaLnBrk="1" hangingPunct="1">
              <a:lnSpc>
                <a:spcPct val="80000"/>
              </a:lnSpc>
              <a:buFont typeface="Wingdings" panose="05000000000000000000" pitchFamily="2" charset="2"/>
              <a:buNone/>
            </a:pPr>
            <a:r>
              <a:rPr lang="en-US" altLang="en-US" sz="2400" dirty="0"/>
              <a:t>					</a:t>
            </a:r>
          </a:p>
        </p:txBody>
      </p:sp>
      <p:graphicFrame>
        <p:nvGraphicFramePr>
          <p:cNvPr id="56325" name="Object 4"/>
          <p:cNvGraphicFramePr>
            <a:graphicFrameLocks noGrp="1" noChangeAspect="1"/>
          </p:cNvGraphicFramePr>
          <p:nvPr>
            <p:ph sz="quarter" idx="3"/>
            <p:extLst>
              <p:ext uri="{D42A27DB-BD31-4B8C-83A1-F6EECF244321}">
                <p14:modId xmlns:p14="http://schemas.microsoft.com/office/powerpoint/2010/main" val="1081797541"/>
              </p:ext>
            </p:extLst>
          </p:nvPr>
        </p:nvGraphicFramePr>
        <p:xfrm>
          <a:off x="3076575" y="2384425"/>
          <a:ext cx="3317875" cy="1343025"/>
        </p:xfrm>
        <a:graphic>
          <a:graphicData uri="http://schemas.openxmlformats.org/presentationml/2006/ole">
            <mc:AlternateContent xmlns:mc="http://schemas.openxmlformats.org/markup-compatibility/2006">
              <mc:Choice xmlns:v="urn:schemas-microsoft-com:vml" Requires="v">
                <p:oleObj name="Equation" r:id="rId3" imgW="1066680" imgH="431640" progId="Equation.DSMT4">
                  <p:embed/>
                </p:oleObj>
              </mc:Choice>
              <mc:Fallback>
                <p:oleObj name="Equation" r:id="rId3" imgW="1066680" imgH="431640" progId="Equation.DSMT4">
                  <p:embed/>
                  <p:pic>
                    <p:nvPicPr>
                      <p:cNvPr id="56325" name="Object 4"/>
                      <p:cNvPicPr>
                        <a:picLocks noChangeAspect="1" noChangeArrowheads="1"/>
                      </p:cNvPicPr>
                      <p:nvPr/>
                    </p:nvPicPr>
                    <p:blipFill>
                      <a:blip r:embed="rId4"/>
                      <a:srcRect/>
                      <a:stretch>
                        <a:fillRect/>
                      </a:stretch>
                    </p:blipFill>
                    <p:spPr bwMode="auto">
                      <a:xfrm>
                        <a:off x="3076575" y="2384425"/>
                        <a:ext cx="3317875" cy="134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26" name="Rectangle 5" descr="Pink tissue paper"/>
          <p:cNvSpPr>
            <a:spLocks noChangeArrowheads="1"/>
          </p:cNvSpPr>
          <p:nvPr/>
        </p:nvSpPr>
        <p:spPr bwMode="auto">
          <a:xfrm>
            <a:off x="674688" y="3726686"/>
            <a:ext cx="81336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000000"/>
                </a:solidFill>
              </a:rPr>
              <a:t>The formula says that to find the mean, we add up the numbers and divide by </a:t>
            </a:r>
            <a:r>
              <a:rPr lang="en-US" altLang="en-US" sz="2400" i="1" dirty="0">
                <a:solidFill>
                  <a:srgbClr val="000000"/>
                </a:solidFill>
              </a:rPr>
              <a:t>n</a:t>
            </a:r>
            <a:r>
              <a:rPr lang="en-US" altLang="en-US" sz="2400" dirty="0">
                <a:solidFill>
                  <a:srgbClr val="000000"/>
                </a:solidFill>
              </a:rPr>
              <a:t>.</a:t>
            </a:r>
          </a:p>
        </p:txBody>
      </p:sp>
      <p:pic>
        <p:nvPicPr>
          <p:cNvPr id="2" name="Picture 1">
            <a:extLst>
              <a:ext uri="{FF2B5EF4-FFF2-40B4-BE49-F238E27FC236}">
                <a16:creationId xmlns:a16="http://schemas.microsoft.com/office/drawing/2014/main" id="{C4759765-4C46-D08A-B734-3C1ED0A7EB2C}"/>
              </a:ext>
            </a:extLst>
          </p:cNvPr>
          <p:cNvPicPr>
            <a:picLocks noChangeAspect="1"/>
          </p:cNvPicPr>
          <p:nvPr/>
        </p:nvPicPr>
        <p:blipFill>
          <a:blip r:embed="rId5"/>
          <a:stretch>
            <a:fillRect/>
          </a:stretch>
        </p:blipFill>
        <p:spPr>
          <a:xfrm>
            <a:off x="337378" y="5574868"/>
            <a:ext cx="1359526" cy="780356"/>
          </a:xfrm>
          <a:prstGeom prst="rect">
            <a:avLst/>
          </a:prstGeom>
        </p:spPr>
      </p:pic>
    </p:spTree>
    <p:extLst>
      <p:ext uri="{BB962C8B-B14F-4D97-AF65-F5344CB8AC3E}">
        <p14:creationId xmlns:p14="http://schemas.microsoft.com/office/powerpoint/2010/main" val="273332731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80"/>
            <a:ext cx="8305800" cy="992187"/>
          </a:xfrm>
        </p:spPr>
        <p:txBody>
          <a:bodyPr/>
          <a:lstStyle/>
          <a:p>
            <a:r>
              <a:rPr lang="en-US" b="1" u="sng" dirty="0">
                <a:solidFill>
                  <a:srgbClr val="FF0000"/>
                </a:solidFill>
                <a:effectLst>
                  <a:outerShdw blurRad="38100" dist="38100" dir="2700000" algn="tl">
                    <a:srgbClr val="000000">
                      <a:alpha val="43137"/>
                    </a:srgbClr>
                  </a:outerShdw>
                </a:effectLst>
              </a:rPr>
              <a:t>Types of Graphs for Categorical Data</a:t>
            </a:r>
          </a:p>
        </p:txBody>
      </p:sp>
      <p:sp>
        <p:nvSpPr>
          <p:cNvPr id="3" name="Content Placeholder 2"/>
          <p:cNvSpPr>
            <a:spLocks noGrp="1"/>
          </p:cNvSpPr>
          <p:nvPr>
            <p:ph idx="1"/>
          </p:nvPr>
        </p:nvSpPr>
        <p:spPr>
          <a:xfrm>
            <a:off x="392113" y="989807"/>
            <a:ext cx="8294687" cy="4572000"/>
          </a:xfrm>
        </p:spPr>
        <p:txBody>
          <a:bodyPr/>
          <a:lstStyle/>
          <a:p>
            <a:pPr marL="514350" indent="-514350">
              <a:buAutoNum type="arabicParenR"/>
            </a:pPr>
            <a:r>
              <a:rPr lang="en-US" dirty="0"/>
              <a:t>Bar Charts</a:t>
            </a:r>
          </a:p>
          <a:p>
            <a:pPr marL="514350" indent="-514350">
              <a:buAutoNum type="arabicParenR"/>
            </a:pPr>
            <a:r>
              <a:rPr lang="en-US" dirty="0"/>
              <a:t>Pie Charts</a:t>
            </a:r>
          </a:p>
          <a:p>
            <a:pPr marL="514350" indent="-514350">
              <a:buAutoNum type="arabicParenR"/>
            </a:pPr>
            <a:r>
              <a:rPr lang="en-US" dirty="0"/>
              <a:t>Frequency Table (Two-Way Table)</a:t>
            </a:r>
          </a:p>
        </p:txBody>
      </p:sp>
      <p:sp>
        <p:nvSpPr>
          <p:cNvPr id="4" name="Slide Number Placeholder 3"/>
          <p:cNvSpPr>
            <a:spLocks noGrp="1"/>
          </p:cNvSpPr>
          <p:nvPr>
            <p:ph type="sldNum" sz="quarter" idx="10"/>
          </p:nvPr>
        </p:nvSpPr>
        <p:spPr/>
        <p:txBody>
          <a:bodyPr/>
          <a:lstStyle/>
          <a:p>
            <a:r>
              <a:rPr lang="en-US"/>
              <a:t>Slide 1- </a:t>
            </a:r>
            <a:fld id="{84CA5C99-55D5-4343-B128-0A24B1D3DCA4}" type="slidenum">
              <a:rPr lang="en-US" smtClean="0"/>
              <a:pPr/>
              <a:t>2</a:t>
            </a:fld>
            <a:endParaRPr lang="en-CA"/>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3" y="2590800"/>
            <a:ext cx="2743200" cy="27391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4975" y="3228384"/>
            <a:ext cx="3171825" cy="28194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4900" y="2870068"/>
            <a:ext cx="3189287" cy="2180582"/>
          </a:xfrm>
          <a:prstGeom prst="rect">
            <a:avLst/>
          </a:prstGeom>
        </p:spPr>
      </p:pic>
      <p:pic>
        <p:nvPicPr>
          <p:cNvPr id="8" name="Picture 7">
            <a:extLst>
              <a:ext uri="{FF2B5EF4-FFF2-40B4-BE49-F238E27FC236}">
                <a16:creationId xmlns:a16="http://schemas.microsoft.com/office/drawing/2014/main" id="{821610B5-20CE-9913-F4C4-11F41C322836}"/>
              </a:ext>
            </a:extLst>
          </p:cNvPr>
          <p:cNvPicPr>
            <a:picLocks noChangeAspect="1"/>
          </p:cNvPicPr>
          <p:nvPr/>
        </p:nvPicPr>
        <p:blipFill>
          <a:blip r:embed="rId5"/>
          <a:stretch>
            <a:fillRect/>
          </a:stretch>
        </p:blipFill>
        <p:spPr>
          <a:xfrm>
            <a:off x="6096000" y="5714921"/>
            <a:ext cx="1597290" cy="914479"/>
          </a:xfrm>
          <a:prstGeom prst="rect">
            <a:avLst/>
          </a:prstGeom>
        </p:spPr>
      </p:pic>
    </p:spTree>
    <p:extLst>
      <p:ext uri="{BB962C8B-B14F-4D97-AF65-F5344CB8AC3E}">
        <p14:creationId xmlns:p14="http://schemas.microsoft.com/office/powerpoint/2010/main" val="42141953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EF94006-BA83-49E1-9D07-1111237A8F45}" type="slidenum">
              <a:rPr lang="en-US" altLang="en-US" sz="1400">
                <a:solidFill>
                  <a:srgbClr val="CC3300"/>
                </a:solidFill>
              </a:rPr>
              <a:pPr>
                <a:spcBef>
                  <a:spcPct val="0"/>
                </a:spcBef>
                <a:buClrTx/>
                <a:buSzTx/>
                <a:buFontTx/>
                <a:buNone/>
              </a:pPr>
              <a:t>20</a:t>
            </a:fld>
            <a:endParaRPr lang="en-CA" altLang="en-US" sz="1400">
              <a:solidFill>
                <a:srgbClr val="CC3300"/>
              </a:solidFill>
            </a:endParaRPr>
          </a:p>
        </p:txBody>
      </p:sp>
      <p:sp>
        <p:nvSpPr>
          <p:cNvPr id="27651" name="Rectangle 6"/>
          <p:cNvSpPr>
            <a:spLocks noGrp="1" noChangeArrowheads="1"/>
          </p:cNvSpPr>
          <p:nvPr>
            <p:ph type="title"/>
          </p:nvPr>
        </p:nvSpPr>
        <p:spPr>
          <a:xfrm>
            <a:off x="247650" y="0"/>
            <a:ext cx="8305800" cy="821803"/>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Center of a Distribution</a:t>
            </a:r>
            <a:r>
              <a:rPr lang="en-US" altLang="en-US" dirty="0"/>
              <a:t>:  </a:t>
            </a:r>
            <a:r>
              <a:rPr lang="en-US" altLang="en-US" b="1" u="sng" dirty="0">
                <a:solidFill>
                  <a:srgbClr val="0000FF"/>
                </a:solidFill>
                <a:effectLst>
                  <a:outerShdw blurRad="38100" dist="38100" dir="2700000" algn="tl">
                    <a:srgbClr val="000000">
                      <a:alpha val="43137"/>
                    </a:srgbClr>
                  </a:outerShdw>
                </a:effectLst>
              </a:rPr>
              <a:t>Median</a:t>
            </a:r>
          </a:p>
        </p:txBody>
      </p:sp>
      <p:sp>
        <p:nvSpPr>
          <p:cNvPr id="44036" name="Rectangle 5"/>
          <p:cNvSpPr>
            <a:spLocks noGrp="1" noChangeArrowheads="1"/>
          </p:cNvSpPr>
          <p:nvPr>
            <p:ph type="body" sz="half" idx="1"/>
          </p:nvPr>
        </p:nvSpPr>
        <p:spPr>
          <a:xfrm>
            <a:off x="0" y="993253"/>
            <a:ext cx="7621588" cy="4572000"/>
          </a:xfrm>
          <a:noFill/>
        </p:spPr>
        <p:txBody>
          <a:bodyPr/>
          <a:lstStyle/>
          <a:p>
            <a:pPr eaLnBrk="1" hangingPunct="1"/>
            <a:r>
              <a:rPr lang="en-US" altLang="en-US" sz="2400" dirty="0"/>
              <a:t>The median is the value with exactly half the data values below it and half above it.</a:t>
            </a:r>
          </a:p>
          <a:p>
            <a:pPr lvl="1" eaLnBrk="1" hangingPunct="1"/>
            <a:r>
              <a:rPr lang="en-US" altLang="en-US" sz="2400" dirty="0"/>
              <a:t>It is the middle data                                                      value (once the data                                                   values have been                                                 ordered) that divides                                                     the histogram into                                                      two equal areas.</a:t>
            </a:r>
          </a:p>
          <a:p>
            <a:pPr lvl="1" eaLnBrk="1" hangingPunct="1"/>
            <a:r>
              <a:rPr lang="en-US" altLang="en-US" sz="2400" dirty="0"/>
              <a:t>It has the same                                                       units as the data.</a:t>
            </a:r>
          </a:p>
        </p:txBody>
      </p:sp>
      <p:pic>
        <p:nvPicPr>
          <p:cNvPr id="44037" name="Picture 12" descr="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1968500"/>
            <a:ext cx="552450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D7D7B334-C5CB-CF11-4F69-FCA3DDE414B7}"/>
              </a:ext>
            </a:extLst>
          </p:cNvPr>
          <p:cNvPicPr>
            <a:picLocks noChangeAspect="1"/>
          </p:cNvPicPr>
          <p:nvPr/>
        </p:nvPicPr>
        <p:blipFill>
          <a:blip r:embed="rId4"/>
          <a:stretch>
            <a:fillRect/>
          </a:stretch>
        </p:blipFill>
        <p:spPr>
          <a:xfrm>
            <a:off x="188912" y="5736703"/>
            <a:ext cx="1359526" cy="780356"/>
          </a:xfrm>
          <a:prstGeom prst="rect">
            <a:avLst/>
          </a:prstGeom>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E0B66D9-4497-4A21-95EB-DAA417F54925}" type="slidenum">
              <a:rPr lang="en-US" altLang="en-US" sz="1400">
                <a:solidFill>
                  <a:srgbClr val="CC3300"/>
                </a:solidFill>
              </a:rPr>
              <a:pPr>
                <a:spcBef>
                  <a:spcPct val="0"/>
                </a:spcBef>
                <a:buClrTx/>
                <a:buSzTx/>
                <a:buFontTx/>
                <a:buNone/>
              </a:pPr>
              <a:t>21</a:t>
            </a:fld>
            <a:endParaRPr lang="en-CA" altLang="en-US" sz="1400">
              <a:solidFill>
                <a:srgbClr val="CC3300"/>
              </a:solidFill>
            </a:endParaRPr>
          </a:p>
        </p:txBody>
      </p:sp>
      <p:sp>
        <p:nvSpPr>
          <p:cNvPr id="60419" name="Rectangle 2"/>
          <p:cNvSpPr>
            <a:spLocks noGrp="1" noChangeArrowheads="1"/>
          </p:cNvSpPr>
          <p:nvPr>
            <p:ph type="body" sz="half" idx="1"/>
          </p:nvPr>
        </p:nvSpPr>
        <p:spPr>
          <a:xfrm>
            <a:off x="362" y="807450"/>
            <a:ext cx="8954726" cy="4572000"/>
          </a:xfrm>
        </p:spPr>
        <p:txBody>
          <a:bodyPr/>
          <a:lstStyle/>
          <a:p>
            <a:pPr eaLnBrk="1" hangingPunct="1"/>
            <a:r>
              <a:rPr lang="en-US" altLang="en-US" sz="2400" dirty="0"/>
              <a:t>Because the </a:t>
            </a:r>
            <a:r>
              <a:rPr lang="en-US" altLang="en-US" sz="2400" b="1" u="sng" dirty="0">
                <a:solidFill>
                  <a:srgbClr val="0000FF"/>
                </a:solidFill>
                <a:effectLst>
                  <a:outerShdw blurRad="38100" dist="38100" dir="2700000" algn="tl">
                    <a:srgbClr val="000000">
                      <a:alpha val="43137"/>
                    </a:srgbClr>
                  </a:outerShdw>
                </a:effectLst>
              </a:rPr>
              <a:t>median</a:t>
            </a:r>
            <a:r>
              <a:rPr lang="en-US" altLang="en-US" sz="2400" dirty="0"/>
              <a:t> considers only the order of values, it is </a:t>
            </a:r>
            <a:r>
              <a:rPr lang="en-US" altLang="en-US" sz="2400" b="1" u="sng" dirty="0">
                <a:solidFill>
                  <a:srgbClr val="0000FF"/>
                </a:solidFill>
                <a:effectLst>
                  <a:outerShdw blurRad="38100" dist="38100" dir="2700000" algn="tl">
                    <a:srgbClr val="000000">
                      <a:alpha val="43137"/>
                    </a:srgbClr>
                  </a:outerShdw>
                </a:effectLst>
              </a:rPr>
              <a:t>resistant</a:t>
            </a:r>
            <a:r>
              <a:rPr lang="en-US" altLang="en-US" sz="2400" dirty="0"/>
              <a:t> to values that are extraordinarily large or small; it simply notes that they are one of the “big ones” or “small ones” and ignores their distance from center.</a:t>
            </a:r>
          </a:p>
          <a:p>
            <a:pPr eaLnBrk="1" hangingPunct="1"/>
            <a:r>
              <a:rPr lang="en-US" altLang="en-US" sz="2400" dirty="0"/>
              <a:t>To choose between the mean and median, start by looking at the data.  If the histogram is </a:t>
            </a:r>
            <a:r>
              <a:rPr lang="en-US" altLang="en-US" sz="2400" b="1" u="sng" dirty="0">
                <a:solidFill>
                  <a:srgbClr val="FF0000"/>
                </a:solidFill>
                <a:effectLst>
                  <a:outerShdw blurRad="38100" dist="38100" dir="2700000" algn="tl">
                    <a:srgbClr val="000000">
                      <a:alpha val="43137"/>
                    </a:srgbClr>
                  </a:outerShdw>
                </a:effectLst>
              </a:rPr>
              <a:t>symmetric</a:t>
            </a:r>
            <a:r>
              <a:rPr lang="en-US" altLang="en-US" sz="2400" dirty="0"/>
              <a:t> and there are           </a:t>
            </a:r>
            <a:r>
              <a:rPr lang="en-US" altLang="en-US" sz="2400" b="1" u="sng" dirty="0">
                <a:solidFill>
                  <a:srgbClr val="FF0000"/>
                </a:solidFill>
                <a:effectLst>
                  <a:outerShdw blurRad="38100" dist="38100" dir="2700000" algn="tl">
                    <a:srgbClr val="000000">
                      <a:alpha val="43137"/>
                    </a:srgbClr>
                  </a:outerShdw>
                </a:effectLst>
              </a:rPr>
              <a:t>no outliers</a:t>
            </a:r>
            <a:r>
              <a:rPr lang="en-US" altLang="en-US" sz="2400" dirty="0"/>
              <a:t>, use the </a:t>
            </a:r>
            <a:r>
              <a:rPr lang="en-US" altLang="en-US" sz="2400" b="1" u="sng" dirty="0">
                <a:solidFill>
                  <a:srgbClr val="FF0000"/>
                </a:solidFill>
                <a:effectLst>
                  <a:outerShdw blurRad="38100" dist="38100" dir="2700000" algn="tl">
                    <a:srgbClr val="000000">
                      <a:alpha val="43137"/>
                    </a:srgbClr>
                  </a:outerShdw>
                </a:effectLst>
              </a:rPr>
              <a:t>mean</a:t>
            </a:r>
            <a:r>
              <a:rPr lang="en-US" altLang="en-US" sz="2400" dirty="0"/>
              <a:t>.  </a:t>
            </a:r>
          </a:p>
          <a:p>
            <a:pPr eaLnBrk="1" hangingPunct="1"/>
            <a:r>
              <a:rPr lang="en-US" altLang="en-US" sz="2400" dirty="0"/>
              <a:t>However, if the histogram is </a:t>
            </a:r>
            <a:r>
              <a:rPr lang="en-US" altLang="en-US" sz="2400" b="1" u="sng" dirty="0">
                <a:solidFill>
                  <a:srgbClr val="00B050"/>
                </a:solidFill>
                <a:effectLst>
                  <a:outerShdw blurRad="38100" dist="38100" dir="2700000" algn="tl">
                    <a:srgbClr val="000000">
                      <a:alpha val="43137"/>
                    </a:srgbClr>
                  </a:outerShdw>
                </a:effectLst>
              </a:rPr>
              <a:t>skewed or with outliers</a:t>
            </a:r>
            <a:r>
              <a:rPr lang="en-US" altLang="en-US" sz="2400" dirty="0"/>
              <a:t>, you are better off with the </a:t>
            </a:r>
            <a:r>
              <a:rPr lang="en-US" altLang="en-US" sz="2400" b="1" u="sng" dirty="0">
                <a:solidFill>
                  <a:srgbClr val="00B050"/>
                </a:solidFill>
                <a:effectLst>
                  <a:outerShdw blurRad="38100" dist="38100" dir="2700000" algn="tl">
                    <a:srgbClr val="000000">
                      <a:alpha val="43137"/>
                    </a:srgbClr>
                  </a:outerShdw>
                </a:effectLst>
              </a:rPr>
              <a:t>median</a:t>
            </a:r>
            <a:r>
              <a:rPr lang="en-US" altLang="en-US" sz="2400" dirty="0"/>
              <a:t>.</a:t>
            </a:r>
          </a:p>
        </p:txBody>
      </p:sp>
      <p:sp>
        <p:nvSpPr>
          <p:cNvPr id="60420" name="Rectangle 4"/>
          <p:cNvSpPr>
            <a:spLocks noGrp="1" noChangeArrowheads="1"/>
          </p:cNvSpPr>
          <p:nvPr>
            <p:ph type="title"/>
          </p:nvPr>
        </p:nvSpPr>
        <p:spPr>
          <a:xfrm>
            <a:off x="417653" y="199041"/>
            <a:ext cx="8305800" cy="507015"/>
          </a:xfrm>
          <a:noFill/>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Symmetric Distributions (Mean vs. Median)</a:t>
            </a:r>
            <a:endParaRPr lang="en-US" altLang="en-US" sz="3000" b="1" u="sng" dirty="0">
              <a:solidFill>
                <a:srgbClr val="0000FF"/>
              </a:solidFill>
              <a:effectLst>
                <a:outerShdw blurRad="38100" dist="38100" dir="2700000" algn="tl">
                  <a:srgbClr val="000000">
                    <a:alpha val="43137"/>
                  </a:srgbClr>
                </a:outerShdw>
              </a:effectLst>
            </a:endParaRPr>
          </a:p>
        </p:txBody>
      </p:sp>
      <p:graphicFrame>
        <p:nvGraphicFramePr>
          <p:cNvPr id="60421" name="Object 6"/>
          <p:cNvGraphicFramePr>
            <a:graphicFrameLocks noChangeAspect="1"/>
          </p:cNvGraphicFramePr>
          <p:nvPr/>
        </p:nvGraphicFramePr>
        <p:xfrm>
          <a:off x="5105400" y="3352800"/>
          <a:ext cx="914400" cy="268288"/>
        </p:xfrm>
        <a:graphic>
          <a:graphicData uri="http://schemas.openxmlformats.org/presentationml/2006/ole">
            <mc:AlternateContent xmlns:mc="http://schemas.openxmlformats.org/markup-compatibility/2006">
              <mc:Choice xmlns:v="urn:schemas-microsoft-com:vml" Requires="v">
                <p:oleObj name="Equation" r:id="rId3" imgW="443345" imgH="738909" progId="Equation.DSMT4">
                  <p:embed/>
                </p:oleObj>
              </mc:Choice>
              <mc:Fallback>
                <p:oleObj name="Equation" r:id="rId3" imgW="443345" imgH="738909" progId="Equation.DSMT4">
                  <p:embed/>
                  <p:pic>
                    <p:nvPicPr>
                      <p:cNvPr id="60421"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352800"/>
                        <a:ext cx="9144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a:extLst>
              <a:ext uri="{FF2B5EF4-FFF2-40B4-BE49-F238E27FC236}">
                <a16:creationId xmlns:a16="http://schemas.microsoft.com/office/drawing/2014/main" id="{2A882495-56A2-9B6B-51D0-9D068C3FBD23}"/>
              </a:ext>
            </a:extLst>
          </p:cNvPr>
          <p:cNvPicPr>
            <a:picLocks noChangeAspect="1"/>
          </p:cNvPicPr>
          <p:nvPr/>
        </p:nvPicPr>
        <p:blipFill>
          <a:blip r:embed="rId5"/>
          <a:stretch>
            <a:fillRect/>
          </a:stretch>
        </p:blipFill>
        <p:spPr>
          <a:xfrm>
            <a:off x="275734" y="5660372"/>
            <a:ext cx="1359526" cy="780356"/>
          </a:xfrm>
          <a:prstGeom prst="rect">
            <a:avLst/>
          </a:prstGeom>
        </p:spPr>
      </p:pic>
    </p:spTree>
    <p:extLst>
      <p:ext uri="{BB962C8B-B14F-4D97-AF65-F5344CB8AC3E}">
        <p14:creationId xmlns:p14="http://schemas.microsoft.com/office/powerpoint/2010/main" val="357737268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t>Slide 4- </a:t>
            </a:r>
            <a:fld id="{D2B91267-4E13-44C9-A015-C757DABE3B70}" type="slidenum">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CA"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endParaRPr>
          </a:p>
        </p:txBody>
      </p:sp>
      <p:sp>
        <p:nvSpPr>
          <p:cNvPr id="95235" name="Rectangle 2"/>
          <p:cNvSpPr>
            <a:spLocks noGrp="1" noChangeArrowheads="1"/>
          </p:cNvSpPr>
          <p:nvPr>
            <p:ph type="title"/>
          </p:nvPr>
        </p:nvSpPr>
        <p:spPr>
          <a:xfrm>
            <a:off x="343535" y="73660"/>
            <a:ext cx="8305800" cy="68580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The Five-Number Summary (Example)</a:t>
            </a:r>
          </a:p>
        </p:txBody>
      </p:sp>
      <p:sp>
        <p:nvSpPr>
          <p:cNvPr id="95236" name="Rectangle 3"/>
          <p:cNvSpPr>
            <a:spLocks noGrp="1" noChangeArrowheads="1"/>
          </p:cNvSpPr>
          <p:nvPr>
            <p:ph type="body" sz="half" idx="1"/>
          </p:nvPr>
        </p:nvSpPr>
        <p:spPr>
          <a:xfrm>
            <a:off x="115888" y="873760"/>
            <a:ext cx="5160962" cy="5298440"/>
          </a:xfrm>
          <a:noFill/>
        </p:spPr>
        <p:txBody>
          <a:bodyPr/>
          <a:lstStyle/>
          <a:p>
            <a:pPr eaLnBrk="1" hangingPunct="1"/>
            <a:r>
              <a:rPr lang="en-US" altLang="en-US" sz="2600" dirty="0"/>
              <a:t>The </a:t>
            </a:r>
            <a:r>
              <a:rPr lang="en-US" altLang="en-US" sz="2600" dirty="0">
                <a:solidFill>
                  <a:srgbClr val="FF0000"/>
                </a:solidFill>
              </a:rPr>
              <a:t>five-number summary</a:t>
            </a:r>
            <a:r>
              <a:rPr lang="en-US" altLang="en-US" sz="2600" dirty="0"/>
              <a:t> of a distribution reports its median, quartiles, and extremes (maximum and minimum).</a:t>
            </a:r>
          </a:p>
          <a:p>
            <a:pPr eaLnBrk="1" hangingPunct="1"/>
            <a:r>
              <a:rPr lang="en-US" altLang="en-US" sz="2600" dirty="0"/>
              <a:t>First find the median of the data set to divide the data into two halves.</a:t>
            </a:r>
          </a:p>
          <a:p>
            <a:pPr eaLnBrk="1" hangingPunct="1"/>
            <a:r>
              <a:rPr lang="en-US" altLang="en-US" sz="2600" dirty="0"/>
              <a:t>Q1 is the median of the lower half of data and Q3 is the median of the upper half of data.</a:t>
            </a:r>
          </a:p>
          <a:p>
            <a:pPr marL="0" indent="0" eaLnBrk="1" hangingPunct="1">
              <a:buNone/>
            </a:pPr>
            <a:endParaRPr lang="en-US" altLang="en-US" sz="2600" dirty="0"/>
          </a:p>
        </p:txBody>
      </p:sp>
      <p:sp>
        <p:nvSpPr>
          <p:cNvPr id="9523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dirty="0"/>
              <a:t> </a:t>
            </a:r>
          </a:p>
        </p:txBody>
      </p:sp>
      <p:graphicFrame>
        <p:nvGraphicFramePr>
          <p:cNvPr id="621573" name="Group 5"/>
          <p:cNvGraphicFramePr>
            <a:graphicFrameLocks noGrp="1"/>
          </p:cNvGraphicFramePr>
          <p:nvPr/>
        </p:nvGraphicFramePr>
        <p:xfrm>
          <a:off x="5276850" y="914400"/>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16</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7</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2" name="Picture 1">
            <a:extLst>
              <a:ext uri="{FF2B5EF4-FFF2-40B4-BE49-F238E27FC236}">
                <a16:creationId xmlns:a16="http://schemas.microsoft.com/office/drawing/2014/main" id="{22FBA592-807E-B360-BC3E-FAB2E80943E4}"/>
              </a:ext>
            </a:extLst>
          </p:cNvPr>
          <p:cNvPicPr>
            <a:picLocks noChangeAspect="1"/>
          </p:cNvPicPr>
          <p:nvPr/>
        </p:nvPicPr>
        <p:blipFill>
          <a:blip r:embed="rId3"/>
          <a:stretch>
            <a:fillRect/>
          </a:stretch>
        </p:blipFill>
        <p:spPr>
          <a:xfrm>
            <a:off x="243155" y="5782022"/>
            <a:ext cx="1359526" cy="780356"/>
          </a:xfrm>
          <a:prstGeom prst="rect">
            <a:avLst/>
          </a:prstGeom>
        </p:spPr>
      </p:pic>
    </p:spTree>
    <p:extLst>
      <p:ext uri="{BB962C8B-B14F-4D97-AF65-F5344CB8AC3E}">
        <p14:creationId xmlns:p14="http://schemas.microsoft.com/office/powerpoint/2010/main" val="115056663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A94E21C-CC7B-4D93-82D9-F34A6AACAC6E}" type="slidenum">
              <a:rPr lang="en-US" altLang="en-US" sz="1400">
                <a:solidFill>
                  <a:srgbClr val="CC3300"/>
                </a:solidFill>
              </a:rPr>
              <a:pPr>
                <a:spcBef>
                  <a:spcPct val="0"/>
                </a:spcBef>
                <a:buClrTx/>
                <a:buSzTx/>
                <a:buFontTx/>
                <a:buNone/>
              </a:pPr>
              <a:t>23</a:t>
            </a:fld>
            <a:endParaRPr lang="en-CA" altLang="en-US" sz="1400">
              <a:solidFill>
                <a:srgbClr val="CC3300"/>
              </a:solidFill>
            </a:endParaRPr>
          </a:p>
        </p:txBody>
      </p:sp>
      <p:sp>
        <p:nvSpPr>
          <p:cNvPr id="29699" name="Rectangle 2"/>
          <p:cNvSpPr>
            <a:spLocks noGrp="1" noChangeArrowheads="1"/>
          </p:cNvSpPr>
          <p:nvPr>
            <p:ph type="title"/>
          </p:nvPr>
        </p:nvSpPr>
        <p:spPr>
          <a:xfrm>
            <a:off x="285750" y="0"/>
            <a:ext cx="8305800" cy="992188"/>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48132" name="Rectangle 3"/>
          <p:cNvSpPr>
            <a:spLocks noGrp="1" noChangeArrowheads="1"/>
          </p:cNvSpPr>
          <p:nvPr>
            <p:ph type="body" idx="1"/>
          </p:nvPr>
        </p:nvSpPr>
        <p:spPr>
          <a:xfrm>
            <a:off x="468313" y="1228725"/>
            <a:ext cx="8294687" cy="4572000"/>
          </a:xfrm>
        </p:spPr>
        <p:txBody>
          <a:bodyPr/>
          <a:lstStyle/>
          <a:p>
            <a:pPr eaLnBrk="1" hangingPunct="1"/>
            <a:r>
              <a:rPr lang="en-US" altLang="en-US" dirty="0"/>
              <a:t>The </a:t>
            </a:r>
            <a:r>
              <a:rPr lang="en-US" altLang="en-US" dirty="0">
                <a:solidFill>
                  <a:srgbClr val="FF0000"/>
                </a:solidFill>
              </a:rPr>
              <a:t>interquartile range (IQR)</a:t>
            </a:r>
            <a:r>
              <a:rPr lang="en-US" altLang="en-US" dirty="0"/>
              <a:t> lets us ignore extreme data values and concentrate on the middle of the data.</a:t>
            </a:r>
          </a:p>
          <a:p>
            <a:pPr eaLnBrk="1" hangingPunct="1"/>
            <a:r>
              <a:rPr lang="en-US" altLang="en-US" dirty="0"/>
              <a:t>To find the IQR, we first need to know what quartiles are…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687CB6F-C050-4C65-B1FD-37D184A0F78A}" type="slidenum">
              <a:rPr lang="en-US" altLang="en-US" sz="1400">
                <a:solidFill>
                  <a:srgbClr val="CC3300"/>
                </a:solidFill>
              </a:rPr>
              <a:pPr>
                <a:spcBef>
                  <a:spcPct val="0"/>
                </a:spcBef>
                <a:buClrTx/>
                <a:buSzTx/>
                <a:buFontTx/>
                <a:buNone/>
              </a:pPr>
              <a:t>24</a:t>
            </a:fld>
            <a:endParaRPr lang="en-CA" altLang="en-US" sz="1400">
              <a:solidFill>
                <a:srgbClr val="CC3300"/>
              </a:solidFill>
            </a:endParaRPr>
          </a:p>
        </p:txBody>
      </p:sp>
      <p:sp>
        <p:nvSpPr>
          <p:cNvPr id="50179" name="Rectangle 2"/>
          <p:cNvSpPr>
            <a:spLocks noGrp="1" noChangeArrowheads="1"/>
          </p:cNvSpPr>
          <p:nvPr>
            <p:ph type="title"/>
          </p:nvPr>
        </p:nvSpPr>
        <p:spPr>
          <a:xfrm>
            <a:off x="257175" y="0"/>
            <a:ext cx="8305800" cy="844952"/>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50180" name="Rectangle 3"/>
          <p:cNvSpPr>
            <a:spLocks noGrp="1" noChangeArrowheads="1"/>
          </p:cNvSpPr>
          <p:nvPr>
            <p:ph type="body" idx="1"/>
          </p:nvPr>
        </p:nvSpPr>
        <p:spPr>
          <a:xfrm>
            <a:off x="439738" y="1162050"/>
            <a:ext cx="8294687" cy="4572000"/>
          </a:xfrm>
        </p:spPr>
        <p:txBody>
          <a:bodyPr/>
          <a:lstStyle/>
          <a:p>
            <a:pPr eaLnBrk="1" hangingPunct="1">
              <a:lnSpc>
                <a:spcPct val="90000"/>
              </a:lnSpc>
            </a:pPr>
            <a:r>
              <a:rPr lang="en-US" altLang="en-US" u="sng" dirty="0">
                <a:solidFill>
                  <a:srgbClr val="0000FF"/>
                </a:solidFill>
              </a:rPr>
              <a:t>Quartiles</a:t>
            </a:r>
            <a:r>
              <a:rPr lang="en-US" altLang="en-US" dirty="0"/>
              <a:t> divide the data into four equal sections. </a:t>
            </a:r>
          </a:p>
          <a:p>
            <a:pPr lvl="1" eaLnBrk="1" hangingPunct="1">
              <a:lnSpc>
                <a:spcPct val="90000"/>
              </a:lnSpc>
              <a:buClr>
                <a:schemeClr val="tx1"/>
              </a:buClr>
            </a:pPr>
            <a:r>
              <a:rPr lang="en-US" altLang="en-US" dirty="0"/>
              <a:t>One quarter of the data lies below the lower quartile, Q1</a:t>
            </a:r>
          </a:p>
          <a:p>
            <a:pPr lvl="1" eaLnBrk="1" hangingPunct="1">
              <a:lnSpc>
                <a:spcPct val="90000"/>
              </a:lnSpc>
              <a:buClr>
                <a:schemeClr val="tx1"/>
              </a:buClr>
            </a:pPr>
            <a:r>
              <a:rPr lang="en-US" altLang="en-US" dirty="0"/>
              <a:t>One quarter of the data lies above the upper quartile, Q3.</a:t>
            </a:r>
          </a:p>
          <a:p>
            <a:pPr eaLnBrk="1" hangingPunct="1">
              <a:lnSpc>
                <a:spcPct val="90000"/>
              </a:lnSpc>
            </a:pPr>
            <a:r>
              <a:rPr lang="en-US" altLang="en-US" dirty="0"/>
              <a:t>The difference between the quartiles is the </a:t>
            </a:r>
            <a:r>
              <a:rPr lang="en-US" altLang="en-US" dirty="0">
                <a:solidFill>
                  <a:schemeClr val="hlink"/>
                </a:solidFill>
              </a:rPr>
              <a:t>interquartile range</a:t>
            </a:r>
            <a:r>
              <a:rPr lang="en-US" altLang="en-US" dirty="0"/>
              <a:t> (IQR), so </a:t>
            </a:r>
          </a:p>
          <a:p>
            <a:pPr eaLnBrk="1" hangingPunct="1">
              <a:lnSpc>
                <a:spcPct val="90000"/>
              </a:lnSpc>
              <a:buFont typeface="Wingdings" panose="05000000000000000000" pitchFamily="2" charset="2"/>
              <a:buNone/>
            </a:pPr>
            <a:r>
              <a:rPr lang="en-US" altLang="en-US" dirty="0">
                <a:solidFill>
                  <a:srgbClr val="FF0000"/>
                </a:solidFill>
              </a:rPr>
              <a:t>             IQR = upper quartile – lower quartile</a:t>
            </a:r>
          </a:p>
          <a:p>
            <a:pPr eaLnBrk="1" hangingPunct="1">
              <a:lnSpc>
                <a:spcPct val="90000"/>
              </a:lnSpc>
              <a:buFont typeface="Wingdings" panose="05000000000000000000" pitchFamily="2" charset="2"/>
              <a:buNone/>
            </a:pPr>
            <a:r>
              <a:rPr lang="en-US" altLang="en-US" dirty="0">
                <a:solidFill>
                  <a:srgbClr val="0000FF"/>
                </a:solidFill>
              </a:rPr>
              <a:t>             IQR =         Q3          –        Q1                            </a:t>
            </a:r>
          </a:p>
        </p:txBody>
      </p:sp>
      <p:pic>
        <p:nvPicPr>
          <p:cNvPr id="2" name="Picture 1">
            <a:extLst>
              <a:ext uri="{FF2B5EF4-FFF2-40B4-BE49-F238E27FC236}">
                <a16:creationId xmlns:a16="http://schemas.microsoft.com/office/drawing/2014/main" id="{4B1D380E-CCB7-AEDF-3967-C49F36E0A554}"/>
              </a:ext>
            </a:extLst>
          </p:cNvPr>
          <p:cNvPicPr>
            <a:picLocks noChangeAspect="1"/>
          </p:cNvPicPr>
          <p:nvPr/>
        </p:nvPicPr>
        <p:blipFill>
          <a:blip r:embed="rId3"/>
          <a:stretch>
            <a:fillRect/>
          </a:stretch>
        </p:blipFill>
        <p:spPr>
          <a:xfrm>
            <a:off x="188912" y="5660970"/>
            <a:ext cx="1359526" cy="780356"/>
          </a:xfrm>
          <a:prstGeom prst="rect">
            <a:avLst/>
          </a:prstGeom>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10" descr="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3999" y="2276729"/>
            <a:ext cx="4612177" cy="383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CB78770-56C2-49EB-BD75-9C33EAF47BF0}" type="slidenum">
              <a:rPr lang="en-US" altLang="en-US" sz="1400">
                <a:solidFill>
                  <a:srgbClr val="CC3300"/>
                </a:solidFill>
              </a:rPr>
              <a:pPr>
                <a:spcBef>
                  <a:spcPct val="0"/>
                </a:spcBef>
                <a:buClrTx/>
                <a:buSzTx/>
                <a:buFontTx/>
                <a:buNone/>
              </a:pPr>
              <a:t>25</a:t>
            </a:fld>
            <a:endParaRPr lang="en-CA" altLang="en-US" sz="1400">
              <a:solidFill>
                <a:srgbClr val="CC3300"/>
              </a:solidFill>
            </a:endParaRPr>
          </a:p>
        </p:txBody>
      </p:sp>
      <p:sp>
        <p:nvSpPr>
          <p:cNvPr id="52227" name="Rectangle 2"/>
          <p:cNvSpPr>
            <a:spLocks noGrp="1" noChangeArrowheads="1"/>
          </p:cNvSpPr>
          <p:nvPr>
            <p:ph type="title"/>
          </p:nvPr>
        </p:nvSpPr>
        <p:spPr>
          <a:xfrm>
            <a:off x="295275" y="0"/>
            <a:ext cx="8305800" cy="886968"/>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Spread: </a:t>
            </a:r>
            <a:r>
              <a:rPr lang="en-US" altLang="en-US" u="sng" dirty="0">
                <a:solidFill>
                  <a:srgbClr val="0000FF"/>
                </a:solidFill>
                <a:effectLst>
                  <a:outerShdw blurRad="38100" dist="38100" dir="2700000" algn="tl">
                    <a:srgbClr val="000000">
                      <a:alpha val="43137"/>
                    </a:srgbClr>
                  </a:outerShdw>
                </a:effectLst>
              </a:rPr>
              <a:t>The Interquartile Range</a:t>
            </a:r>
            <a:r>
              <a:rPr lang="en-US" altLang="en-US" u="sng" dirty="0">
                <a:solidFill>
                  <a:srgbClr val="FF0000"/>
                </a:solidFill>
                <a:effectLst>
                  <a:outerShdw blurRad="38100" dist="38100" dir="2700000" algn="tl">
                    <a:srgbClr val="000000">
                      <a:alpha val="43137"/>
                    </a:srgbClr>
                  </a:outerShdw>
                </a:effectLst>
              </a:rPr>
              <a:t> (cont.)</a:t>
            </a:r>
          </a:p>
        </p:txBody>
      </p:sp>
      <p:sp>
        <p:nvSpPr>
          <p:cNvPr id="52228" name="Rectangle 3"/>
          <p:cNvSpPr>
            <a:spLocks noGrp="1" noChangeArrowheads="1"/>
          </p:cNvSpPr>
          <p:nvPr>
            <p:ph type="body" sz="half" idx="1"/>
          </p:nvPr>
        </p:nvSpPr>
        <p:spPr>
          <a:xfrm>
            <a:off x="392113" y="977646"/>
            <a:ext cx="8294687" cy="4572000"/>
          </a:xfrm>
        </p:spPr>
        <p:txBody>
          <a:bodyPr/>
          <a:lstStyle/>
          <a:p>
            <a:pPr eaLnBrk="1" hangingPunct="1"/>
            <a:r>
              <a:rPr lang="en-US" altLang="en-US" sz="2400" dirty="0"/>
              <a:t>The lower and upper quartiles are the 25</a:t>
            </a:r>
            <a:r>
              <a:rPr lang="en-US" altLang="en-US" sz="2400" baseline="30000" dirty="0"/>
              <a:t>th</a:t>
            </a:r>
            <a:r>
              <a:rPr lang="en-US" altLang="en-US" sz="2400" dirty="0"/>
              <a:t> and 75</a:t>
            </a:r>
            <a:r>
              <a:rPr lang="en-US" altLang="en-US" sz="2400" baseline="30000" dirty="0"/>
              <a:t>th</a:t>
            </a:r>
            <a:r>
              <a:rPr lang="en-US" altLang="en-US" sz="2400" dirty="0"/>
              <a:t> </a:t>
            </a:r>
            <a:r>
              <a:rPr lang="en-US" altLang="en-US" sz="2400" dirty="0">
                <a:solidFill>
                  <a:srgbClr val="FF0000"/>
                </a:solidFill>
              </a:rPr>
              <a:t>percentiles</a:t>
            </a:r>
            <a:r>
              <a:rPr lang="en-US" altLang="en-US" sz="2400" dirty="0"/>
              <a:t> of the data, so…</a:t>
            </a:r>
          </a:p>
          <a:p>
            <a:pPr eaLnBrk="1" hangingPunct="1"/>
            <a:r>
              <a:rPr lang="en-US" altLang="en-US" sz="2400" dirty="0"/>
              <a:t>The IQR contains the middle 50% of the values of the distribution, as shown in figure:</a:t>
            </a:r>
          </a:p>
          <a:p>
            <a:pPr eaLnBrk="1" hangingPunct="1"/>
            <a:endParaRPr lang="en-US" altLang="en-US" sz="2000" dirty="0"/>
          </a:p>
          <a:p>
            <a:pPr eaLnBrk="1" hangingPunct="1">
              <a:buFont typeface="Wingdings" panose="05000000000000000000" pitchFamily="2" charset="2"/>
              <a:buNone/>
            </a:pPr>
            <a:endParaRPr lang="en-US" altLang="en-US" sz="2000"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26</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dirty="0"/>
              <a:t>Shape:  Symmetric vs. Skewed (left or right)</a:t>
            </a:r>
          </a:p>
          <a:p>
            <a:pPr eaLnBrk="1" hangingPunct="1"/>
            <a:r>
              <a:rPr lang="en-US" altLang="en-US" dirty="0"/>
              <a:t>Center:  Mean vs. Median</a:t>
            </a:r>
          </a:p>
          <a:p>
            <a:pPr eaLnBrk="1" hangingPunct="1"/>
            <a:r>
              <a:rPr lang="en-US" altLang="en-US" dirty="0"/>
              <a:t>Spread: Standard Deviation vs. IQR</a:t>
            </a:r>
          </a:p>
          <a:p>
            <a:pPr eaLnBrk="1" hangingPunct="1"/>
            <a:endParaRPr lang="en-US" altLang="en-US" dirty="0"/>
          </a:p>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p:txBody>
      </p:sp>
      <p:pic>
        <p:nvPicPr>
          <p:cNvPr id="2" name="Picture 1">
            <a:extLst>
              <a:ext uri="{FF2B5EF4-FFF2-40B4-BE49-F238E27FC236}">
                <a16:creationId xmlns:a16="http://schemas.microsoft.com/office/drawing/2014/main" id="{94E0C1D6-9CF2-2B61-82F8-E3B22BF6A2BB}"/>
              </a:ext>
            </a:extLst>
          </p:cNvPr>
          <p:cNvPicPr>
            <a:picLocks noChangeAspect="1"/>
          </p:cNvPicPr>
          <p:nvPr/>
        </p:nvPicPr>
        <p:blipFill>
          <a:blip r:embed="rId3"/>
          <a:stretch>
            <a:fillRect/>
          </a:stretch>
        </p:blipFill>
        <p:spPr>
          <a:xfrm>
            <a:off x="256477" y="5638424"/>
            <a:ext cx="1359526" cy="780356"/>
          </a:xfrm>
          <a:prstGeom prst="rect">
            <a:avLst/>
          </a:prstGeom>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1C253BA-998F-42EA-8319-509481C03DBC}" type="slidenum">
              <a:rPr lang="en-US" altLang="en-US" sz="1400">
                <a:solidFill>
                  <a:srgbClr val="CC3300"/>
                </a:solidFill>
              </a:rPr>
              <a:pPr>
                <a:spcBef>
                  <a:spcPct val="0"/>
                </a:spcBef>
                <a:buClrTx/>
                <a:buSzTx/>
                <a:buFontTx/>
                <a:buNone/>
              </a:pPr>
              <a:t>27</a:t>
            </a:fld>
            <a:endParaRPr lang="en-CA" altLang="en-US" sz="1400">
              <a:solidFill>
                <a:srgbClr val="CC3300"/>
              </a:solidFill>
            </a:endParaRPr>
          </a:p>
        </p:txBody>
      </p:sp>
      <p:sp>
        <p:nvSpPr>
          <p:cNvPr id="97283" name="Rectangle 2"/>
          <p:cNvSpPr>
            <a:spLocks noGrp="1" noChangeArrowheads="1"/>
          </p:cNvSpPr>
          <p:nvPr>
            <p:ph type="title"/>
          </p:nvPr>
        </p:nvSpPr>
        <p:spPr>
          <a:xfrm>
            <a:off x="419100" y="379413"/>
            <a:ext cx="8305800" cy="992187"/>
          </a:xfrm>
        </p:spPr>
        <p:txBody>
          <a:bodyPr/>
          <a:lstStyle/>
          <a:p>
            <a:pPr eaLnBrk="1" hangingPunct="1"/>
            <a:r>
              <a:rPr lang="en-US" altLang="en-US" dirty="0"/>
              <a:t>Daily Wind Speed: Making Boxplots</a:t>
            </a:r>
            <a:br>
              <a:rPr lang="en-US" altLang="en-US" dirty="0"/>
            </a:br>
            <a:r>
              <a:rPr lang="en-US" altLang="en-US" dirty="0"/>
              <a:t>and </a:t>
            </a:r>
            <a:r>
              <a:rPr lang="en-US" altLang="en-US" u="sng" dirty="0">
                <a:solidFill>
                  <a:srgbClr val="FF0000"/>
                </a:solidFill>
                <a:effectLst>
                  <a:outerShdw blurRad="38100" dist="38100" dir="2700000" algn="tl">
                    <a:srgbClr val="000000">
                      <a:alpha val="43137"/>
                    </a:srgbClr>
                  </a:outerShdw>
                </a:effectLst>
                <a:highlight>
                  <a:srgbClr val="FFFF00"/>
                </a:highlight>
              </a:rPr>
              <a:t>checking for outliers</a:t>
            </a:r>
            <a:r>
              <a:rPr lang="en-US" altLang="en-US" dirty="0"/>
              <a:t>.</a:t>
            </a:r>
          </a:p>
        </p:txBody>
      </p:sp>
      <p:sp>
        <p:nvSpPr>
          <p:cNvPr id="97284" name="Rectangle 3"/>
          <p:cNvSpPr>
            <a:spLocks noGrp="1" noChangeArrowheads="1"/>
          </p:cNvSpPr>
          <p:nvPr>
            <p:ph type="body" idx="1"/>
          </p:nvPr>
        </p:nvSpPr>
        <p:spPr>
          <a:xfrm>
            <a:off x="239713" y="1467485"/>
            <a:ext cx="8210867" cy="4572000"/>
          </a:xfrm>
        </p:spPr>
        <p:txBody>
          <a:bodyPr/>
          <a:lstStyle/>
          <a:p>
            <a:pPr eaLnBrk="1" hangingPunct="1"/>
            <a:r>
              <a:rPr lang="en-US" altLang="en-US" dirty="0"/>
              <a:t>A </a:t>
            </a:r>
            <a:r>
              <a:rPr lang="en-US" altLang="en-US" dirty="0">
                <a:solidFill>
                  <a:srgbClr val="FF0000"/>
                </a:solidFill>
              </a:rPr>
              <a:t>boxplot</a:t>
            </a:r>
            <a:r>
              <a:rPr lang="en-US" altLang="en-US" dirty="0"/>
              <a:t> is a graphical display of the five-number summary. </a:t>
            </a:r>
          </a:p>
          <a:p>
            <a:pPr eaLnBrk="1" hangingPunct="1"/>
            <a:r>
              <a:rPr lang="en-US" altLang="en-US" dirty="0"/>
              <a:t>Boxplots are particularly                                        useful when comparing                                      groups.</a:t>
            </a:r>
          </a:p>
        </p:txBody>
      </p:sp>
      <p:graphicFrame>
        <p:nvGraphicFramePr>
          <p:cNvPr id="5" name="Group 5">
            <a:extLst>
              <a:ext uri="{FF2B5EF4-FFF2-40B4-BE49-F238E27FC236}">
                <a16:creationId xmlns:a16="http://schemas.microsoft.com/office/drawing/2014/main" id="{DDF3BB82-601F-4445-AB8F-74DD30D5AE4C}"/>
              </a:ext>
            </a:extLst>
          </p:cNvPr>
          <p:cNvGraphicFramePr>
            <a:graphicFrameLocks noGrp="1"/>
          </p:cNvGraphicFramePr>
          <p:nvPr>
            <p:extLst>
              <p:ext uri="{D42A27DB-BD31-4B8C-83A1-F6EECF244321}">
                <p14:modId xmlns:p14="http://schemas.microsoft.com/office/powerpoint/2010/main" val="1423936069"/>
              </p:ext>
            </p:extLst>
          </p:nvPr>
        </p:nvGraphicFramePr>
        <p:xfrm>
          <a:off x="5067617" y="2458085"/>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8.67</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2.93</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1.90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1.15</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0.20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3">
            <a:extLst>
              <a:ext uri="{FF2B5EF4-FFF2-40B4-BE49-F238E27FC236}">
                <a16:creationId xmlns:a16="http://schemas.microsoft.com/office/drawing/2014/main" id="{39553D0D-01E5-44FC-A742-86AADAD4FDFE}"/>
              </a:ext>
            </a:extLst>
          </p:cNvPr>
          <p:cNvSpPr txBox="1">
            <a:spLocks noChangeArrowheads="1"/>
          </p:cNvSpPr>
          <p:nvPr/>
        </p:nvSpPr>
        <p:spPr bwMode="auto">
          <a:xfrm>
            <a:off x="514033" y="3962400"/>
            <a:ext cx="407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lvl="1" eaLnBrk="1" hangingPunct="1"/>
            <a:r>
              <a:rPr lang="en-US" altLang="en-US" kern="0"/>
              <a:t>Example: The five-number summary for the daily wind speed is:</a:t>
            </a:r>
            <a:endParaRPr lang="en-US" altLang="en-US" kern="0" dirty="0"/>
          </a:p>
        </p:txBody>
      </p:sp>
      <p:pic>
        <p:nvPicPr>
          <p:cNvPr id="2" name="Picture 1">
            <a:extLst>
              <a:ext uri="{FF2B5EF4-FFF2-40B4-BE49-F238E27FC236}">
                <a16:creationId xmlns:a16="http://schemas.microsoft.com/office/drawing/2014/main" id="{7985D6B9-8802-9EC1-7895-BE7DC9416DE5}"/>
              </a:ext>
            </a:extLst>
          </p:cNvPr>
          <p:cNvPicPr>
            <a:picLocks noChangeAspect="1"/>
          </p:cNvPicPr>
          <p:nvPr/>
        </p:nvPicPr>
        <p:blipFill>
          <a:blip r:embed="rId3"/>
          <a:stretch>
            <a:fillRect/>
          </a:stretch>
        </p:blipFill>
        <p:spPr>
          <a:xfrm>
            <a:off x="239713" y="5776026"/>
            <a:ext cx="1359526" cy="780356"/>
          </a:xfrm>
          <a:prstGeom prst="rect">
            <a:avLst/>
          </a:prstGeom>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418E10F-4B35-4E74-979E-09AF8359A8DB}" type="slidenum">
              <a:rPr lang="en-US" altLang="en-US" sz="1400">
                <a:solidFill>
                  <a:srgbClr val="CC3300"/>
                </a:solidFill>
              </a:rPr>
              <a:pPr>
                <a:spcBef>
                  <a:spcPct val="0"/>
                </a:spcBef>
                <a:buClrTx/>
                <a:buSzTx/>
                <a:buFontTx/>
                <a:buNone/>
              </a:pPr>
              <a:t>28</a:t>
            </a:fld>
            <a:endParaRPr lang="en-CA" altLang="en-US" sz="1400">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99332" name="Rectangle 3"/>
          <p:cNvSpPr>
            <a:spLocks noGrp="1" noChangeArrowheads="1"/>
          </p:cNvSpPr>
          <p:nvPr>
            <p:ph type="body" sz="half" idx="1"/>
          </p:nvPr>
        </p:nvSpPr>
        <p:spPr>
          <a:noFill/>
        </p:spPr>
        <p:txBody>
          <a:bodyPr/>
          <a:lstStyle/>
          <a:p>
            <a:pPr marL="609600" indent="-609600" eaLnBrk="1" hangingPunct="1">
              <a:lnSpc>
                <a:spcPct val="90000"/>
              </a:lnSpc>
              <a:buSzTx/>
              <a:buFontTx/>
              <a:buAutoNum type="arabicPeriod"/>
            </a:pPr>
            <a:r>
              <a:rPr lang="en-US" altLang="en-US" sz="2400"/>
              <a:t>Draw a single vertical axis spanning the range of the data. Draw short horizontal lines at the lower and upper quartiles and at the median. Then connect them with vertical lines to form a box.</a:t>
            </a:r>
          </a:p>
        </p:txBody>
      </p:sp>
      <p:sp>
        <p:nvSpPr>
          <p:cNvPr id="99333"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400"/>
              <a:t> </a:t>
            </a:r>
          </a:p>
        </p:txBody>
      </p:sp>
      <p:pic>
        <p:nvPicPr>
          <p:cNvPr id="99334" name="Picture 5" descr="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28511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D03D8E2-8A0D-4227-BC0E-19E17845502C}" type="slidenum">
              <a:rPr lang="en-US" altLang="en-US" sz="1400">
                <a:solidFill>
                  <a:srgbClr val="CC3300"/>
                </a:solidFill>
              </a:rPr>
              <a:pPr>
                <a:spcBef>
                  <a:spcPct val="0"/>
                </a:spcBef>
                <a:buClrTx/>
                <a:buSzTx/>
                <a:buFontTx/>
                <a:buNone/>
              </a:pPr>
              <a:t>29</a:t>
            </a:fld>
            <a:endParaRPr lang="en-CA" altLang="en-US" sz="1400">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101380" name="Rectangle 3"/>
          <p:cNvSpPr>
            <a:spLocks noGrp="1" noChangeArrowheads="1"/>
          </p:cNvSpPr>
          <p:nvPr>
            <p:ph type="body" sz="half" idx="1"/>
          </p:nvPr>
        </p:nvSpPr>
        <p:spPr>
          <a:noFill/>
        </p:spPr>
        <p:txBody>
          <a:bodyPr/>
          <a:lstStyle/>
          <a:p>
            <a:pPr marL="609600" indent="-609600" eaLnBrk="1" hangingPunct="1">
              <a:buClr>
                <a:srgbClr val="FF0000"/>
              </a:buClr>
              <a:buSzTx/>
              <a:buFontTx/>
              <a:buAutoNum type="arabicPeriod" startAt="2"/>
            </a:pPr>
            <a:r>
              <a:rPr lang="en-US" altLang="en-US" sz="2000"/>
              <a:t>Erect “fences” around the main part of the data.</a:t>
            </a:r>
          </a:p>
          <a:p>
            <a:pPr marL="990600" lvl="1" indent="-533400" eaLnBrk="1" hangingPunct="1">
              <a:buClr>
                <a:schemeClr val="tx1"/>
              </a:buClr>
            </a:pPr>
            <a:r>
              <a:rPr lang="en-US" altLang="en-US" sz="2000"/>
              <a:t>The upper fence is 1.5 IQRs above the upper quartile.</a:t>
            </a:r>
          </a:p>
          <a:p>
            <a:pPr marL="990600" lvl="1" indent="-533400" eaLnBrk="1" hangingPunct="1">
              <a:buClr>
                <a:schemeClr val="tx1"/>
              </a:buClr>
            </a:pPr>
            <a:r>
              <a:rPr lang="en-US" altLang="en-US" sz="2000"/>
              <a:t>The lower fence is 1.5 IQRs below the lower quartile.</a:t>
            </a:r>
          </a:p>
          <a:p>
            <a:pPr marL="990600" lvl="1" indent="-533400" eaLnBrk="1" hangingPunct="1">
              <a:buClr>
                <a:schemeClr val="tx1"/>
              </a:buClr>
            </a:pPr>
            <a:r>
              <a:rPr lang="en-US" altLang="en-US" sz="2000"/>
              <a:t>Note: the fences only help with constructing the boxplot and should not appear in the final display.</a:t>
            </a:r>
          </a:p>
        </p:txBody>
      </p:sp>
      <p:sp>
        <p:nvSpPr>
          <p:cNvPr id="101381"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000"/>
              <a:t> </a:t>
            </a:r>
          </a:p>
        </p:txBody>
      </p:sp>
      <p:pic>
        <p:nvPicPr>
          <p:cNvPr id="101382" name="Picture 5" descr="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344863"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Slide 1- </a:t>
            </a:r>
            <a:fld id="{13BFB7AB-DD00-4FA5-AAA4-EA6C1CF0371A}" type="slidenum">
              <a:rPr lang="en-US"/>
              <a:pPr/>
              <a:t>3</a:t>
            </a:fld>
            <a:endParaRPr lang="en-CA"/>
          </a:p>
        </p:txBody>
      </p:sp>
      <p:sp>
        <p:nvSpPr>
          <p:cNvPr id="573442" name="Rectangle 2"/>
          <p:cNvSpPr>
            <a:spLocks noGrp="1" noChangeArrowheads="1"/>
          </p:cNvSpPr>
          <p:nvPr>
            <p:ph type="title"/>
          </p:nvPr>
        </p:nvSpPr>
        <p:spPr>
          <a:xfrm>
            <a:off x="304800" y="-58737"/>
            <a:ext cx="8305800" cy="992187"/>
          </a:xfrm>
        </p:spPr>
        <p:txBody>
          <a:bodyPr/>
          <a:lstStyle/>
          <a:p>
            <a:r>
              <a:rPr lang="en-US" u="sng" dirty="0">
                <a:solidFill>
                  <a:srgbClr val="FF0000"/>
                </a:solidFill>
              </a:rPr>
              <a:t>Bar Charts</a:t>
            </a:r>
          </a:p>
        </p:txBody>
      </p:sp>
      <p:sp>
        <p:nvSpPr>
          <p:cNvPr id="573443" name="Rectangle 3"/>
          <p:cNvSpPr>
            <a:spLocks noGrp="1" noChangeArrowheads="1"/>
          </p:cNvSpPr>
          <p:nvPr>
            <p:ph type="body" idx="1"/>
          </p:nvPr>
        </p:nvSpPr>
        <p:spPr>
          <a:xfrm>
            <a:off x="0" y="933450"/>
            <a:ext cx="8294687" cy="4572000"/>
          </a:xfrm>
          <a:ln/>
        </p:spPr>
        <p:txBody>
          <a:bodyPr/>
          <a:lstStyle/>
          <a:p>
            <a:pPr>
              <a:lnSpc>
                <a:spcPct val="110000"/>
              </a:lnSpc>
            </a:pPr>
            <a:r>
              <a:rPr lang="en-US" sz="2400" dirty="0"/>
              <a:t>A </a:t>
            </a:r>
            <a:r>
              <a:rPr lang="en-US" sz="2400" u="sng" dirty="0">
                <a:solidFill>
                  <a:srgbClr val="0000FF"/>
                </a:solidFill>
              </a:rPr>
              <a:t>bar chart </a:t>
            </a:r>
            <a:r>
              <a:rPr lang="en-US" sz="2400" dirty="0"/>
              <a:t>displays the distribution of a categorical variable, showing the counts for each category next to each other for easy comparison.</a:t>
            </a:r>
          </a:p>
          <a:p>
            <a:pPr>
              <a:lnSpc>
                <a:spcPct val="110000"/>
              </a:lnSpc>
            </a:pPr>
            <a:r>
              <a:rPr lang="en-US" sz="2400" dirty="0"/>
              <a:t>A bar chart stays true                                                                            to the area principle. </a:t>
            </a:r>
          </a:p>
          <a:p>
            <a:pPr>
              <a:lnSpc>
                <a:spcPct val="110000"/>
              </a:lnSpc>
            </a:pPr>
            <a:r>
              <a:rPr lang="en-US" sz="2400" dirty="0"/>
              <a:t>Thus, a better display                                                                           for the ship data is:</a:t>
            </a:r>
          </a:p>
          <a:p>
            <a:pPr>
              <a:lnSpc>
                <a:spcPct val="110000"/>
              </a:lnSpc>
              <a:buFont typeface="Wingdings" pitchFamily="2" charset="2"/>
              <a:buNone/>
            </a:pPr>
            <a:endParaRPr lang="en-US" sz="2200" dirty="0"/>
          </a:p>
        </p:txBody>
      </p:sp>
      <p:pic>
        <p:nvPicPr>
          <p:cNvPr id="573444" name="Picture 4" descr="03-03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599" y="2133600"/>
            <a:ext cx="5307573" cy="40386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14C9FF8-78CF-1F32-98E3-9E617C156EEC}"/>
              </a:ext>
            </a:extLst>
          </p:cNvPr>
          <p:cNvPicPr>
            <a:picLocks noChangeAspect="1"/>
          </p:cNvPicPr>
          <p:nvPr/>
        </p:nvPicPr>
        <p:blipFill>
          <a:blip r:embed="rId4"/>
          <a:stretch>
            <a:fillRect/>
          </a:stretch>
        </p:blipFill>
        <p:spPr>
          <a:xfrm>
            <a:off x="381000" y="5438696"/>
            <a:ext cx="1597290" cy="914479"/>
          </a:xfrm>
          <a:prstGeom prst="rect">
            <a:avLst/>
          </a:prstGeom>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3363EF6-711F-4776-BD68-3C3CA8A115C0}" type="slidenum">
              <a:rPr lang="en-US" altLang="en-US" sz="1400">
                <a:solidFill>
                  <a:srgbClr val="CC3300"/>
                </a:solidFill>
              </a:rPr>
              <a:pPr>
                <a:spcBef>
                  <a:spcPct val="0"/>
                </a:spcBef>
                <a:buClrTx/>
                <a:buSzTx/>
                <a:buFontTx/>
                <a:buNone/>
              </a:pPr>
              <a:t>30</a:t>
            </a:fld>
            <a:endParaRPr lang="en-CA" altLang="en-US" sz="1400">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dirty="0"/>
              <a:t>Constructing Boxplots (cont.)</a:t>
            </a:r>
          </a:p>
        </p:txBody>
      </p:sp>
      <p:sp>
        <p:nvSpPr>
          <p:cNvPr id="103428" name="Rectangle 3"/>
          <p:cNvSpPr>
            <a:spLocks noGrp="1" noChangeArrowheads="1"/>
          </p:cNvSpPr>
          <p:nvPr>
            <p:ph type="body" sz="half" idx="1"/>
          </p:nvPr>
        </p:nvSpPr>
        <p:spPr>
          <a:noFill/>
        </p:spPr>
        <p:txBody>
          <a:bodyPr/>
          <a:lstStyle/>
          <a:p>
            <a:pPr marL="609600" indent="-609600" eaLnBrk="1" hangingPunct="1">
              <a:lnSpc>
                <a:spcPct val="90000"/>
              </a:lnSpc>
              <a:buClr>
                <a:srgbClr val="FF0000"/>
              </a:buClr>
              <a:buSzTx/>
              <a:buFontTx/>
              <a:buAutoNum type="arabicPeriod" startAt="3"/>
            </a:pPr>
            <a:r>
              <a:rPr lang="en-US" altLang="en-US" sz="2400"/>
              <a:t>Use the fences to grow “whiskers.” </a:t>
            </a:r>
          </a:p>
          <a:p>
            <a:pPr marL="990600" lvl="1" indent="-533400" eaLnBrk="1" hangingPunct="1">
              <a:lnSpc>
                <a:spcPct val="90000"/>
              </a:lnSpc>
              <a:buClr>
                <a:schemeClr val="tx1"/>
              </a:buClr>
            </a:pPr>
            <a:r>
              <a:rPr lang="en-US" altLang="en-US"/>
              <a:t>Draw lines from the ends of the box up and down to the </a:t>
            </a:r>
            <a:r>
              <a:rPr lang="en-US" altLang="en-US" i="1"/>
              <a:t>most extreme data values found within the fences</a:t>
            </a:r>
            <a:r>
              <a:rPr lang="en-US" altLang="en-US"/>
              <a:t>.</a:t>
            </a:r>
          </a:p>
          <a:p>
            <a:pPr marL="990600" lvl="1" indent="-533400" eaLnBrk="1" hangingPunct="1">
              <a:lnSpc>
                <a:spcPct val="90000"/>
              </a:lnSpc>
              <a:buClr>
                <a:schemeClr val="tx1"/>
              </a:buClr>
            </a:pPr>
            <a:r>
              <a:rPr lang="en-US" altLang="en-US"/>
              <a:t>If a data value falls outside one of the fences, we do </a:t>
            </a:r>
            <a:r>
              <a:rPr lang="en-US" altLang="en-US" i="1"/>
              <a:t>not</a:t>
            </a:r>
            <a:r>
              <a:rPr lang="en-US" altLang="en-US"/>
              <a:t> connect it with a whisker.</a:t>
            </a:r>
          </a:p>
        </p:txBody>
      </p:sp>
      <p:sp>
        <p:nvSpPr>
          <p:cNvPr id="103429"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000"/>
              <a:t> </a:t>
            </a:r>
          </a:p>
        </p:txBody>
      </p:sp>
      <p:pic>
        <p:nvPicPr>
          <p:cNvPr id="103430" name="Picture 5" descr="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49413"/>
            <a:ext cx="3424238"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5677BD5E-58FF-4BD2-9CC0-689A0EADA6F9}" type="slidenum">
              <a:rPr lang="en-US" altLang="en-US" sz="1400">
                <a:solidFill>
                  <a:srgbClr val="CC3300"/>
                </a:solidFill>
              </a:rPr>
              <a:pPr>
                <a:spcBef>
                  <a:spcPct val="0"/>
                </a:spcBef>
                <a:buClrTx/>
                <a:buSzTx/>
                <a:buFontTx/>
                <a:buNone/>
              </a:pPr>
              <a:t>31</a:t>
            </a:fld>
            <a:endParaRPr lang="en-CA" altLang="en-US" sz="1400">
              <a:solidFill>
                <a:srgbClr val="CC3300"/>
              </a:solidFill>
            </a:endParaRPr>
          </a:p>
        </p:txBody>
      </p:sp>
      <p:sp>
        <p:nvSpPr>
          <p:cNvPr id="105475" name="Rectangle 2"/>
          <p:cNvSpPr>
            <a:spLocks noGrp="1" noChangeArrowheads="1"/>
          </p:cNvSpPr>
          <p:nvPr>
            <p:ph type="title"/>
          </p:nvPr>
        </p:nvSpPr>
        <p:spPr/>
        <p:txBody>
          <a:bodyPr/>
          <a:lstStyle/>
          <a:p>
            <a:pPr eaLnBrk="1" hangingPunct="1"/>
            <a:r>
              <a:rPr lang="en-US" altLang="en-US" u="sng" dirty="0"/>
              <a:t>Constructing Boxplots (cont.)</a:t>
            </a:r>
          </a:p>
        </p:txBody>
      </p:sp>
      <p:sp>
        <p:nvSpPr>
          <p:cNvPr id="105476" name="Rectangle 3"/>
          <p:cNvSpPr>
            <a:spLocks noGrp="1" noChangeArrowheads="1"/>
          </p:cNvSpPr>
          <p:nvPr>
            <p:ph type="body" sz="half" idx="1"/>
          </p:nvPr>
        </p:nvSpPr>
        <p:spPr>
          <a:noFill/>
        </p:spPr>
        <p:txBody>
          <a:bodyPr/>
          <a:lstStyle/>
          <a:p>
            <a:pPr marL="533400" indent="-533400" eaLnBrk="1" hangingPunct="1">
              <a:buClr>
                <a:srgbClr val="FF0000"/>
              </a:buClr>
              <a:buSzTx/>
              <a:buFontTx/>
              <a:buAutoNum type="arabicPeriod" startAt="4"/>
            </a:pPr>
            <a:r>
              <a:rPr lang="en-US" altLang="en-US" sz="2400" dirty="0"/>
              <a:t>Add the </a:t>
            </a:r>
            <a:r>
              <a:rPr lang="en-US" altLang="en-US" sz="2400" u="sng" dirty="0">
                <a:solidFill>
                  <a:srgbClr val="FF0000"/>
                </a:solidFill>
                <a:effectLst>
                  <a:outerShdw blurRad="38100" dist="38100" dir="2700000" algn="tl">
                    <a:srgbClr val="000000">
                      <a:alpha val="43137"/>
                    </a:srgbClr>
                  </a:outerShdw>
                </a:effectLst>
              </a:rPr>
              <a:t>outliers</a:t>
            </a:r>
            <a:r>
              <a:rPr lang="en-US" altLang="en-US" sz="2400" dirty="0"/>
              <a:t> by displaying any data values </a:t>
            </a:r>
            <a:r>
              <a:rPr lang="en-US" altLang="en-US" sz="2400" u="sng" dirty="0">
                <a:solidFill>
                  <a:srgbClr val="FF0000"/>
                </a:solidFill>
                <a:effectLst>
                  <a:outerShdw blurRad="38100" dist="38100" dir="2700000" algn="tl">
                    <a:srgbClr val="000000">
                      <a:alpha val="43137"/>
                    </a:srgbClr>
                  </a:outerShdw>
                </a:effectLst>
              </a:rPr>
              <a:t>beyond the fences</a:t>
            </a:r>
            <a:r>
              <a:rPr lang="en-US" altLang="en-US" sz="2400" dirty="0"/>
              <a:t> with special symbols.</a:t>
            </a:r>
          </a:p>
          <a:p>
            <a:pPr marL="0" indent="0" eaLnBrk="1" hangingPunct="1">
              <a:buClr>
                <a:srgbClr val="FF0000"/>
              </a:buClr>
              <a:buSzTx/>
              <a:buNone/>
            </a:pPr>
            <a:r>
              <a:rPr lang="en-US" altLang="en-US" sz="2400" dirty="0">
                <a:solidFill>
                  <a:srgbClr val="0000FF"/>
                </a:solidFill>
              </a:rPr>
              <a:t>      (Modified Boxplots)</a:t>
            </a:r>
          </a:p>
          <a:p>
            <a:pPr marL="914400" lvl="1" indent="-457200" eaLnBrk="1" hangingPunct="1">
              <a:buClr>
                <a:schemeClr val="tx1"/>
              </a:buClr>
            </a:pPr>
            <a:r>
              <a:rPr lang="en-US" altLang="en-US" dirty="0"/>
              <a:t>We often use a different symbol for “far outliers” that are farther than 3 IQRs from the quartiles.</a:t>
            </a:r>
          </a:p>
        </p:txBody>
      </p:sp>
      <p:sp>
        <p:nvSpPr>
          <p:cNvPr id="10547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a:t> </a:t>
            </a:r>
          </a:p>
        </p:txBody>
      </p:sp>
      <p:pic>
        <p:nvPicPr>
          <p:cNvPr id="105478" name="Picture 5" descr="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271838"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761A9B37-2674-CA84-2689-4984EF69BB8F}"/>
              </a:ext>
            </a:extLst>
          </p:cNvPr>
          <p:cNvSpPr>
            <a:spLocks noGrp="1" noChangeArrowheads="1"/>
          </p:cNvSpPr>
          <p:nvPr>
            <p:ph type="title"/>
          </p:nvPr>
        </p:nvSpPr>
        <p:spPr/>
        <p:txBody>
          <a:bodyPr/>
          <a:lstStyle/>
          <a:p>
            <a:pPr algn="l"/>
            <a:r>
              <a:rPr lang="en-US" altLang="en-US" sz="5000">
                <a:solidFill>
                  <a:srgbClr val="0000FF"/>
                </a:solidFill>
                <a:latin typeface="Comic Sans MS" panose="030F0702030302020204" pitchFamily="66" charset="0"/>
              </a:rPr>
              <a:t>Bar Chart</a:t>
            </a:r>
          </a:p>
        </p:txBody>
      </p:sp>
      <p:sp>
        <p:nvSpPr>
          <p:cNvPr id="84995" name="Rectangle 3">
            <a:extLst>
              <a:ext uri="{FF2B5EF4-FFF2-40B4-BE49-F238E27FC236}">
                <a16:creationId xmlns:a16="http://schemas.microsoft.com/office/drawing/2014/main" id="{3CEB2806-8B1F-BD06-6CF0-6BF6024513D8}"/>
              </a:ext>
            </a:extLst>
          </p:cNvPr>
          <p:cNvSpPr>
            <a:spLocks noGrp="1" noChangeArrowheads="1"/>
          </p:cNvSpPr>
          <p:nvPr>
            <p:ph type="body" idx="1"/>
          </p:nvPr>
        </p:nvSpPr>
        <p:spPr>
          <a:xfrm>
            <a:off x="457200" y="1600200"/>
            <a:ext cx="8229600" cy="5029200"/>
          </a:xfrm>
        </p:spPr>
        <p:txBody>
          <a:bodyPr/>
          <a:lstStyle/>
          <a:p>
            <a:pPr>
              <a:buFontTx/>
              <a:buNone/>
            </a:pPr>
            <a:r>
              <a:rPr lang="en-US" altLang="en-US" dirty="0">
                <a:solidFill>
                  <a:srgbClr val="00CC00"/>
                </a:solidFill>
                <a:latin typeface="Comic Sans MS" panose="030F0702030302020204" pitchFamily="66" charset="0"/>
              </a:rPr>
              <a:t>When to Use	</a:t>
            </a:r>
            <a:r>
              <a:rPr lang="en-US" altLang="en-US" dirty="0">
                <a:latin typeface="Comic Sans MS" panose="030F0702030302020204" pitchFamily="66" charset="0"/>
              </a:rPr>
              <a:t>	</a:t>
            </a:r>
            <a:r>
              <a:rPr lang="en-US" altLang="en-US" dirty="0">
                <a:solidFill>
                  <a:srgbClr val="FF0000"/>
                </a:solidFill>
                <a:latin typeface="Comic Sans MS" panose="030F0702030302020204" pitchFamily="66" charset="0"/>
              </a:rPr>
              <a:t>Categorical data</a:t>
            </a:r>
          </a:p>
          <a:p>
            <a:pPr>
              <a:buFontTx/>
              <a:buNone/>
            </a:pPr>
            <a:endParaRPr lang="en-US" altLang="en-US" dirty="0">
              <a:solidFill>
                <a:srgbClr val="00CC00"/>
              </a:solidFill>
              <a:latin typeface="Comic Sans MS" panose="030F0702030302020204" pitchFamily="66" charset="0"/>
            </a:endParaRPr>
          </a:p>
          <a:p>
            <a:pPr>
              <a:buFontTx/>
              <a:buNone/>
            </a:pPr>
            <a:r>
              <a:rPr lang="en-US" altLang="en-US" dirty="0">
                <a:solidFill>
                  <a:srgbClr val="00CC00"/>
                </a:solidFill>
                <a:latin typeface="Comic Sans MS" panose="030F0702030302020204" pitchFamily="66" charset="0"/>
              </a:rPr>
              <a:t>How to construct	</a:t>
            </a:r>
          </a:p>
          <a:p>
            <a:pPr marL="911225" lvl="1"/>
            <a:r>
              <a:rPr lang="en-US" altLang="en-US" sz="2600" dirty="0">
                <a:solidFill>
                  <a:srgbClr val="FF0000"/>
                </a:solidFill>
                <a:latin typeface="Comic Sans MS" panose="030F0702030302020204" pitchFamily="66" charset="0"/>
              </a:rPr>
              <a:t>Draw a </a:t>
            </a:r>
            <a:r>
              <a:rPr lang="en-US" altLang="en-US" sz="2600" b="1" u="sng" dirty="0">
                <a:solidFill>
                  <a:srgbClr val="FF0000"/>
                </a:solidFill>
                <a:latin typeface="Comic Sans MS" panose="030F0702030302020204" pitchFamily="66" charset="0"/>
              </a:rPr>
              <a:t>horizontal</a:t>
            </a:r>
            <a:r>
              <a:rPr lang="en-US" altLang="en-US" sz="2600" dirty="0">
                <a:solidFill>
                  <a:srgbClr val="FF0000"/>
                </a:solidFill>
                <a:latin typeface="Comic Sans MS" panose="030F0702030302020204" pitchFamily="66" charset="0"/>
              </a:rPr>
              <a:t> line; write the categories or labels below the line at regularly spaced intervals</a:t>
            </a:r>
          </a:p>
          <a:p>
            <a:pPr marL="911225" lvl="1"/>
            <a:r>
              <a:rPr lang="en-US" altLang="en-US" sz="2600" dirty="0">
                <a:solidFill>
                  <a:srgbClr val="FF0000"/>
                </a:solidFill>
                <a:latin typeface="Comic Sans MS" panose="030F0702030302020204" pitchFamily="66" charset="0"/>
              </a:rPr>
              <a:t>Draw a </a:t>
            </a:r>
            <a:r>
              <a:rPr lang="en-US" altLang="en-US" sz="2600" b="1" u="sng" dirty="0">
                <a:solidFill>
                  <a:srgbClr val="FF0000"/>
                </a:solidFill>
                <a:latin typeface="Comic Sans MS" panose="030F0702030302020204" pitchFamily="66" charset="0"/>
              </a:rPr>
              <a:t>vertical</a:t>
            </a:r>
            <a:r>
              <a:rPr lang="en-US" altLang="en-US" sz="2600" dirty="0">
                <a:solidFill>
                  <a:srgbClr val="FF0000"/>
                </a:solidFill>
                <a:latin typeface="Comic Sans MS" panose="030F0702030302020204" pitchFamily="66" charset="0"/>
              </a:rPr>
              <a:t> line; label the scale using frequency or relative frequency</a:t>
            </a:r>
          </a:p>
          <a:p>
            <a:pPr marL="911225" lvl="1"/>
            <a:r>
              <a:rPr lang="en-US" altLang="en-US" sz="2600" dirty="0">
                <a:solidFill>
                  <a:srgbClr val="FF0000"/>
                </a:solidFill>
                <a:latin typeface="Comic Sans MS" panose="030F0702030302020204" pitchFamily="66" charset="0"/>
              </a:rPr>
              <a:t>Place </a:t>
            </a:r>
            <a:r>
              <a:rPr lang="en-US" altLang="en-US" sz="2600" b="1" u="sng" dirty="0">
                <a:solidFill>
                  <a:srgbClr val="FF0000"/>
                </a:solidFill>
                <a:latin typeface="Comic Sans MS" panose="030F0702030302020204" pitchFamily="66" charset="0"/>
              </a:rPr>
              <a:t>equal-width</a:t>
            </a:r>
            <a:r>
              <a:rPr lang="en-US" altLang="en-US" sz="2600" dirty="0">
                <a:solidFill>
                  <a:srgbClr val="FF0000"/>
                </a:solidFill>
                <a:latin typeface="Comic Sans MS" panose="030F0702030302020204" pitchFamily="66" charset="0"/>
              </a:rPr>
              <a:t> rectangular bars above each category label with a height determined by its frequency or relative frequency</a:t>
            </a:r>
          </a:p>
        </p:txBody>
      </p:sp>
      <p:pic>
        <p:nvPicPr>
          <p:cNvPr id="2" name="Picture 1">
            <a:extLst>
              <a:ext uri="{FF2B5EF4-FFF2-40B4-BE49-F238E27FC236}">
                <a16:creationId xmlns:a16="http://schemas.microsoft.com/office/drawing/2014/main" id="{7C8A5A8C-0AB8-354C-DF52-9DDC56E910D6}"/>
              </a:ext>
            </a:extLst>
          </p:cNvPr>
          <p:cNvPicPr>
            <a:picLocks noChangeAspect="1"/>
          </p:cNvPicPr>
          <p:nvPr/>
        </p:nvPicPr>
        <p:blipFill>
          <a:blip r:embed="rId2"/>
          <a:stretch>
            <a:fillRect/>
          </a:stretch>
        </p:blipFill>
        <p:spPr>
          <a:xfrm>
            <a:off x="7315200" y="247650"/>
            <a:ext cx="1597290" cy="914479"/>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27F9CE17-FE83-9B50-0913-7D82CDF0FAF9}"/>
              </a:ext>
            </a:extLst>
          </p:cNvPr>
          <p:cNvSpPr>
            <a:spLocks noGrp="1" noChangeArrowheads="1"/>
          </p:cNvSpPr>
          <p:nvPr>
            <p:ph type="title"/>
          </p:nvPr>
        </p:nvSpPr>
        <p:spPr/>
        <p:txBody>
          <a:bodyPr/>
          <a:lstStyle/>
          <a:p>
            <a:pPr algn="l"/>
            <a:r>
              <a:rPr lang="en-US" altLang="en-US" sz="5000">
                <a:solidFill>
                  <a:srgbClr val="0000FF"/>
                </a:solidFill>
                <a:latin typeface="Comic Sans MS" panose="030F0702030302020204" pitchFamily="66" charset="0"/>
              </a:rPr>
              <a:t>Bar Chart (continued)</a:t>
            </a:r>
          </a:p>
        </p:txBody>
      </p:sp>
      <p:sp>
        <p:nvSpPr>
          <p:cNvPr id="87043" name="Rectangle 3">
            <a:extLst>
              <a:ext uri="{FF2B5EF4-FFF2-40B4-BE49-F238E27FC236}">
                <a16:creationId xmlns:a16="http://schemas.microsoft.com/office/drawing/2014/main" id="{C5B763AD-D46F-BE3E-2E37-423C8D5600D4}"/>
              </a:ext>
            </a:extLst>
          </p:cNvPr>
          <p:cNvSpPr>
            <a:spLocks noGrp="1" noChangeArrowheads="1"/>
          </p:cNvSpPr>
          <p:nvPr>
            <p:ph type="body" sz="half" idx="1"/>
          </p:nvPr>
        </p:nvSpPr>
        <p:spPr>
          <a:xfrm>
            <a:off x="457200" y="1600200"/>
            <a:ext cx="8153400" cy="4525963"/>
          </a:xfrm>
        </p:spPr>
        <p:txBody>
          <a:bodyPr/>
          <a:lstStyle/>
          <a:p>
            <a:pPr>
              <a:buFontTx/>
              <a:buNone/>
            </a:pPr>
            <a:r>
              <a:rPr lang="en-US" altLang="en-US">
                <a:solidFill>
                  <a:srgbClr val="00CC00"/>
                </a:solidFill>
                <a:latin typeface="Comic Sans MS" panose="030F0702030302020204" pitchFamily="66" charset="0"/>
              </a:rPr>
              <a:t>What to Look For	</a:t>
            </a:r>
            <a:r>
              <a:rPr lang="en-US" altLang="en-US">
                <a:latin typeface="Comic Sans MS" panose="030F0702030302020204" pitchFamily="66" charset="0"/>
              </a:rPr>
              <a:t>	 </a:t>
            </a:r>
          </a:p>
          <a:p>
            <a:pPr>
              <a:buFontTx/>
              <a:buNone/>
            </a:pPr>
            <a:r>
              <a:rPr lang="en-US" altLang="en-US">
                <a:latin typeface="Comic Sans MS" panose="030F0702030302020204" pitchFamily="66" charset="0"/>
              </a:rPr>
              <a:t>		</a:t>
            </a:r>
            <a:r>
              <a:rPr lang="en-US" altLang="en-US">
                <a:solidFill>
                  <a:srgbClr val="FF0000"/>
                </a:solidFill>
                <a:latin typeface="Comic Sans MS" panose="030F0702030302020204" pitchFamily="66" charset="0"/>
              </a:rPr>
              <a:t>Frequently or infrequently occurring 	categories</a:t>
            </a:r>
          </a:p>
          <a:p>
            <a:pPr>
              <a:buFontTx/>
              <a:buNone/>
            </a:pPr>
            <a:endParaRPr lang="en-US" altLang="en-US">
              <a:latin typeface="Comic Sans MS" panose="030F0702030302020204" pitchFamily="66" charset="0"/>
            </a:endParaRPr>
          </a:p>
          <a:p>
            <a:pPr>
              <a:buFontTx/>
              <a:buNone/>
            </a:pPr>
            <a:r>
              <a:rPr lang="en-US" altLang="en-US" sz="2400">
                <a:solidFill>
                  <a:srgbClr val="0000FF"/>
                </a:solidFill>
                <a:latin typeface="Comic Sans MS" panose="030F0702030302020204" pitchFamily="66" charset="0"/>
              </a:rPr>
              <a:t>Collect the following data and then display the data in a bar chart:</a:t>
            </a:r>
          </a:p>
          <a:p>
            <a:pPr>
              <a:buFontTx/>
              <a:buNone/>
            </a:pPr>
            <a:r>
              <a:rPr lang="en-US" altLang="en-US">
                <a:solidFill>
                  <a:srgbClr val="00CC00"/>
                </a:solidFill>
                <a:latin typeface="Comic Sans MS" panose="030F0702030302020204" pitchFamily="66" charset="0"/>
              </a:rPr>
              <a:t>What is your favorite ice cream flavor?</a:t>
            </a:r>
          </a:p>
          <a:p>
            <a:pPr>
              <a:buFontTx/>
              <a:buNone/>
            </a:pPr>
            <a:endParaRPr lang="en-US" altLang="en-US" sz="2000">
              <a:solidFill>
                <a:srgbClr val="00CC00"/>
              </a:solidFill>
              <a:latin typeface="Comic Sans MS" panose="030F0702030302020204" pitchFamily="66" charset="0"/>
            </a:endParaRPr>
          </a:p>
          <a:p>
            <a:pPr>
              <a:buFontTx/>
              <a:buNone/>
            </a:pPr>
            <a:r>
              <a:rPr lang="en-US" altLang="en-US">
                <a:solidFill>
                  <a:srgbClr val="FF0000"/>
                </a:solidFill>
                <a:latin typeface="Comic Sans MS" panose="030F0702030302020204" pitchFamily="66" charset="0"/>
              </a:rPr>
              <a:t>			Vanilla, chocolate, strawberry, 		or other</a:t>
            </a:r>
          </a:p>
        </p:txBody>
      </p:sp>
      <p:pic>
        <p:nvPicPr>
          <p:cNvPr id="87044" name="Picture 4">
            <a:extLst>
              <a:ext uri="{FF2B5EF4-FFF2-40B4-BE49-F238E27FC236}">
                <a16:creationId xmlns:a16="http://schemas.microsoft.com/office/drawing/2014/main" id="{AA1AF954-C526-A87A-94AA-D409F8B079E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81000" y="5002213"/>
            <a:ext cx="1196975" cy="1855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7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Slide 1- </a:t>
            </a:r>
            <a:fld id="{117AE722-3902-427F-8151-CB57E4169DDC}" type="slidenum">
              <a:rPr lang="en-US"/>
              <a:pPr/>
              <a:t>6</a:t>
            </a:fld>
            <a:endParaRPr lang="en-CA"/>
          </a:p>
        </p:txBody>
      </p:sp>
      <p:sp>
        <p:nvSpPr>
          <p:cNvPr id="577538" name="Rectangle 2"/>
          <p:cNvSpPr>
            <a:spLocks noGrp="1" noChangeArrowheads="1"/>
          </p:cNvSpPr>
          <p:nvPr>
            <p:ph type="body" idx="1"/>
          </p:nvPr>
        </p:nvSpPr>
        <p:spPr>
          <a:xfrm>
            <a:off x="381000" y="992187"/>
            <a:ext cx="8294687" cy="4572000"/>
          </a:xfrm>
          <a:ln/>
        </p:spPr>
        <p:txBody>
          <a:bodyPr/>
          <a:lstStyle/>
          <a:p>
            <a:pPr>
              <a:lnSpc>
                <a:spcPct val="110000"/>
              </a:lnSpc>
            </a:pPr>
            <a:r>
              <a:rPr lang="en-US" sz="2400" dirty="0"/>
              <a:t>When you are interested in parts of the whole, a </a:t>
            </a:r>
            <a:r>
              <a:rPr lang="en-US" sz="2400" u="sng" dirty="0">
                <a:solidFill>
                  <a:srgbClr val="0000FF"/>
                </a:solidFill>
              </a:rPr>
              <a:t>pie chart </a:t>
            </a:r>
            <a:r>
              <a:rPr lang="en-US" sz="2400" dirty="0"/>
              <a:t>might be your display of choice.  </a:t>
            </a:r>
          </a:p>
          <a:p>
            <a:pPr>
              <a:lnSpc>
                <a:spcPct val="110000"/>
              </a:lnSpc>
            </a:pPr>
            <a:r>
              <a:rPr lang="en-US" sz="2400" dirty="0"/>
              <a:t>Pie charts show the whole                                                        group of cases as a circle. </a:t>
            </a:r>
          </a:p>
          <a:p>
            <a:pPr>
              <a:lnSpc>
                <a:spcPct val="110000"/>
              </a:lnSpc>
            </a:pPr>
            <a:r>
              <a:rPr lang="en-US" sz="2400" dirty="0"/>
              <a:t>They slice the circle into                                                        pieces whose size is                                                          proportional to the                                                              fraction of the whole                                                                      in each category.</a:t>
            </a:r>
          </a:p>
          <a:p>
            <a:pPr>
              <a:lnSpc>
                <a:spcPct val="110000"/>
              </a:lnSpc>
              <a:buFont typeface="Wingdings" pitchFamily="2" charset="2"/>
              <a:buNone/>
            </a:pPr>
            <a:endParaRPr lang="en-US" sz="2400" dirty="0"/>
          </a:p>
        </p:txBody>
      </p:sp>
      <p:sp>
        <p:nvSpPr>
          <p:cNvPr id="577539" name="Rectangle 3"/>
          <p:cNvSpPr>
            <a:spLocks noGrp="1" noChangeArrowheads="1"/>
          </p:cNvSpPr>
          <p:nvPr>
            <p:ph type="title"/>
          </p:nvPr>
        </p:nvSpPr>
        <p:spPr>
          <a:xfrm>
            <a:off x="381000" y="1"/>
            <a:ext cx="8305800" cy="838200"/>
          </a:xfrm>
        </p:spPr>
        <p:txBody>
          <a:bodyPr/>
          <a:lstStyle/>
          <a:p>
            <a:r>
              <a:rPr lang="en-US" u="sng" dirty="0">
                <a:solidFill>
                  <a:srgbClr val="FF0000"/>
                </a:solidFill>
              </a:rPr>
              <a:t>Pie Charts</a:t>
            </a:r>
          </a:p>
        </p:txBody>
      </p:sp>
      <p:pic>
        <p:nvPicPr>
          <p:cNvPr id="577540" name="Picture 4" descr="03-05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7888" y="1933575"/>
            <a:ext cx="4267200" cy="36306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a:xfrm>
            <a:off x="6913181" y="6172200"/>
            <a:ext cx="1905000" cy="457200"/>
          </a:xfrm>
        </p:spPr>
        <p:txBody>
          <a:bodyPr/>
          <a:lstStyle/>
          <a:p>
            <a:r>
              <a:rPr lang="en-US"/>
              <a:t>Slide 1- </a:t>
            </a:r>
            <a:fld id="{8C1870FD-1162-4C14-8DBC-C22A667920E8}" type="slidenum">
              <a:rPr lang="en-US"/>
              <a:pPr/>
              <a:t>7</a:t>
            </a:fld>
            <a:endParaRPr lang="en-CA"/>
          </a:p>
        </p:txBody>
      </p:sp>
      <p:sp>
        <p:nvSpPr>
          <p:cNvPr id="565250" name="Rectangle 2"/>
          <p:cNvSpPr>
            <a:spLocks noGrp="1" noChangeArrowheads="1"/>
          </p:cNvSpPr>
          <p:nvPr>
            <p:ph type="title"/>
          </p:nvPr>
        </p:nvSpPr>
        <p:spPr>
          <a:xfrm>
            <a:off x="377443" y="-228600"/>
            <a:ext cx="8305800" cy="992187"/>
          </a:xfrm>
        </p:spPr>
        <p:txBody>
          <a:bodyPr/>
          <a:lstStyle/>
          <a:p>
            <a:r>
              <a:rPr lang="en-US" u="sng" dirty="0">
                <a:solidFill>
                  <a:srgbClr val="FF0000"/>
                </a:solidFill>
                <a:effectLst>
                  <a:outerShdw blurRad="38100" dist="38100" dir="2700000" algn="tl">
                    <a:srgbClr val="000000">
                      <a:alpha val="43137"/>
                    </a:srgbClr>
                  </a:outerShdw>
                </a:effectLst>
              </a:rPr>
              <a:t>Frequency Tables: Making Piles</a:t>
            </a:r>
          </a:p>
        </p:txBody>
      </p:sp>
      <p:sp>
        <p:nvSpPr>
          <p:cNvPr id="565251" name="Rectangle 3"/>
          <p:cNvSpPr>
            <a:spLocks noGrp="1" noChangeArrowheads="1"/>
          </p:cNvSpPr>
          <p:nvPr>
            <p:ph type="body" idx="1"/>
          </p:nvPr>
        </p:nvSpPr>
        <p:spPr>
          <a:xfrm>
            <a:off x="377443" y="838200"/>
            <a:ext cx="8294687" cy="4572000"/>
          </a:xfrm>
          <a:ln/>
        </p:spPr>
        <p:txBody>
          <a:bodyPr/>
          <a:lstStyle/>
          <a:p>
            <a:pPr>
              <a:lnSpc>
                <a:spcPct val="90000"/>
              </a:lnSpc>
            </a:pPr>
            <a:r>
              <a:rPr lang="en-US" dirty="0"/>
              <a:t>We can “pile” the data by counting the number of data values in each category of interest.</a:t>
            </a:r>
          </a:p>
          <a:p>
            <a:pPr>
              <a:lnSpc>
                <a:spcPct val="90000"/>
              </a:lnSpc>
            </a:pPr>
            <a:r>
              <a:rPr lang="en-US" dirty="0"/>
              <a:t>We can organize these </a:t>
            </a:r>
            <a:r>
              <a:rPr lang="en-US" dirty="0">
                <a:solidFill>
                  <a:schemeClr val="hlink"/>
                </a:solidFill>
              </a:rPr>
              <a:t>counts</a:t>
            </a:r>
            <a:r>
              <a:rPr lang="en-US" dirty="0"/>
              <a:t> into a </a:t>
            </a:r>
            <a:r>
              <a:rPr lang="en-US" dirty="0">
                <a:solidFill>
                  <a:schemeClr val="hlink"/>
                </a:solidFill>
              </a:rPr>
              <a:t>frequency table</a:t>
            </a:r>
            <a:r>
              <a:rPr lang="en-US" dirty="0"/>
              <a:t>, which records the totals and the category names.</a:t>
            </a:r>
          </a:p>
        </p:txBody>
      </p:sp>
      <p:pic>
        <p:nvPicPr>
          <p:cNvPr id="565252" name="Picture 4" descr="ta03-02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3893" y="2743200"/>
            <a:ext cx="5135179" cy="29718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BB5CA9C7-EA9C-7812-3926-A50860A90E09}"/>
              </a:ext>
            </a:extLst>
          </p:cNvPr>
          <p:cNvPicPr>
            <a:picLocks noChangeAspect="1"/>
          </p:cNvPicPr>
          <p:nvPr/>
        </p:nvPicPr>
        <p:blipFill>
          <a:blip r:embed="rId4"/>
          <a:stretch>
            <a:fillRect/>
          </a:stretch>
        </p:blipFill>
        <p:spPr>
          <a:xfrm>
            <a:off x="228600" y="5476796"/>
            <a:ext cx="1597290" cy="914479"/>
          </a:xfrm>
          <a:prstGeom prst="rect">
            <a:avLst/>
          </a:prstGeom>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477"/>
            <a:ext cx="8305800" cy="675195"/>
          </a:xfrm>
        </p:spPr>
        <p:txBody>
          <a:bodyPr/>
          <a:lstStyle/>
          <a:p>
            <a:r>
              <a:rPr lang="en-US" b="1" u="sng" dirty="0">
                <a:solidFill>
                  <a:srgbClr val="FF0000"/>
                </a:solidFill>
                <a:effectLst>
                  <a:outerShdw blurRad="38100" dist="38100" dir="2700000" algn="tl">
                    <a:srgbClr val="000000">
                      <a:alpha val="43137"/>
                    </a:srgbClr>
                  </a:outerShdw>
                </a:effectLst>
              </a:rPr>
              <a:t>Types of Graphs (Quantitative Data)</a:t>
            </a:r>
          </a:p>
        </p:txBody>
      </p:sp>
      <p:sp>
        <p:nvSpPr>
          <p:cNvPr id="3" name="Content Placeholder 2"/>
          <p:cNvSpPr>
            <a:spLocks noGrp="1"/>
          </p:cNvSpPr>
          <p:nvPr>
            <p:ph idx="1"/>
          </p:nvPr>
        </p:nvSpPr>
        <p:spPr>
          <a:xfrm>
            <a:off x="379921" y="1042416"/>
            <a:ext cx="8294687" cy="4572000"/>
          </a:xfrm>
        </p:spPr>
        <p:txBody>
          <a:bodyPr/>
          <a:lstStyle/>
          <a:p>
            <a:r>
              <a:rPr lang="en-US" dirty="0"/>
              <a:t>Histograms</a:t>
            </a:r>
          </a:p>
          <a:p>
            <a:r>
              <a:rPr lang="en-US" dirty="0"/>
              <a:t>Stem Plots (Stem and Leaf)</a:t>
            </a:r>
          </a:p>
          <a:p>
            <a:r>
              <a:rPr lang="en-US" dirty="0"/>
              <a:t>Box Plots (Box and Whisker)</a:t>
            </a:r>
          </a:p>
          <a:p>
            <a:r>
              <a:rPr lang="en-US" dirty="0"/>
              <a:t>Dot Plots</a:t>
            </a:r>
          </a:p>
          <a:p>
            <a:r>
              <a:rPr lang="en-US" dirty="0"/>
              <a:t>Scatter Plots (Two variables x and y)</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8</a:t>
            </a:fld>
            <a:endParaRPr lang="en-CA" altLang="en-US"/>
          </a:p>
        </p:txBody>
      </p:sp>
      <p:pic>
        <p:nvPicPr>
          <p:cNvPr id="5" name="Picture 4">
            <a:extLst>
              <a:ext uri="{FF2B5EF4-FFF2-40B4-BE49-F238E27FC236}">
                <a16:creationId xmlns:a16="http://schemas.microsoft.com/office/drawing/2014/main" id="{CDDF6056-D6E5-A202-00D2-684E90EBC6F3}"/>
              </a:ext>
            </a:extLst>
          </p:cNvPr>
          <p:cNvPicPr>
            <a:picLocks noChangeAspect="1"/>
          </p:cNvPicPr>
          <p:nvPr/>
        </p:nvPicPr>
        <p:blipFill>
          <a:blip r:embed="rId2"/>
          <a:stretch>
            <a:fillRect/>
          </a:stretch>
        </p:blipFill>
        <p:spPr>
          <a:xfrm>
            <a:off x="7315082" y="5461982"/>
            <a:ext cx="1359526" cy="780356"/>
          </a:xfrm>
          <a:prstGeom prst="rect">
            <a:avLst/>
          </a:prstGeom>
        </p:spPr>
      </p:pic>
    </p:spTree>
    <p:extLst>
      <p:ext uri="{BB962C8B-B14F-4D97-AF65-F5344CB8AC3E}">
        <p14:creationId xmlns:p14="http://schemas.microsoft.com/office/powerpoint/2010/main" val="312123888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75694" y="607244"/>
            <a:ext cx="4863056" cy="4190999"/>
          </a:xfrm>
          <a:noFill/>
        </p:spPr>
      </p:pic>
      <p:sp>
        <p:nvSpPr>
          <p:cNvPr id="1126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7ED8B2E-F8CA-4818-81F6-E7B8A164E794}" type="slidenum">
              <a:rPr lang="en-US" altLang="en-US" sz="1400">
                <a:solidFill>
                  <a:srgbClr val="CC3300"/>
                </a:solidFill>
              </a:rPr>
              <a:pPr>
                <a:spcBef>
                  <a:spcPct val="0"/>
                </a:spcBef>
                <a:buClrTx/>
                <a:buSzTx/>
                <a:buFontTx/>
                <a:buNone/>
              </a:pPr>
              <a:t>9</a:t>
            </a:fld>
            <a:endParaRPr lang="en-CA" altLang="en-US" sz="1400">
              <a:solidFill>
                <a:srgbClr val="CC3300"/>
              </a:solidFill>
            </a:endParaRPr>
          </a:p>
        </p:txBody>
      </p:sp>
      <p:sp>
        <p:nvSpPr>
          <p:cNvPr id="11268" name="Rectangle 2"/>
          <p:cNvSpPr>
            <a:spLocks noGrp="1" noChangeArrowheads="1"/>
          </p:cNvSpPr>
          <p:nvPr>
            <p:ph type="title"/>
          </p:nvPr>
        </p:nvSpPr>
        <p:spPr>
          <a:xfrm>
            <a:off x="105167" y="-269851"/>
            <a:ext cx="8305800" cy="992188"/>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Histograms: Earthquake Magnitudes </a:t>
            </a:r>
          </a:p>
        </p:txBody>
      </p:sp>
      <p:sp>
        <p:nvSpPr>
          <p:cNvPr id="11269" name="Rectangle 3"/>
          <p:cNvSpPr>
            <a:spLocks noGrp="1" noChangeArrowheads="1"/>
          </p:cNvSpPr>
          <p:nvPr>
            <p:ph type="body" sz="half" idx="1"/>
          </p:nvPr>
        </p:nvSpPr>
        <p:spPr>
          <a:xfrm>
            <a:off x="-94269" y="847725"/>
            <a:ext cx="4769963" cy="4572000"/>
          </a:xfrm>
        </p:spPr>
        <p:txBody>
          <a:bodyPr/>
          <a:lstStyle/>
          <a:p>
            <a:pPr lvl="0" eaLnBrk="1" hangingPunct="1">
              <a:buClr>
                <a:srgbClr val="FF0000"/>
              </a:buClr>
            </a:pPr>
            <a:r>
              <a:rPr lang="en-US" altLang="en-US" dirty="0">
                <a:solidFill>
                  <a:srgbClr val="000000"/>
                </a:solidFill>
              </a:rPr>
              <a:t>A histogram breaks up the entire span of values covered by the quantitative variable into equal-width piles called </a:t>
            </a:r>
            <a:r>
              <a:rPr lang="en-US" altLang="en-US" b="1" u="sng" dirty="0">
                <a:solidFill>
                  <a:srgbClr val="0000FF"/>
                </a:solidFill>
                <a:effectLst>
                  <a:outerShdw blurRad="38100" dist="38100" dir="2700000" algn="tl">
                    <a:srgbClr val="000000">
                      <a:alpha val="43137"/>
                    </a:srgbClr>
                  </a:outerShdw>
                </a:effectLst>
              </a:rPr>
              <a:t>bins</a:t>
            </a:r>
            <a:r>
              <a:rPr lang="en-US" altLang="en-US" dirty="0">
                <a:solidFill>
                  <a:srgbClr val="000000"/>
                </a:solidFill>
              </a:rPr>
              <a:t>.</a:t>
            </a:r>
            <a:endParaRPr lang="en-US" altLang="en-US" sz="2600" dirty="0"/>
          </a:p>
          <a:p>
            <a:pPr eaLnBrk="1" hangingPunct="1"/>
            <a:r>
              <a:rPr lang="en-US" altLang="en-US" sz="2600" dirty="0"/>
              <a:t>A </a:t>
            </a:r>
            <a:r>
              <a:rPr lang="en-US" altLang="en-US" sz="2600" b="1" u="sng" dirty="0">
                <a:solidFill>
                  <a:srgbClr val="0000FF"/>
                </a:solidFill>
                <a:effectLst>
                  <a:outerShdw blurRad="38100" dist="38100" dir="2700000" algn="tl">
                    <a:srgbClr val="000000">
                      <a:alpha val="43137"/>
                    </a:srgbClr>
                  </a:outerShdw>
                </a:effectLst>
              </a:rPr>
              <a:t>histogram</a:t>
            </a:r>
            <a:r>
              <a:rPr lang="en-US" altLang="en-US" sz="2600" dirty="0">
                <a:solidFill>
                  <a:srgbClr val="FF0066"/>
                </a:solidFill>
              </a:rPr>
              <a:t> </a:t>
            </a:r>
            <a:r>
              <a:rPr lang="en-US" altLang="en-US" sz="2600" dirty="0"/>
              <a:t>plots the bin counts as the heights of bars. (like a bar chart) </a:t>
            </a:r>
          </a:p>
          <a:p>
            <a:pPr marL="0" indent="0" eaLnBrk="1" hangingPunct="1">
              <a:buNone/>
            </a:pPr>
            <a:endParaRPr lang="en-US" altLang="en-US" sz="2600" dirty="0"/>
          </a:p>
          <a:p>
            <a:pPr eaLnBrk="1" hangingPunct="1"/>
            <a:r>
              <a:rPr lang="en-US" altLang="en-US" sz="2600" dirty="0"/>
              <a:t>Here is a histogram of earthquake magnitudes</a:t>
            </a:r>
          </a:p>
          <a:p>
            <a:pPr eaLnBrk="1" hangingPunct="1">
              <a:buFont typeface="Wingdings" panose="05000000000000000000" pitchFamily="2" charset="2"/>
              <a:buNone/>
            </a:pPr>
            <a:endParaRPr lang="en-US" altLang="en-US" sz="2400" dirty="0"/>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1668</TotalTime>
  <Words>1684</Words>
  <Application>Microsoft Office PowerPoint</Application>
  <PresentationFormat>Letter Paper (8.5x11 in)</PresentationFormat>
  <Paragraphs>247</Paragraphs>
  <Slides>31</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Comic Sans MS</vt:lpstr>
      <vt:lpstr>Tahoma</vt:lpstr>
      <vt:lpstr>Wingdings</vt:lpstr>
      <vt:lpstr>Blends</vt:lpstr>
      <vt:lpstr>Equation</vt:lpstr>
      <vt:lpstr>PowerPoint Presentation</vt:lpstr>
      <vt:lpstr>Types of Graphs for Categorical Data</vt:lpstr>
      <vt:lpstr>Bar Charts</vt:lpstr>
      <vt:lpstr>Bar Chart</vt:lpstr>
      <vt:lpstr>Bar Chart (continued)</vt:lpstr>
      <vt:lpstr>Pie Charts</vt:lpstr>
      <vt:lpstr>Frequency Tables: Making Piles</vt:lpstr>
      <vt:lpstr>Types of Graphs (Quantitative Data)</vt:lpstr>
      <vt:lpstr>Histograms: Earthquake Magnitudes </vt:lpstr>
      <vt:lpstr>Stem Plots (Stem and Leaf)</vt:lpstr>
      <vt:lpstr>Constructing a Stem-and-Leaf Display</vt:lpstr>
      <vt:lpstr>Dotplots</vt:lpstr>
      <vt:lpstr>Think Before You Draw, Again</vt:lpstr>
      <vt:lpstr>What is the Shape of the Distribution?</vt:lpstr>
      <vt:lpstr>Symmetry</vt:lpstr>
      <vt:lpstr>Symmetry (cont.)</vt:lpstr>
      <vt:lpstr>Anything Unusual?</vt:lpstr>
      <vt:lpstr>Anything Unusual? (cont.)</vt:lpstr>
      <vt:lpstr>Symmetric Distributions – The Mean</vt:lpstr>
      <vt:lpstr>Center of a Distribution:  Median</vt:lpstr>
      <vt:lpstr>Symmetric Distributions (Mean vs. Median)</vt:lpstr>
      <vt:lpstr>The Five-Number Summary (Example)</vt:lpstr>
      <vt:lpstr>Spread: The Interquartile Range</vt:lpstr>
      <vt:lpstr>Spread: The Interquartile Range</vt:lpstr>
      <vt:lpstr>Spread: The Interquartile Range (cont.)</vt:lpstr>
      <vt:lpstr>Summary:  Shape, Center, and Spread</vt:lpstr>
      <vt:lpstr>Daily Wind Speed: Making Boxplots and checking for outliers.</vt:lpstr>
      <vt:lpstr>Constructing Boxplots (Outlier Check)</vt:lpstr>
      <vt:lpstr>Constructing Boxplots (Outlier Check)</vt:lpstr>
      <vt:lpstr>Constructing Boxplots (cont.)</vt:lpstr>
      <vt:lpstr>Constructing Boxplots (cont.)</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104</cp:revision>
  <cp:lastPrinted>2001-11-04T00:51:13Z</cp:lastPrinted>
  <dcterms:created xsi:type="dcterms:W3CDTF">2005-02-25T19:46:41Z</dcterms:created>
  <dcterms:modified xsi:type="dcterms:W3CDTF">2024-01-22T20:39:32Z</dcterms:modified>
</cp:coreProperties>
</file>