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60" r:id="rId3"/>
    <p:sldId id="262" r:id="rId4"/>
    <p:sldId id="266" r:id="rId5"/>
    <p:sldId id="274" r:id="rId6"/>
    <p:sldId id="267" r:id="rId7"/>
    <p:sldId id="276" r:id="rId8"/>
    <p:sldId id="281" r:id="rId9"/>
    <p:sldId id="285" r:id="rId10"/>
    <p:sldId id="277" r:id="rId11"/>
    <p:sldId id="286" r:id="rId12"/>
    <p:sldId id="288" r:id="rId13"/>
    <p:sldId id="289" r:id="rId14"/>
    <p:sldId id="278" r:id="rId15"/>
    <p:sldId id="283" r:id="rId16"/>
    <p:sldId id="293" r:id="rId17"/>
    <p:sldId id="294" r:id="rId18"/>
    <p:sldId id="295" r:id="rId19"/>
    <p:sldId id="296" r:id="rId20"/>
    <p:sldId id="297" r:id="rId21"/>
    <p:sldId id="298" r:id="rId22"/>
    <p:sldId id="284" r:id="rId23"/>
    <p:sldId id="299" r:id="rId24"/>
    <p:sldId id="300" r:id="rId25"/>
    <p:sldId id="302" r:id="rId26"/>
    <p:sldId id="301" r:id="rId27"/>
    <p:sldId id="306" r:id="rId28"/>
    <p:sldId id="307" r:id="rId29"/>
    <p:sldId id="303" r:id="rId30"/>
    <p:sldId id="304" r:id="rId31"/>
    <p:sldId id="268" r:id="rId32"/>
    <p:sldId id="309" r:id="rId33"/>
    <p:sldId id="308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FF3300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310" autoAdjust="0"/>
  </p:normalViewPr>
  <p:slideViewPr>
    <p:cSldViewPr>
      <p:cViewPr varScale="1">
        <p:scale>
          <a:sx n="85" d="100"/>
          <a:sy n="85" d="100"/>
        </p:scale>
        <p:origin x="-1404" y="-90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E9BB9E-C53D-4729-8AAF-FC75B8E32A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150B1-64B9-4589-9F75-596D551AD9D9}" type="slidenum">
              <a:rPr lang="en-US"/>
              <a:pPr/>
              <a:t>31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3B1C3-4A6F-4EF5-8A46-9C9BB4D314C9}" type="slidenum">
              <a:rPr lang="en-US"/>
              <a:pPr/>
              <a:t>32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16F61-DDA7-499A-90BB-DCCA0F9E64E3}" type="slidenum">
              <a:rPr lang="en-US"/>
              <a:pPr/>
              <a:t>33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ECEE0-869F-4AC8-ABA2-F331528B3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AAC7B-6F40-451C-8A2F-A8697F38A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F69E7-F00D-40AC-8D27-E222E333F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D14F4-7839-498F-A6E9-5DB9F1A0B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61E1E-EF2D-4CD4-9FE8-D4F81DA46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F3535-1794-49A2-8F7B-43F438C3D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A487C-CFAE-4C26-9041-B45E57AC58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2F298-5C9D-4C81-922D-6FED8FABC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EC23C-3633-4FDC-81AB-35720D2A5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50AD2-002F-4394-92B7-BA5BEE4FB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4CBAB-C1EE-44DD-8195-564E374EC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EEA1BB0-730E-4F9B-B9BA-5C9DA55B79D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67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36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7" name="Picture 13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8" name="Picture 14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6-5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1270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Conditions for Special Parallelograms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1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6-5</a:t>
            </a:r>
            <a:endParaRPr lang="en-US" sz="8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192088"/>
            <a:ext cx="7772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Conditions for Special Parallelograms</a:t>
            </a:r>
          </a:p>
        </p:txBody>
      </p:sp>
      <p:pic>
        <p:nvPicPr>
          <p:cNvPr id="4126" name="Picture 30" descr="splash_firs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6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413000"/>
            <a:ext cx="1855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Warm Up</a:t>
            </a:r>
          </a:p>
        </p:txBody>
      </p:sp>
      <p:sp>
        <p:nvSpPr>
          <p:cNvPr id="4124" name="Text Box 2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Presentation</a:t>
            </a:r>
          </a:p>
        </p:txBody>
      </p:sp>
      <p:sp>
        <p:nvSpPr>
          <p:cNvPr id="4125" name="Text Box 2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8540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2A: Applying Conditions for Special Parallelograms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2400" y="1600200"/>
            <a:ext cx="693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1"/>
              <a:t>Determine if the conclusion is valid. If not, tell what additional information is needed to make it valid.</a:t>
            </a:r>
            <a:r>
              <a:rPr lang="en-US"/>
              <a:t> 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600200"/>
            <a:ext cx="172402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1450" y="2909888"/>
            <a:ext cx="1277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Given:</a:t>
            </a:r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1450" y="3352800"/>
            <a:ext cx="531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Conclusion: </a:t>
            </a:r>
            <a:r>
              <a:rPr lang="en-US" i="1"/>
              <a:t>EFGH</a:t>
            </a:r>
            <a:r>
              <a:rPr lang="en-US"/>
              <a:t> is a rhombus.</a:t>
            </a:r>
          </a:p>
        </p:txBody>
      </p:sp>
      <p:pic>
        <p:nvPicPr>
          <p:cNvPr id="31754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909888"/>
            <a:ext cx="2686050" cy="428625"/>
          </a:xfrm>
          <a:prstGeom prst="rect">
            <a:avLst/>
          </a:prstGeom>
          <a:noFill/>
        </p:spPr>
      </p:pic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28600" y="3886200"/>
            <a:ext cx="84058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/>
              <a:t>The conclusion is not valid. By Theorem 6-5-3, if one pair of consecutive sides of a parallelogram are congruent, then the parallelogram is a rhombus. By Theorem 6-5-4, if the diagonals of a parallelogram are perpendicular, then the parallelogram is a rhombus. To apply either theorem, you must first know that </a:t>
            </a:r>
            <a:r>
              <a:rPr lang="en-US" i="1"/>
              <a:t>ABCD</a:t>
            </a:r>
            <a:r>
              <a:rPr lang="en-US"/>
              <a:t> is a parallelogram.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2B: Applying Conditions for Special Parallelograms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6200" y="1576388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1"/>
              <a:t>Determine if the conclusion is valid. </a:t>
            </a:r>
          </a:p>
          <a:p>
            <a:pPr algn="l"/>
            <a:r>
              <a:rPr lang="en-US" b="1"/>
              <a:t>If not, tell what additional information is needed to make it valid.</a:t>
            </a:r>
            <a:r>
              <a:rPr lang="en-US"/>
              <a:t> 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447800"/>
            <a:ext cx="172402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2911475"/>
            <a:ext cx="7239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b="1"/>
              <a:t>Given:             </a:t>
            </a:r>
          </a:p>
          <a:p>
            <a:pPr algn="l">
              <a:lnSpc>
                <a:spcPct val="80000"/>
              </a:lnSpc>
            </a:pPr>
            <a:endParaRPr lang="en-US" b="1"/>
          </a:p>
          <a:p>
            <a:pPr algn="l">
              <a:lnSpc>
                <a:spcPct val="80000"/>
              </a:lnSpc>
            </a:pPr>
            <a:r>
              <a:rPr lang="en-US" b="1"/>
              <a:t>Conclusion: </a:t>
            </a:r>
            <a:r>
              <a:rPr lang="en-US" b="1" i="1"/>
              <a:t>EFGH</a:t>
            </a:r>
            <a:r>
              <a:rPr lang="en-US" b="1"/>
              <a:t> is a square.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4038600"/>
            <a:ext cx="719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Step 1</a:t>
            </a:r>
            <a:r>
              <a:rPr lang="en-US"/>
              <a:t> Determine if </a:t>
            </a:r>
            <a:r>
              <a:rPr lang="en-US" i="1"/>
              <a:t>EFGH</a:t>
            </a:r>
            <a:r>
              <a:rPr lang="en-US"/>
              <a:t> is a parallelogram.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572000" y="4572000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i="1">
                <a:solidFill>
                  <a:srgbClr val="3366FF"/>
                </a:solidFill>
              </a:rPr>
              <a:t>Given</a:t>
            </a:r>
            <a:r>
              <a:rPr lang="en-US"/>
              <a:t> 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635000" y="51816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EFGH</a:t>
            </a:r>
            <a:r>
              <a:rPr lang="en-US"/>
              <a:t> is a parallelogram. </a:t>
            </a:r>
          </a:p>
        </p:txBody>
      </p:sp>
      <p:pic>
        <p:nvPicPr>
          <p:cNvPr id="42004" name="Picture 2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2971800"/>
            <a:ext cx="6105525" cy="428625"/>
          </a:xfrm>
          <a:prstGeom prst="rect">
            <a:avLst/>
          </a:prstGeom>
          <a:noFill/>
        </p:spPr>
      </p:pic>
      <p:pic>
        <p:nvPicPr>
          <p:cNvPr id="42005" name="Picture 2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648200"/>
            <a:ext cx="2524125" cy="428625"/>
          </a:xfrm>
          <a:prstGeom prst="rect">
            <a:avLst/>
          </a:prstGeom>
          <a:noFill/>
        </p:spPr>
      </p:pic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4545013" y="4968875"/>
            <a:ext cx="4141787" cy="822325"/>
            <a:chOff x="2863" y="3130"/>
            <a:chExt cx="2609" cy="518"/>
          </a:xfrm>
        </p:grpSpPr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2863" y="3130"/>
              <a:ext cx="260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i="1">
                  <a:solidFill>
                    <a:srgbClr val="3366FF"/>
                  </a:solidFill>
                </a:rPr>
                <a:t>Quad. with diags. bisecting each other </a:t>
              </a:r>
              <a:r>
                <a:rPr lang="en-US" i="1">
                  <a:solidFill>
                    <a:srgbClr val="3366FF"/>
                  </a:solidFill>
                  <a:sym typeface="Wingdings" charset="2"/>
                </a:rPr>
                <a:t></a:t>
              </a:r>
              <a:endParaRPr lang="en-US" i="1">
                <a:solidFill>
                  <a:srgbClr val="3366FF"/>
                </a:solidFill>
              </a:endParaRPr>
            </a:p>
          </p:txBody>
        </p:sp>
        <p:pic>
          <p:nvPicPr>
            <p:cNvPr id="42007" name="Picture 23" descr="Untitled-2 copy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16" y="3438"/>
              <a:ext cx="246" cy="12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/>
      <p:bldP spid="41998" grpId="0"/>
      <p:bldP spid="420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 Continued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381000" y="1905000"/>
            <a:ext cx="651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Step 2</a:t>
            </a:r>
            <a:r>
              <a:rPr lang="en-US"/>
              <a:t> Determine if </a:t>
            </a:r>
            <a:r>
              <a:rPr lang="en-US" i="1"/>
              <a:t>EFGH </a:t>
            </a:r>
            <a:r>
              <a:rPr lang="en-US"/>
              <a:t>is a rectangle.</a:t>
            </a: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3862388" y="2514600"/>
            <a:ext cx="1277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i="1">
                <a:solidFill>
                  <a:srgbClr val="3366FF"/>
                </a:solidFill>
              </a:rPr>
              <a:t>Given.</a:t>
            </a:r>
            <a:r>
              <a:rPr lang="en-US"/>
              <a:t> 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349250" y="3124200"/>
            <a:ext cx="340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EFGH</a:t>
            </a:r>
            <a:r>
              <a:rPr lang="en-US"/>
              <a:t> is a rectangle. </a:t>
            </a: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381000" y="3657600"/>
            <a:ext cx="6437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en-US" b="1"/>
              <a:t>Step 3</a:t>
            </a:r>
            <a:r>
              <a:rPr lang="en-US"/>
              <a:t> Determine if </a:t>
            </a:r>
            <a:r>
              <a:rPr lang="en-US" i="1"/>
              <a:t>EFGH </a:t>
            </a:r>
            <a:r>
              <a:rPr lang="en-US"/>
              <a:t>is a rhombus.</a:t>
            </a:r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381000" y="4953000"/>
            <a:ext cx="333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EFGH</a:t>
            </a:r>
            <a:r>
              <a:rPr lang="en-US"/>
              <a:t> is a rhombus. </a:t>
            </a:r>
          </a:p>
        </p:txBody>
      </p:sp>
      <p:pic>
        <p:nvPicPr>
          <p:cNvPr id="44067" name="Picture 3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33650"/>
            <a:ext cx="1228725" cy="361950"/>
          </a:xfrm>
          <a:prstGeom prst="rect">
            <a:avLst/>
          </a:prstGeom>
          <a:noFill/>
        </p:spPr>
      </p:pic>
      <p:pic>
        <p:nvPicPr>
          <p:cNvPr id="44069" name="Picture 3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267200"/>
            <a:ext cx="1219200" cy="352425"/>
          </a:xfrm>
          <a:prstGeom prst="rect">
            <a:avLst/>
          </a:prstGeom>
          <a:noFill/>
        </p:spPr>
      </p:pic>
      <p:pic>
        <p:nvPicPr>
          <p:cNvPr id="44071" name="Picture 39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267200"/>
            <a:ext cx="1952625" cy="352425"/>
          </a:xfrm>
          <a:prstGeom prst="rect">
            <a:avLst/>
          </a:prstGeom>
          <a:noFill/>
        </p:spPr>
      </p:pic>
      <p:grpSp>
        <p:nvGrpSpPr>
          <p:cNvPr id="44075" name="Group 43"/>
          <p:cNvGrpSpPr>
            <a:grpSpLocks/>
          </p:cNvGrpSpPr>
          <p:nvPr/>
        </p:nvGrpSpPr>
        <p:grpSpPr bwMode="auto">
          <a:xfrm>
            <a:off x="3962400" y="3127375"/>
            <a:ext cx="3781425" cy="457200"/>
            <a:chOff x="2496" y="1970"/>
            <a:chExt cx="2382" cy="288"/>
          </a:xfrm>
        </p:grpSpPr>
        <p:sp>
          <p:nvSpPr>
            <p:cNvPr id="44055" name="Rectangle 23"/>
            <p:cNvSpPr>
              <a:spLocks noChangeArrowheads="1"/>
            </p:cNvSpPr>
            <p:nvPr/>
          </p:nvSpPr>
          <p:spPr bwMode="auto">
            <a:xfrm>
              <a:off x="2702" y="1970"/>
              <a:ext cx="21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i="1">
                  <a:solidFill>
                    <a:srgbClr val="3366FF"/>
                  </a:solidFill>
                </a:rPr>
                <a:t> with diags. </a:t>
              </a:r>
              <a:r>
                <a:rPr lang="en-US" i="1">
                  <a:solidFill>
                    <a:srgbClr val="3366FF"/>
                  </a:solidFill>
                  <a:sym typeface="Symbol" pitchFamily="18" charset="2"/>
                </a:rPr>
                <a:t> </a:t>
              </a:r>
              <a:r>
                <a:rPr lang="en-US" i="1">
                  <a:solidFill>
                    <a:srgbClr val="3366FF"/>
                  </a:solidFill>
                  <a:sym typeface="Wingdings" charset="2"/>
                </a:rPr>
                <a:t></a:t>
              </a:r>
              <a:r>
                <a:rPr lang="en-US" i="1">
                  <a:solidFill>
                    <a:srgbClr val="3366FF"/>
                  </a:solidFill>
                </a:rPr>
                <a:t> rect.</a:t>
              </a:r>
            </a:p>
          </p:txBody>
        </p:sp>
        <p:pic>
          <p:nvPicPr>
            <p:cNvPr id="44073" name="Picture 41" descr="Untitled-2 copy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96" y="2064"/>
              <a:ext cx="246" cy="127"/>
            </a:xfrm>
            <a:prstGeom prst="rect">
              <a:avLst/>
            </a:prstGeom>
            <a:noFill/>
          </p:spPr>
        </p:pic>
      </p:grpSp>
      <p:grpSp>
        <p:nvGrpSpPr>
          <p:cNvPr id="44076" name="Group 44"/>
          <p:cNvGrpSpPr>
            <a:grpSpLocks/>
          </p:cNvGrpSpPr>
          <p:nvPr/>
        </p:nvGrpSpPr>
        <p:grpSpPr bwMode="auto">
          <a:xfrm>
            <a:off x="3886200" y="4800600"/>
            <a:ext cx="4953000" cy="822325"/>
            <a:chOff x="2448" y="3024"/>
            <a:chExt cx="3120" cy="518"/>
          </a:xfrm>
        </p:grpSpPr>
        <p:sp>
          <p:nvSpPr>
            <p:cNvPr id="44063" name="Rectangle 31"/>
            <p:cNvSpPr>
              <a:spLocks noChangeArrowheads="1"/>
            </p:cNvSpPr>
            <p:nvPr/>
          </p:nvSpPr>
          <p:spPr bwMode="auto">
            <a:xfrm>
              <a:off x="2448" y="3024"/>
              <a:ext cx="312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i="1">
                  <a:solidFill>
                    <a:srgbClr val="3366FF"/>
                  </a:solidFill>
                </a:rPr>
                <a:t>     with one pair of cons. sides   </a:t>
              </a:r>
              <a:r>
                <a:rPr lang="en-US" i="1">
                  <a:solidFill>
                    <a:srgbClr val="3366FF"/>
                  </a:solidFill>
                  <a:sym typeface="Symbol" pitchFamily="18" charset="2"/>
                </a:rPr>
                <a:t> </a:t>
              </a:r>
              <a:r>
                <a:rPr lang="en-US" i="1">
                  <a:solidFill>
                    <a:srgbClr val="3366FF"/>
                  </a:solidFill>
                  <a:sym typeface="Wingdings" charset="2"/>
                </a:rPr>
                <a:t></a:t>
              </a:r>
              <a:r>
                <a:rPr lang="en-US" i="1">
                  <a:solidFill>
                    <a:srgbClr val="3366FF"/>
                  </a:solidFill>
                  <a:sym typeface="Symbol" pitchFamily="18" charset="2"/>
                </a:rPr>
                <a:t> </a:t>
              </a:r>
              <a:r>
                <a:rPr lang="en-US" i="1">
                  <a:solidFill>
                    <a:srgbClr val="3366FF"/>
                  </a:solidFill>
                </a:rPr>
                <a:t>rhombus</a:t>
              </a:r>
            </a:p>
          </p:txBody>
        </p:sp>
        <p:pic>
          <p:nvPicPr>
            <p:cNvPr id="44074" name="Picture 42" descr="Untitled-2 copy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38" y="3129"/>
              <a:ext cx="246" cy="12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3" grpId="1"/>
      <p:bldP spid="44054" grpId="0"/>
      <p:bldP spid="44059" grpId="0"/>
      <p:bldP spid="440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 Continued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33400" y="1981200"/>
            <a:ext cx="617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Step 4</a:t>
            </a:r>
            <a:r>
              <a:rPr lang="en-US"/>
              <a:t> Determine is </a:t>
            </a:r>
            <a:r>
              <a:rPr lang="en-US" i="1"/>
              <a:t>EFGH</a:t>
            </a:r>
            <a:r>
              <a:rPr lang="en-US"/>
              <a:t> is a square.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609600" y="2667000"/>
            <a:ext cx="792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/>
              <a:t>Since </a:t>
            </a:r>
            <a:r>
              <a:rPr lang="en-US" i="1"/>
              <a:t>EFGH</a:t>
            </a:r>
            <a:r>
              <a:rPr lang="en-US"/>
              <a:t> is a rectangle and a rhombus, it has four right angles and four congruent sides. So </a:t>
            </a:r>
            <a:r>
              <a:rPr lang="en-US" i="1"/>
              <a:t>EFGH</a:t>
            </a:r>
            <a:r>
              <a:rPr lang="en-US"/>
              <a:t> is a square by definition.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600075" y="4038600"/>
            <a:ext cx="374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 conclusion is valid.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5" grpId="0"/>
      <p:bldP spid="45076" grpId="0"/>
      <p:bldP spid="450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33400" y="16002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Determine if the conclusion is valid. If not, tell what additional information is needed to make it valid.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2822575"/>
            <a:ext cx="476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Given: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</a:t>
            </a:r>
            <a:r>
              <a:rPr lang="en-US" i="1"/>
              <a:t>ABC </a:t>
            </a:r>
            <a:r>
              <a:rPr lang="en-US"/>
              <a:t>is a right angle.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20700" y="3352800"/>
            <a:ext cx="542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Conclusion:</a:t>
            </a:r>
            <a:r>
              <a:rPr lang="en-US"/>
              <a:t> </a:t>
            </a:r>
            <a:r>
              <a:rPr lang="en-US" i="1"/>
              <a:t>ABCD </a:t>
            </a:r>
            <a:r>
              <a:rPr lang="en-US"/>
              <a:t>is a rectangle.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33400" y="4162425"/>
            <a:ext cx="7620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conclusion is not valid. By Theorem 6-5-1, if one angle of a parallelogram is a right angle, then the parallelogram is a rectangle. To apply this theorem, you need to know that ABCD is a parallelogram .</a:t>
            </a:r>
          </a:p>
        </p:txBody>
      </p:sp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514600"/>
            <a:ext cx="149225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Identifying Special Parallelograms in the Coordinate Plane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1000" y="182880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1"/>
              <a:t>Use the diagonals to determine whether a parallelogram with the given vertices is a rectangle, rhombus, or square. Give all the names that apply.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81000" y="3505200"/>
            <a:ext cx="600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 i="1"/>
              <a:t>P</a:t>
            </a:r>
            <a:r>
              <a:rPr lang="en-US" b="1"/>
              <a:t>(–1, 4), </a:t>
            </a:r>
            <a:r>
              <a:rPr lang="en-US" b="1" i="1"/>
              <a:t>Q</a:t>
            </a:r>
            <a:r>
              <a:rPr lang="en-US" b="1"/>
              <a:t>(2, 6), </a:t>
            </a:r>
            <a:r>
              <a:rPr lang="en-US" b="1" i="1"/>
              <a:t>R</a:t>
            </a:r>
            <a:r>
              <a:rPr lang="en-US" b="1"/>
              <a:t>(4, 3), </a:t>
            </a:r>
            <a:r>
              <a:rPr lang="en-US" b="1" i="1"/>
              <a:t>S</a:t>
            </a:r>
            <a:r>
              <a:rPr lang="en-US" b="1"/>
              <a:t>(1, 1)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 Continued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77825" y="1828800"/>
            <a:ext cx="381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Step 1</a:t>
            </a:r>
            <a:r>
              <a:rPr lang="en-US"/>
              <a:t> Graph     </a:t>
            </a:r>
            <a:r>
              <a:rPr lang="en-US" i="1"/>
              <a:t>PQRS</a:t>
            </a:r>
            <a:r>
              <a:rPr lang="en-US"/>
              <a:t>.</a:t>
            </a:r>
          </a:p>
        </p:txBody>
      </p:sp>
      <p:pic>
        <p:nvPicPr>
          <p:cNvPr id="49166" name="Picture 14" descr="ae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95600"/>
            <a:ext cx="2857500" cy="2857500"/>
          </a:xfrm>
          <a:prstGeom prst="rect">
            <a:avLst/>
          </a:prstGeom>
          <a:noFill/>
        </p:spPr>
      </p:pic>
      <p:pic>
        <p:nvPicPr>
          <p:cNvPr id="49167" name="Picture 15" descr="Untitled-2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9700" y="1949450"/>
            <a:ext cx="457200" cy="234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533400" y="15398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1"/>
              <a:t>Step 2</a:t>
            </a:r>
            <a:r>
              <a:rPr lang="en-US"/>
              <a:t> Find </a:t>
            </a:r>
            <a:r>
              <a:rPr lang="en-US" i="1"/>
              <a:t>PR </a:t>
            </a:r>
            <a:r>
              <a:rPr lang="en-US"/>
              <a:t>and </a:t>
            </a:r>
            <a:r>
              <a:rPr lang="en-US" i="1"/>
              <a:t>QS</a:t>
            </a:r>
            <a:r>
              <a:rPr lang="en-US"/>
              <a:t> to determine if </a:t>
            </a:r>
            <a:r>
              <a:rPr lang="en-US" i="1"/>
              <a:t>PQRS </a:t>
            </a:r>
            <a:r>
              <a:rPr lang="en-US"/>
              <a:t>is a rectangle.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 Continued</a:t>
            </a:r>
          </a:p>
        </p:txBody>
      </p:sp>
      <p:pic>
        <p:nvPicPr>
          <p:cNvPr id="50192" name="Picture 1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657600"/>
            <a:ext cx="3143250" cy="1066800"/>
          </a:xfrm>
          <a:prstGeom prst="rect">
            <a:avLst/>
          </a:prstGeom>
          <a:noFill/>
        </p:spPr>
      </p:pic>
      <p:pic>
        <p:nvPicPr>
          <p:cNvPr id="50193" name="Picture 1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438400"/>
            <a:ext cx="3695700" cy="1114425"/>
          </a:xfrm>
          <a:prstGeom prst="rect">
            <a:avLst/>
          </a:prstGeom>
          <a:noFill/>
        </p:spPr>
      </p:pic>
      <p:grpSp>
        <p:nvGrpSpPr>
          <p:cNvPr id="50195" name="Group 19"/>
          <p:cNvGrpSpPr>
            <a:grpSpLocks/>
          </p:cNvGrpSpPr>
          <p:nvPr/>
        </p:nvGrpSpPr>
        <p:grpSpPr bwMode="auto">
          <a:xfrm>
            <a:off x="609600" y="5121275"/>
            <a:ext cx="7620000" cy="822325"/>
            <a:chOff x="576" y="3120"/>
            <a:chExt cx="4800" cy="518"/>
          </a:xfrm>
        </p:grpSpPr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576" y="3120"/>
              <a:ext cx="48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Since              , the diagonals are congruent. </a:t>
              </a:r>
              <a:r>
                <a:rPr lang="en-US" i="1"/>
                <a:t>PQRS</a:t>
              </a:r>
              <a:r>
                <a:rPr lang="en-US"/>
                <a:t> is a rectangle.</a:t>
              </a:r>
            </a:p>
          </p:txBody>
        </p:sp>
        <p:pic>
          <p:nvPicPr>
            <p:cNvPr id="50194" name="Picture 18" descr="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73" y="3148"/>
              <a:ext cx="942" cy="24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52400" y="1447800"/>
            <a:ext cx="645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Step 3</a:t>
            </a:r>
            <a:r>
              <a:rPr lang="en-US"/>
              <a:t> Determine if </a:t>
            </a:r>
            <a:r>
              <a:rPr lang="en-US" i="1"/>
              <a:t>PQRS </a:t>
            </a:r>
            <a:r>
              <a:rPr lang="en-US"/>
              <a:t>is a rhombus.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228600" y="4724400"/>
            <a:ext cx="6137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Step 4</a:t>
            </a:r>
            <a:r>
              <a:rPr lang="en-US"/>
              <a:t> Determine if </a:t>
            </a:r>
            <a:r>
              <a:rPr lang="en-US" i="1"/>
              <a:t>PQRS </a:t>
            </a:r>
            <a:r>
              <a:rPr lang="en-US"/>
              <a:t>is a square.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228600" y="5287963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/>
              <a:t>Since </a:t>
            </a:r>
            <a:r>
              <a:rPr lang="en-US" i="1"/>
              <a:t>PQRS</a:t>
            </a:r>
            <a:r>
              <a:rPr lang="en-US"/>
              <a:t> is a rectangle and a rhombus, it has four right angles and four congruent sides. So </a:t>
            </a:r>
            <a:r>
              <a:rPr lang="en-US" i="1"/>
              <a:t>PQRS</a:t>
            </a:r>
            <a:r>
              <a:rPr lang="en-US"/>
              <a:t> is a square by definition.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 Continued</a:t>
            </a:r>
          </a:p>
        </p:txBody>
      </p:sp>
      <p:pic>
        <p:nvPicPr>
          <p:cNvPr id="52236" name="Picture 1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4419600" cy="838200"/>
          </a:xfrm>
          <a:prstGeom prst="rect">
            <a:avLst/>
          </a:prstGeom>
          <a:noFill/>
        </p:spPr>
      </p:pic>
      <p:pic>
        <p:nvPicPr>
          <p:cNvPr id="52237" name="Picture 13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048000"/>
            <a:ext cx="3771900" cy="723900"/>
          </a:xfrm>
          <a:prstGeom prst="rect">
            <a:avLst/>
          </a:prstGeom>
          <a:noFill/>
        </p:spPr>
      </p:pic>
      <p:grpSp>
        <p:nvGrpSpPr>
          <p:cNvPr id="52239" name="Group 15"/>
          <p:cNvGrpSpPr>
            <a:grpSpLocks/>
          </p:cNvGrpSpPr>
          <p:nvPr/>
        </p:nvGrpSpPr>
        <p:grpSpPr bwMode="auto">
          <a:xfrm>
            <a:off x="457200" y="3800475"/>
            <a:ext cx="7737475" cy="809625"/>
            <a:chOff x="288" y="2394"/>
            <a:chExt cx="4874" cy="510"/>
          </a:xfrm>
        </p:grpSpPr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288" y="2468"/>
              <a:ext cx="48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Since                                , </a:t>
              </a:r>
              <a:r>
                <a:rPr lang="en-US" i="1"/>
                <a:t>PQRS</a:t>
              </a:r>
              <a:r>
                <a:rPr lang="en-US"/>
                <a:t> is a rhombus.</a:t>
              </a:r>
            </a:p>
          </p:txBody>
        </p:sp>
        <p:pic>
          <p:nvPicPr>
            <p:cNvPr id="52238" name="Picture 14" descr="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4" y="2394"/>
              <a:ext cx="2028" cy="51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  <p:bldP spid="522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3B: Identifying Special Parallelograms in the Coordinate Plane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04800" y="3276600"/>
            <a:ext cx="487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1" i="1"/>
              <a:t>W</a:t>
            </a:r>
            <a:r>
              <a:rPr lang="en-US" b="1"/>
              <a:t>(0, 1), </a:t>
            </a:r>
            <a:r>
              <a:rPr lang="en-US" b="1" i="1"/>
              <a:t>X</a:t>
            </a:r>
            <a:r>
              <a:rPr lang="en-US" b="1"/>
              <a:t>(4, 2), </a:t>
            </a:r>
            <a:r>
              <a:rPr lang="en-US" b="1" i="1"/>
              <a:t>Y</a:t>
            </a:r>
            <a:r>
              <a:rPr lang="en-US" b="1"/>
              <a:t>(3, –2), </a:t>
            </a:r>
            <a:r>
              <a:rPr lang="en-US" b="1" i="1"/>
              <a:t>Z</a:t>
            </a:r>
            <a:r>
              <a:rPr lang="en-US" b="1"/>
              <a:t>(–1, –3)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81000" y="4267200"/>
            <a:ext cx="398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Step 1</a:t>
            </a:r>
            <a:r>
              <a:rPr lang="en-US"/>
              <a:t> Graph      </a:t>
            </a:r>
            <a:r>
              <a:rPr lang="en-US" i="1"/>
              <a:t>WXYZ</a:t>
            </a:r>
            <a:r>
              <a:rPr lang="en-US"/>
              <a:t>.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04800" y="160020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1"/>
              <a:t>Use the diagonals to determine whether a parallelogram with the given vertices is a rectangle, rhombus, or square. Give all the names that apply.</a:t>
            </a:r>
          </a:p>
        </p:txBody>
      </p:sp>
      <p:pic>
        <p:nvPicPr>
          <p:cNvPr id="53258" name="Picture 10" descr="ae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200400"/>
            <a:ext cx="2857500" cy="2857500"/>
          </a:xfrm>
          <a:prstGeom prst="rect">
            <a:avLst/>
          </a:prstGeom>
          <a:noFill/>
        </p:spPr>
      </p:pic>
      <p:pic>
        <p:nvPicPr>
          <p:cNvPr id="53259" name="Picture 11" descr="Untitled-2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7800" y="4368800"/>
            <a:ext cx="457200" cy="234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1066800"/>
            <a:ext cx="8305800" cy="5105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altLang="en-US" sz="2800" b="1">
                <a:solidFill>
                  <a:srgbClr val="3333CC"/>
                </a:solidFill>
              </a:rPr>
              <a:t>Warm Up</a:t>
            </a:r>
            <a:endParaRPr lang="en-US" altLang="en-US" sz="2800"/>
          </a:p>
          <a:p>
            <a:pPr algn="l"/>
            <a:endParaRPr lang="en-US" altLang="en-US" sz="800" b="1"/>
          </a:p>
          <a:p>
            <a:pPr algn="l"/>
            <a:endParaRPr lang="en-US" altLang="en-US" sz="800"/>
          </a:p>
          <a:p>
            <a:pPr algn="l"/>
            <a:r>
              <a:rPr lang="en-US" altLang="en-US" b="1"/>
              <a:t>1.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Find </a:t>
            </a:r>
            <a:r>
              <a:rPr lang="en-US" altLang="en-US" i="1">
                <a:sym typeface="Symbol" pitchFamily="18" charset="2"/>
              </a:rPr>
              <a:t>AB </a:t>
            </a:r>
            <a:r>
              <a:rPr lang="en-US" altLang="en-US">
                <a:sym typeface="Symbol" pitchFamily="18" charset="2"/>
              </a:rPr>
              <a:t>for </a:t>
            </a:r>
            <a:r>
              <a:rPr lang="en-US" altLang="en-US" i="1">
                <a:sym typeface="Symbol" pitchFamily="18" charset="2"/>
              </a:rPr>
              <a:t>A </a:t>
            </a:r>
            <a:r>
              <a:rPr lang="en-US" altLang="en-US">
                <a:sym typeface="Symbol" pitchFamily="18" charset="2"/>
              </a:rPr>
              <a:t>(–3, 5) and </a:t>
            </a:r>
            <a:r>
              <a:rPr lang="en-US" altLang="en-US" i="1">
                <a:sym typeface="Symbol" pitchFamily="18" charset="2"/>
              </a:rPr>
              <a:t>B </a:t>
            </a:r>
            <a:r>
              <a:rPr lang="en-US" altLang="en-US">
                <a:sym typeface="Symbol" pitchFamily="18" charset="2"/>
              </a:rPr>
              <a:t>(1, 2).</a:t>
            </a:r>
          </a:p>
          <a:p>
            <a:pPr algn="l"/>
            <a:endParaRPr lang="en-US" altLang="en-US">
              <a:sym typeface="Symbol" pitchFamily="18" charset="2"/>
            </a:endParaRPr>
          </a:p>
          <a:p>
            <a:pPr algn="l">
              <a:lnSpc>
                <a:spcPct val="140000"/>
              </a:lnSpc>
            </a:pPr>
            <a:r>
              <a:rPr lang="en-US" altLang="en-US" b="1">
                <a:sym typeface="Symbol" pitchFamily="18" charset="2"/>
              </a:rPr>
              <a:t>2.</a:t>
            </a:r>
            <a:r>
              <a:rPr lang="en-US" altLang="en-US">
                <a:sym typeface="Symbol" pitchFamily="18" charset="2"/>
              </a:rPr>
              <a:t> Find the slope of </a:t>
            </a:r>
            <a:r>
              <a:rPr lang="en-US" altLang="en-US" i="1">
                <a:sym typeface="Symbol" pitchFamily="18" charset="2"/>
              </a:rPr>
              <a:t>JK</a:t>
            </a:r>
            <a:r>
              <a:rPr lang="en-US" altLang="en-US">
                <a:sym typeface="Symbol" pitchFamily="18" charset="2"/>
              </a:rPr>
              <a:t> for </a:t>
            </a:r>
            <a:r>
              <a:rPr lang="en-US" altLang="en-US" i="1">
                <a:sym typeface="Symbol" pitchFamily="18" charset="2"/>
              </a:rPr>
              <a:t>J</a:t>
            </a:r>
            <a:r>
              <a:rPr lang="en-US" altLang="en-US">
                <a:sym typeface="Symbol" pitchFamily="18" charset="2"/>
              </a:rPr>
              <a:t>(–4, 4) and </a:t>
            </a:r>
            <a:r>
              <a:rPr lang="en-US" altLang="en-US" i="1">
                <a:sym typeface="Symbol" pitchFamily="18" charset="2"/>
              </a:rPr>
              <a:t>K</a:t>
            </a:r>
            <a:r>
              <a:rPr lang="en-US" altLang="en-US">
                <a:sym typeface="Symbol" pitchFamily="18" charset="2"/>
              </a:rPr>
              <a:t>(3, –3).</a:t>
            </a:r>
          </a:p>
          <a:p>
            <a:pPr algn="l"/>
            <a:endParaRPr lang="en-US" altLang="en-US">
              <a:solidFill>
                <a:srgbClr val="FF0000"/>
              </a:solidFill>
            </a:endParaRPr>
          </a:p>
          <a:p>
            <a:pPr algn="l"/>
            <a:r>
              <a:rPr lang="en-US" altLang="en-US" b="1" i="1"/>
              <a:t>ABCD </a:t>
            </a:r>
            <a:r>
              <a:rPr lang="en-US" altLang="en-US" b="1"/>
              <a:t>is a parallelogram. Justify each statement.</a:t>
            </a:r>
          </a:p>
          <a:p>
            <a:pPr algn="l"/>
            <a:endParaRPr lang="en-US" altLang="en-US" b="1"/>
          </a:p>
          <a:p>
            <a:pPr algn="l"/>
            <a:r>
              <a:rPr lang="en-US" altLang="en-US" b="1"/>
              <a:t>3.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ABC</a:t>
            </a:r>
            <a:r>
              <a:rPr lang="en-US" altLang="en-US">
                <a:sym typeface="Symbol" pitchFamily="18" charset="2"/>
              </a:rPr>
              <a:t>  </a:t>
            </a:r>
            <a:r>
              <a:rPr lang="en-US" altLang="en-US" i="1">
                <a:sym typeface="Symbol" pitchFamily="18" charset="2"/>
              </a:rPr>
              <a:t>CDA</a:t>
            </a:r>
            <a:r>
              <a:rPr lang="en-US" altLang="en-US">
                <a:sym typeface="Symbol" pitchFamily="18" charset="2"/>
              </a:rPr>
              <a:t> 			</a:t>
            </a:r>
          </a:p>
          <a:p>
            <a:pPr algn="l"/>
            <a:endParaRPr lang="en-US" altLang="en-US">
              <a:sym typeface="Symbol" pitchFamily="18" charset="2"/>
            </a:endParaRPr>
          </a:p>
          <a:p>
            <a:pPr algn="l"/>
            <a:endParaRPr lang="en-US" altLang="en-US">
              <a:sym typeface="Symbol" pitchFamily="18" charset="2"/>
            </a:endParaRPr>
          </a:p>
          <a:p>
            <a:pPr algn="l"/>
            <a:r>
              <a:rPr lang="en-US" altLang="en-US" b="1">
                <a:sym typeface="Symbol" pitchFamily="18" charset="2"/>
              </a:rPr>
              <a:t>4. </a:t>
            </a:r>
            <a:r>
              <a:rPr lang="en-US" altLang="en-US">
                <a:sym typeface="Symbol" pitchFamily="18" charset="2"/>
              </a:rPr>
              <a:t></a:t>
            </a:r>
            <a:r>
              <a:rPr lang="en-US" altLang="en-US" i="1">
                <a:sym typeface="Symbol" pitchFamily="18" charset="2"/>
              </a:rPr>
              <a:t>AEB </a:t>
            </a:r>
            <a:r>
              <a:rPr lang="en-US" altLang="en-US">
                <a:sym typeface="Symbol" pitchFamily="18" charset="2"/>
              </a:rPr>
              <a:t> </a:t>
            </a:r>
            <a:r>
              <a:rPr lang="en-US" altLang="en-US" i="1">
                <a:sym typeface="Symbol" pitchFamily="18" charset="2"/>
              </a:rPr>
              <a:t>CED</a:t>
            </a:r>
            <a:r>
              <a:rPr lang="en-US" altLang="en-US">
                <a:sym typeface="Symbol" pitchFamily="18" charset="2"/>
              </a:rPr>
              <a:t> </a:t>
            </a:r>
            <a:endParaRPr lang="en-US" altLang="en-US" b="1"/>
          </a:p>
          <a:p>
            <a:pPr algn="l"/>
            <a:r>
              <a:rPr lang="en-US" altLang="en-US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248400" y="1676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5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8153400" y="2590800"/>
            <a:ext cx="63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–1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3228975" y="5562600"/>
            <a:ext cx="233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Vert. </a:t>
            </a:r>
            <a:r>
              <a:rPr lang="en-US" altLang="en-US" b="1">
                <a:solidFill>
                  <a:srgbClr val="FF3300"/>
                </a:solidFill>
                <a:sym typeface="Symbol" pitchFamily="18" charset="2"/>
              </a:rPr>
              <a:t></a:t>
            </a:r>
            <a:r>
              <a:rPr lang="en-US" altLang="en-US">
                <a:solidFill>
                  <a:srgbClr val="FF3300"/>
                </a:solidFill>
                <a:sym typeface="Symbol" pitchFamily="18" charset="2"/>
              </a:rPr>
              <a:t>s </a:t>
            </a:r>
            <a:r>
              <a:rPr lang="en-US">
                <a:solidFill>
                  <a:srgbClr val="FF3300"/>
                </a:solidFill>
              </a:rPr>
              <a:t>Thm.</a:t>
            </a:r>
          </a:p>
        </p:txBody>
      </p:sp>
      <p:pic>
        <p:nvPicPr>
          <p:cNvPr id="7203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191000"/>
            <a:ext cx="2322513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208" name="Group 40"/>
          <p:cNvGrpSpPr>
            <a:grpSpLocks/>
          </p:cNvGrpSpPr>
          <p:nvPr/>
        </p:nvGrpSpPr>
        <p:grpSpPr bwMode="auto">
          <a:xfrm>
            <a:off x="993775" y="4938713"/>
            <a:ext cx="2482850" cy="457200"/>
            <a:chOff x="626" y="3111"/>
            <a:chExt cx="1564" cy="288"/>
          </a:xfrm>
        </p:grpSpPr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912" y="3111"/>
              <a:ext cx="1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solidFill>
                    <a:srgbClr val="FF3300"/>
                  </a:solidFill>
                  <a:sym typeface="Wingdings" charset="2"/>
                </a:rPr>
                <a:t></a:t>
              </a:r>
              <a:r>
                <a:rPr lang="en-US" b="1">
                  <a:solidFill>
                    <a:srgbClr val="FF3300"/>
                  </a:solidFill>
                </a:rPr>
                <a:t> </a:t>
              </a:r>
              <a:r>
                <a:rPr lang="en-US">
                  <a:solidFill>
                    <a:srgbClr val="FF3300"/>
                  </a:solidFill>
                </a:rPr>
                <a:t>opp. </a:t>
              </a:r>
              <a:r>
                <a:rPr lang="en-US" altLang="en-US" b="1">
                  <a:solidFill>
                    <a:srgbClr val="FF3300"/>
                  </a:solidFill>
                  <a:latin typeface="Arial" charset="0"/>
                  <a:sym typeface="Symbol" pitchFamily="18" charset="2"/>
                </a:rPr>
                <a:t>s </a:t>
              </a:r>
              <a:endParaRPr lang="en-US">
                <a:solidFill>
                  <a:srgbClr val="FF3300"/>
                </a:solidFill>
                <a:sym typeface="Symbol" pitchFamily="18" charset="2"/>
              </a:endParaRPr>
            </a:p>
          </p:txBody>
        </p:sp>
        <p:pic>
          <p:nvPicPr>
            <p:cNvPr id="7207" name="Picture 39" descr="Untitled-2 copy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6" y="3196"/>
              <a:ext cx="305" cy="15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94" grpId="0" autoUpdateAnimBg="0"/>
      <p:bldP spid="72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28600" y="1463675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b="1"/>
              <a:t>Step 2</a:t>
            </a:r>
            <a:r>
              <a:rPr lang="en-US"/>
              <a:t> Find </a:t>
            </a:r>
            <a:r>
              <a:rPr lang="en-US" i="1"/>
              <a:t>WY </a:t>
            </a:r>
            <a:r>
              <a:rPr lang="en-US"/>
              <a:t>and </a:t>
            </a:r>
            <a:r>
              <a:rPr lang="en-US" i="1"/>
              <a:t>XZ</a:t>
            </a:r>
            <a:r>
              <a:rPr lang="en-US"/>
              <a:t> to determine if </a:t>
            </a:r>
            <a:r>
              <a:rPr lang="en-US" i="1"/>
              <a:t>WXYZ </a:t>
            </a:r>
            <a:r>
              <a:rPr lang="en-US"/>
              <a:t>is a rectangle.</a:t>
            </a: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990600" y="5562600"/>
            <a:ext cx="454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Thus </a:t>
            </a:r>
            <a:r>
              <a:rPr lang="en-US" i="1"/>
              <a:t>WXYZ</a:t>
            </a:r>
            <a:r>
              <a:rPr lang="en-US"/>
              <a:t> is not a square. 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3B Continued</a:t>
            </a:r>
          </a:p>
        </p:txBody>
      </p:sp>
      <p:pic>
        <p:nvPicPr>
          <p:cNvPr id="55310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429000"/>
            <a:ext cx="3590925" cy="1066800"/>
          </a:xfrm>
          <a:prstGeom prst="rect">
            <a:avLst/>
          </a:prstGeom>
          <a:noFill/>
        </p:spPr>
      </p:pic>
      <p:pic>
        <p:nvPicPr>
          <p:cNvPr id="55312" name="Picture 1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209800"/>
            <a:ext cx="3448050" cy="1066800"/>
          </a:xfrm>
          <a:prstGeom prst="rect">
            <a:avLst/>
          </a:prstGeom>
          <a:noFill/>
        </p:spPr>
      </p:pic>
      <p:grpSp>
        <p:nvGrpSpPr>
          <p:cNvPr id="55314" name="Group 18"/>
          <p:cNvGrpSpPr>
            <a:grpSpLocks/>
          </p:cNvGrpSpPr>
          <p:nvPr/>
        </p:nvGrpSpPr>
        <p:grpSpPr bwMode="auto">
          <a:xfrm>
            <a:off x="914400" y="4724400"/>
            <a:ext cx="6754813" cy="457200"/>
            <a:chOff x="576" y="2976"/>
            <a:chExt cx="4255" cy="288"/>
          </a:xfrm>
        </p:grpSpPr>
        <p:sp>
          <p:nvSpPr>
            <p:cNvPr id="55304" name="Rectangle 8"/>
            <p:cNvSpPr>
              <a:spLocks noChangeArrowheads="1"/>
            </p:cNvSpPr>
            <p:nvPr/>
          </p:nvSpPr>
          <p:spPr bwMode="auto">
            <a:xfrm>
              <a:off x="576" y="2976"/>
              <a:ext cx="4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Since               , </a:t>
              </a:r>
              <a:r>
                <a:rPr lang="en-US" i="1"/>
                <a:t>WXYZ</a:t>
              </a:r>
              <a:r>
                <a:rPr lang="en-US"/>
                <a:t> is not a rectangle. </a:t>
              </a:r>
            </a:p>
          </p:txBody>
        </p:sp>
        <p:pic>
          <p:nvPicPr>
            <p:cNvPr id="55313" name="Picture 17" descr="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00" y="2990"/>
              <a:ext cx="936" cy="2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04800" y="2057400"/>
            <a:ext cx="651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Step 3</a:t>
            </a:r>
            <a:r>
              <a:rPr lang="en-US"/>
              <a:t> Determine if </a:t>
            </a:r>
            <a:r>
              <a:rPr lang="en-US" i="1"/>
              <a:t>WXYZ</a:t>
            </a:r>
            <a:r>
              <a:rPr lang="en-US"/>
              <a:t> is a rhombus.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3B Continued</a:t>
            </a:r>
          </a:p>
        </p:txBody>
      </p:sp>
      <p:pic>
        <p:nvPicPr>
          <p:cNvPr id="56331" name="Picture 11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67000"/>
            <a:ext cx="4133850" cy="733425"/>
          </a:xfrm>
          <a:prstGeom prst="rect">
            <a:avLst/>
          </a:prstGeom>
          <a:noFill/>
        </p:spPr>
      </p:pic>
      <p:pic>
        <p:nvPicPr>
          <p:cNvPr id="56332" name="Picture 1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7850" y="3657600"/>
            <a:ext cx="3943350" cy="733425"/>
          </a:xfrm>
          <a:prstGeom prst="rect">
            <a:avLst/>
          </a:prstGeom>
          <a:noFill/>
        </p:spPr>
      </p:pic>
      <p:grpSp>
        <p:nvGrpSpPr>
          <p:cNvPr id="56334" name="Group 14"/>
          <p:cNvGrpSpPr>
            <a:grpSpLocks/>
          </p:cNvGrpSpPr>
          <p:nvPr/>
        </p:nvGrpSpPr>
        <p:grpSpPr bwMode="auto">
          <a:xfrm>
            <a:off x="768350" y="4953000"/>
            <a:ext cx="7308850" cy="822325"/>
            <a:chOff x="288" y="3120"/>
            <a:chExt cx="4604" cy="518"/>
          </a:xfrm>
        </p:grpSpPr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288" y="3120"/>
              <a:ext cx="460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Since (–1)(1) = –1,             , </a:t>
              </a:r>
              <a:r>
                <a:rPr lang="en-US" i="1"/>
                <a:t>WXYZ</a:t>
              </a:r>
              <a:r>
                <a:rPr lang="en-US"/>
                <a:t> is a rhombus.</a:t>
              </a:r>
            </a:p>
          </p:txBody>
        </p:sp>
        <p:pic>
          <p:nvPicPr>
            <p:cNvPr id="56333" name="Picture 13" descr="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90" y="3133"/>
              <a:ext cx="846" cy="22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Use the diagonals to determine whether a parallelogram with the given vertices is a rectangle, rhombus, or square. Give all the names that apply.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3352800"/>
            <a:ext cx="659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K</a:t>
            </a:r>
            <a:r>
              <a:rPr lang="en-US" b="1"/>
              <a:t>(–5, –1), </a:t>
            </a:r>
            <a:r>
              <a:rPr lang="en-US" b="1" i="1"/>
              <a:t>L</a:t>
            </a:r>
            <a:r>
              <a:rPr lang="en-US" b="1"/>
              <a:t>(–2, 4), </a:t>
            </a:r>
            <a:r>
              <a:rPr lang="en-US" b="1" i="1"/>
              <a:t>M</a:t>
            </a:r>
            <a:r>
              <a:rPr lang="en-US" b="1"/>
              <a:t>(3, 1), </a:t>
            </a:r>
            <a:r>
              <a:rPr lang="en-US" b="1" i="1"/>
              <a:t>N</a:t>
            </a:r>
            <a:r>
              <a:rPr lang="en-US" b="1"/>
              <a:t>(0, –4)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52400" y="1676400"/>
            <a:ext cx="394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Step 1</a:t>
            </a:r>
            <a:r>
              <a:rPr lang="en-US"/>
              <a:t> Graph      </a:t>
            </a:r>
            <a:r>
              <a:rPr lang="en-US" i="1"/>
              <a:t>KLMN</a:t>
            </a:r>
            <a:r>
              <a:rPr lang="en-US"/>
              <a:t>.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57353" name="Picture 9" descr="ae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362200"/>
            <a:ext cx="2857500" cy="2857500"/>
          </a:xfrm>
          <a:prstGeom prst="rect">
            <a:avLst/>
          </a:prstGeom>
          <a:noFill/>
        </p:spPr>
      </p:pic>
      <p:pic>
        <p:nvPicPr>
          <p:cNvPr id="57359" name="Picture 15" descr="Untitled-2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7300" y="1778000"/>
            <a:ext cx="457200" cy="234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1600200"/>
            <a:ext cx="7423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Step 2</a:t>
            </a:r>
            <a:r>
              <a:rPr lang="en-US"/>
              <a:t> Find </a:t>
            </a:r>
            <a:r>
              <a:rPr lang="en-US" i="1"/>
              <a:t>KM </a:t>
            </a:r>
            <a:r>
              <a:rPr lang="en-US"/>
              <a:t>and </a:t>
            </a:r>
            <a:r>
              <a:rPr lang="en-US" i="1"/>
              <a:t>LN</a:t>
            </a:r>
            <a:r>
              <a:rPr lang="en-US"/>
              <a:t> to determine if </a:t>
            </a:r>
            <a:r>
              <a:rPr lang="en-US" i="1"/>
              <a:t>KLMN </a:t>
            </a:r>
            <a:r>
              <a:rPr lang="en-US"/>
              <a:t>is a rectangle.</a:t>
            </a:r>
          </a:p>
        </p:txBody>
      </p:sp>
      <p:pic>
        <p:nvPicPr>
          <p:cNvPr id="58382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4238625" cy="1114425"/>
          </a:xfrm>
          <a:prstGeom prst="rect">
            <a:avLst/>
          </a:prstGeom>
          <a:noFill/>
        </p:spPr>
      </p:pic>
      <p:pic>
        <p:nvPicPr>
          <p:cNvPr id="58383" name="Picture 1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838575"/>
            <a:ext cx="3962400" cy="1114425"/>
          </a:xfrm>
          <a:prstGeom prst="rect">
            <a:avLst/>
          </a:prstGeom>
          <a:noFill/>
        </p:spPr>
      </p:pic>
      <p:grpSp>
        <p:nvGrpSpPr>
          <p:cNvPr id="58385" name="Group 17"/>
          <p:cNvGrpSpPr>
            <a:grpSpLocks/>
          </p:cNvGrpSpPr>
          <p:nvPr/>
        </p:nvGrpSpPr>
        <p:grpSpPr bwMode="auto">
          <a:xfrm>
            <a:off x="457200" y="5410200"/>
            <a:ext cx="7848600" cy="457200"/>
            <a:chOff x="288" y="3456"/>
            <a:chExt cx="4944" cy="288"/>
          </a:xfrm>
        </p:grpSpPr>
        <p:sp>
          <p:nvSpPr>
            <p:cNvPr id="58375" name="Text Box 7"/>
            <p:cNvSpPr txBox="1">
              <a:spLocks noChangeArrowheads="1"/>
            </p:cNvSpPr>
            <p:nvPr/>
          </p:nvSpPr>
          <p:spPr bwMode="auto">
            <a:xfrm>
              <a:off x="288" y="3456"/>
              <a:ext cx="49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Since                  , </a:t>
              </a:r>
              <a:r>
                <a:rPr lang="en-US" i="1"/>
                <a:t>KMLN</a:t>
              </a:r>
              <a:r>
                <a:rPr lang="en-US"/>
                <a:t> is a rectangle.</a:t>
              </a:r>
            </a:p>
          </p:txBody>
        </p:sp>
        <p:pic>
          <p:nvPicPr>
            <p:cNvPr id="58384" name="Picture 16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09" y="3474"/>
              <a:ext cx="1182" cy="2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1752600"/>
            <a:ext cx="647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Step 3</a:t>
            </a:r>
            <a:r>
              <a:rPr lang="en-US"/>
              <a:t> Determine if </a:t>
            </a:r>
            <a:r>
              <a:rPr lang="en-US" i="1"/>
              <a:t>KLMN</a:t>
            </a:r>
            <a:r>
              <a:rPr lang="en-US"/>
              <a:t> is a rhombus.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533400" y="4587875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Since the product of the slopes is –1, the two lines are perpendicular. </a:t>
            </a:r>
            <a:r>
              <a:rPr lang="en-US" i="1"/>
              <a:t>KLMN</a:t>
            </a:r>
            <a:r>
              <a:rPr lang="en-US"/>
              <a:t> is a rhombus.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60429" name="Picture 13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4152900" cy="895350"/>
          </a:xfrm>
          <a:prstGeom prst="rect">
            <a:avLst/>
          </a:prstGeom>
          <a:noFill/>
        </p:spPr>
      </p:pic>
      <p:pic>
        <p:nvPicPr>
          <p:cNvPr id="60431" name="Picture 15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05200"/>
            <a:ext cx="4381500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457200" y="1676400"/>
            <a:ext cx="615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Step 4</a:t>
            </a:r>
            <a:r>
              <a:rPr lang="en-US"/>
              <a:t> Determine if </a:t>
            </a:r>
            <a:r>
              <a:rPr lang="en-US" i="1"/>
              <a:t>KLMN </a:t>
            </a:r>
            <a:r>
              <a:rPr lang="en-US"/>
              <a:t>is a square.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62000" y="2339975"/>
            <a:ext cx="723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/>
              <a:t>Since </a:t>
            </a:r>
            <a:r>
              <a:rPr lang="en-US" i="1"/>
              <a:t>KLMN</a:t>
            </a:r>
            <a:r>
              <a:rPr lang="en-US"/>
              <a:t> is a rectangle and a rhombus, it has four right angles and four congruent sides. So </a:t>
            </a:r>
            <a:r>
              <a:rPr lang="en-US" i="1"/>
              <a:t>KLMN</a:t>
            </a:r>
            <a:r>
              <a:rPr lang="en-US"/>
              <a:t> is a square by definition.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Use the diagonals to determine whether a parallelogram with the given vertices is a rectangle, rhombus, or square. Give all the names that apply.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81000" y="3352800"/>
            <a:ext cx="664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P</a:t>
            </a:r>
            <a:r>
              <a:rPr lang="en-US" b="1"/>
              <a:t>(–4, 6) , </a:t>
            </a:r>
            <a:r>
              <a:rPr lang="en-US" b="1" i="1"/>
              <a:t>Q</a:t>
            </a:r>
            <a:r>
              <a:rPr lang="en-US" b="1"/>
              <a:t>(2, 5) , </a:t>
            </a:r>
            <a:r>
              <a:rPr lang="en-US" b="1" i="1"/>
              <a:t>R</a:t>
            </a:r>
            <a:r>
              <a:rPr lang="en-US" b="1"/>
              <a:t>(3, –1) , </a:t>
            </a:r>
            <a:r>
              <a:rPr lang="en-US" b="1" i="1"/>
              <a:t>S</a:t>
            </a:r>
            <a:r>
              <a:rPr lang="en-US" b="1"/>
              <a:t>(–3, 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3B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19075" y="1676400"/>
            <a:ext cx="381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Step 1</a:t>
            </a:r>
            <a:r>
              <a:rPr lang="en-US"/>
              <a:t> Graph     </a:t>
            </a:r>
            <a:r>
              <a:rPr lang="en-US" i="1"/>
              <a:t>PQRS</a:t>
            </a:r>
            <a:r>
              <a:rPr lang="en-US"/>
              <a:t>.</a:t>
            </a:r>
          </a:p>
        </p:txBody>
      </p:sp>
      <p:pic>
        <p:nvPicPr>
          <p:cNvPr id="66568" name="Picture 8" descr="ae3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819400"/>
            <a:ext cx="2857500" cy="2857500"/>
          </a:xfrm>
          <a:prstGeom prst="rect">
            <a:avLst/>
          </a:prstGeom>
          <a:noFill/>
        </p:spPr>
      </p:pic>
      <p:pic>
        <p:nvPicPr>
          <p:cNvPr id="66569" name="Picture 9" descr="Untitled-2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7300" y="1778000"/>
            <a:ext cx="457200" cy="234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457200" y="1600200"/>
            <a:ext cx="7423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Step 2</a:t>
            </a:r>
            <a:r>
              <a:rPr lang="en-US"/>
              <a:t> Find </a:t>
            </a:r>
            <a:r>
              <a:rPr lang="en-US" i="1"/>
              <a:t>PR </a:t>
            </a:r>
            <a:r>
              <a:rPr lang="en-US"/>
              <a:t>and </a:t>
            </a:r>
            <a:r>
              <a:rPr lang="en-US" i="1"/>
              <a:t>QS</a:t>
            </a:r>
            <a:r>
              <a:rPr lang="en-US"/>
              <a:t> to determine if </a:t>
            </a:r>
            <a:r>
              <a:rPr lang="en-US" i="1"/>
              <a:t>PQRS </a:t>
            </a:r>
            <a:r>
              <a:rPr lang="en-US"/>
              <a:t>is a rectangle.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3B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62474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14600"/>
            <a:ext cx="3857625" cy="1114425"/>
          </a:xfrm>
          <a:prstGeom prst="rect">
            <a:avLst/>
          </a:prstGeom>
          <a:noFill/>
        </p:spPr>
      </p:pic>
      <p:pic>
        <p:nvPicPr>
          <p:cNvPr id="62475" name="Picture 1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962400"/>
            <a:ext cx="3438525" cy="1066800"/>
          </a:xfrm>
          <a:prstGeom prst="rect">
            <a:avLst/>
          </a:prstGeom>
          <a:noFill/>
        </p:spPr>
      </p:pic>
      <p:grpSp>
        <p:nvGrpSpPr>
          <p:cNvPr id="62477" name="Group 13"/>
          <p:cNvGrpSpPr>
            <a:grpSpLocks/>
          </p:cNvGrpSpPr>
          <p:nvPr/>
        </p:nvGrpSpPr>
        <p:grpSpPr bwMode="auto">
          <a:xfrm>
            <a:off x="533400" y="5334000"/>
            <a:ext cx="7848600" cy="822325"/>
            <a:chOff x="336" y="3360"/>
            <a:chExt cx="4944" cy="518"/>
          </a:xfrm>
        </p:grpSpPr>
        <p:sp>
          <p:nvSpPr>
            <p:cNvPr id="62469" name="Text Box 5"/>
            <p:cNvSpPr txBox="1">
              <a:spLocks noChangeArrowheads="1"/>
            </p:cNvSpPr>
            <p:nvPr/>
          </p:nvSpPr>
          <p:spPr bwMode="auto">
            <a:xfrm>
              <a:off x="336" y="3360"/>
              <a:ext cx="49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Since               , </a:t>
              </a:r>
              <a:r>
                <a:rPr lang="en-US" i="1"/>
                <a:t>PQRS</a:t>
              </a:r>
              <a:r>
                <a:rPr lang="en-US"/>
                <a:t> is not a rectangle. Thus </a:t>
              </a:r>
              <a:r>
                <a:rPr lang="en-US" i="1"/>
                <a:t>PQRS</a:t>
              </a:r>
              <a:r>
                <a:rPr lang="en-US"/>
                <a:t> is not a square.</a:t>
              </a:r>
            </a:p>
          </p:txBody>
        </p:sp>
        <p:pic>
          <p:nvPicPr>
            <p:cNvPr id="62476" name="Picture 12" descr="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7" y="3360"/>
              <a:ext cx="936" cy="2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1219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altLang="en-US" sz="3200"/>
              <a:t>Prove that a given quadrilateral is a rectangle, rhombus, or square.</a:t>
            </a:r>
            <a:endParaRPr lang="en-US" altLang="en-US" sz="3200">
              <a:latin typeface="Arial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04800" y="1752600"/>
            <a:ext cx="645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Step 3</a:t>
            </a:r>
            <a:r>
              <a:rPr lang="en-US"/>
              <a:t> Determine if </a:t>
            </a:r>
            <a:r>
              <a:rPr lang="en-US" i="1"/>
              <a:t>PQRS</a:t>
            </a:r>
            <a:r>
              <a:rPr lang="en-US"/>
              <a:t> is a rhombus.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3B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63498" name="Picture 10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362200"/>
            <a:ext cx="4362450" cy="838200"/>
          </a:xfrm>
          <a:prstGeom prst="rect">
            <a:avLst/>
          </a:prstGeom>
          <a:noFill/>
        </p:spPr>
      </p:pic>
      <p:pic>
        <p:nvPicPr>
          <p:cNvPr id="63499" name="Picture 11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457575"/>
            <a:ext cx="3933825" cy="733425"/>
          </a:xfrm>
          <a:prstGeom prst="rect">
            <a:avLst/>
          </a:prstGeom>
          <a:noFill/>
        </p:spPr>
      </p:pic>
      <p:grpSp>
        <p:nvGrpSpPr>
          <p:cNvPr id="63501" name="Group 13"/>
          <p:cNvGrpSpPr>
            <a:grpSpLocks/>
          </p:cNvGrpSpPr>
          <p:nvPr/>
        </p:nvGrpSpPr>
        <p:grpSpPr bwMode="auto">
          <a:xfrm>
            <a:off x="609600" y="4648200"/>
            <a:ext cx="7543800" cy="822325"/>
            <a:chOff x="384" y="2928"/>
            <a:chExt cx="4752" cy="518"/>
          </a:xfrm>
        </p:grpSpPr>
        <p:sp>
          <p:nvSpPr>
            <p:cNvPr id="63494" name="Text Box 6"/>
            <p:cNvSpPr txBox="1">
              <a:spLocks noChangeArrowheads="1"/>
            </p:cNvSpPr>
            <p:nvPr/>
          </p:nvSpPr>
          <p:spPr bwMode="auto">
            <a:xfrm>
              <a:off x="384" y="2928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Since </a:t>
              </a:r>
              <a:r>
                <a:rPr lang="en-US">
                  <a:solidFill>
                    <a:srgbClr val="FF0000"/>
                  </a:solidFill>
                </a:rPr>
                <a:t>(–1)</a:t>
              </a:r>
              <a:r>
                <a:rPr lang="en-US">
                  <a:solidFill>
                    <a:srgbClr val="0000FF"/>
                  </a:solidFill>
                </a:rPr>
                <a:t>(1) </a:t>
              </a:r>
              <a:r>
                <a:rPr lang="en-US"/>
                <a:t>= –1,             are perpendicular and congruent. </a:t>
              </a:r>
              <a:r>
                <a:rPr lang="en-US" i="1"/>
                <a:t>PQRS</a:t>
              </a:r>
              <a:r>
                <a:rPr lang="en-US"/>
                <a:t> is a rhombus.</a:t>
              </a:r>
            </a:p>
          </p:txBody>
        </p:sp>
        <p:pic>
          <p:nvPicPr>
            <p:cNvPr id="63500" name="Picture 12" descr="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79" y="2949"/>
              <a:ext cx="792" cy="24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1534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03225" indent="-403225" algn="l"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b="1"/>
              <a:t>1.</a:t>
            </a:r>
            <a:r>
              <a:rPr lang="en-US"/>
              <a:t> Given that </a:t>
            </a:r>
            <a:r>
              <a:rPr lang="en-US" i="1"/>
              <a:t>AB</a:t>
            </a:r>
            <a:r>
              <a:rPr lang="en-US"/>
              <a:t> = </a:t>
            </a:r>
            <a:r>
              <a:rPr lang="en-US" i="1"/>
              <a:t>BC</a:t>
            </a:r>
            <a:r>
              <a:rPr lang="en-US"/>
              <a:t> = </a:t>
            </a:r>
            <a:r>
              <a:rPr lang="en-US" i="1"/>
              <a:t>CD</a:t>
            </a:r>
            <a:r>
              <a:rPr lang="en-US"/>
              <a:t> = </a:t>
            </a:r>
            <a:r>
              <a:rPr lang="en-US" i="1"/>
              <a:t>DA</a:t>
            </a:r>
            <a:r>
              <a:rPr lang="en-US"/>
              <a:t>, what additional information is needed to conclude that </a:t>
            </a:r>
            <a:r>
              <a:rPr lang="en-US" i="1"/>
              <a:t>ABCD</a:t>
            </a:r>
            <a:r>
              <a:rPr lang="en-US"/>
              <a:t> is a square?	</a:t>
            </a:r>
          </a:p>
          <a:p>
            <a:pPr marL="403225" indent="-403225" algn="l" eaLnBrk="0" hangingPunct="0">
              <a:lnSpc>
                <a:spcPct val="125000"/>
              </a:lnSpc>
              <a:spcBef>
                <a:spcPct val="50000"/>
              </a:spcBef>
            </a:pPr>
            <a:endParaRPr lang="en-US"/>
          </a:p>
          <a:p>
            <a:pPr marL="403225" indent="-403225" algn="l"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352800"/>
            <a:ext cx="1752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0" name="Picture 22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105400"/>
            <a:ext cx="1238250" cy="361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1534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63550" indent="-463550" algn="l"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b="1"/>
              <a:t>2.</a:t>
            </a:r>
            <a:r>
              <a:rPr lang="en-US"/>
              <a:t> Determine if the conclusion is valid. If not, tell what additional information is needed to make it valid.</a:t>
            </a:r>
            <a:r>
              <a:rPr lang="en-US" sz="800">
                <a:latin typeface="Arial" charset="0"/>
              </a:rPr>
              <a:t> </a:t>
            </a:r>
          </a:p>
          <a:p>
            <a:pPr marL="463550" indent="-463550" algn="l"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</p:txBody>
      </p:sp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343400"/>
            <a:ext cx="20574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762000" y="3048000"/>
            <a:ext cx="700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Given:</a:t>
            </a:r>
            <a:r>
              <a:rPr lang="en-US"/>
              <a:t> </a:t>
            </a:r>
            <a:r>
              <a:rPr lang="en-US" i="1"/>
              <a:t>PQRS </a:t>
            </a:r>
            <a:r>
              <a:rPr lang="en-US"/>
              <a:t>and </a:t>
            </a:r>
            <a:r>
              <a:rPr lang="en-US" i="1"/>
              <a:t>PQNM </a:t>
            </a:r>
            <a:r>
              <a:rPr lang="en-US"/>
              <a:t>are parallelograms.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762000" y="35052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Conclusion:</a:t>
            </a:r>
            <a:r>
              <a:rPr lang="en-US"/>
              <a:t> </a:t>
            </a:r>
            <a:r>
              <a:rPr lang="en-US" i="1"/>
              <a:t>MNRS </a:t>
            </a:r>
            <a:r>
              <a:rPr lang="en-US"/>
              <a:t>is a rhombus.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505200" y="4800600"/>
            <a:ext cx="90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valid</a:t>
            </a:r>
          </a:p>
        </p:txBody>
      </p:sp>
      <p:pic>
        <p:nvPicPr>
          <p:cNvPr id="69642" name="Picture 10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081338"/>
            <a:ext cx="1295400" cy="3524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III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792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03225" indent="-403225" algn="l"/>
            <a:r>
              <a:rPr lang="en-US" b="1"/>
              <a:t>3.</a:t>
            </a:r>
            <a:r>
              <a:rPr lang="en-US"/>
              <a:t> Use the diagonals to determine whether a parallelogram with vertices </a:t>
            </a:r>
            <a:r>
              <a:rPr lang="en-US" i="1"/>
              <a:t>A</a:t>
            </a:r>
            <a:r>
              <a:rPr lang="en-US"/>
              <a:t>(2, 7), </a:t>
            </a:r>
            <a:r>
              <a:rPr lang="en-US" i="1"/>
              <a:t>B</a:t>
            </a:r>
            <a:r>
              <a:rPr lang="en-US"/>
              <a:t>(7, 9), </a:t>
            </a:r>
            <a:r>
              <a:rPr lang="en-US" i="1"/>
              <a:t>C</a:t>
            </a:r>
            <a:r>
              <a:rPr lang="en-US"/>
              <a:t>(5, 4), and </a:t>
            </a:r>
            <a:r>
              <a:rPr lang="en-US" i="1"/>
              <a:t>D</a:t>
            </a:r>
            <a:r>
              <a:rPr lang="en-US"/>
              <a:t>(0, 2) is a rectangle, rhombus, or square. Give all the names that apply.</a:t>
            </a:r>
            <a:endParaRPr lang="en-US" sz="800">
              <a:latin typeface="Arial" charset="0"/>
            </a:endParaRPr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838200" y="3352800"/>
            <a:ext cx="7315200" cy="1187450"/>
            <a:chOff x="384" y="2256"/>
            <a:chExt cx="4608" cy="748"/>
          </a:xfrm>
        </p:grpSpPr>
        <p:sp>
          <p:nvSpPr>
            <p:cNvPr id="67588" name="Rectangle 4"/>
            <p:cNvSpPr>
              <a:spLocks noChangeArrowheads="1"/>
            </p:cNvSpPr>
            <p:nvPr/>
          </p:nvSpPr>
          <p:spPr bwMode="auto">
            <a:xfrm>
              <a:off x="384" y="2256"/>
              <a:ext cx="460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i="1">
                  <a:solidFill>
                    <a:srgbClr val="FF0000"/>
                  </a:solidFill>
                </a:rPr>
                <a:t>AC </a:t>
              </a:r>
              <a:r>
                <a:rPr lang="en-US" b="1">
                  <a:solidFill>
                    <a:srgbClr val="FF0000"/>
                  </a:solidFill>
                </a:rPr>
                <a:t>≠ </a:t>
              </a:r>
              <a:r>
                <a:rPr lang="en-US" i="1">
                  <a:solidFill>
                    <a:srgbClr val="FF0000"/>
                  </a:solidFill>
                </a:rPr>
                <a:t>BD</a:t>
              </a:r>
              <a:r>
                <a:rPr lang="en-US">
                  <a:solidFill>
                    <a:srgbClr val="FF0000"/>
                  </a:solidFill>
                </a:rPr>
                <a:t>, so </a:t>
              </a:r>
              <a:r>
                <a:rPr lang="en-US" i="1">
                  <a:solidFill>
                    <a:srgbClr val="FF0000"/>
                  </a:solidFill>
                </a:rPr>
                <a:t>ABCD </a:t>
              </a:r>
              <a:r>
                <a:rPr lang="en-US">
                  <a:solidFill>
                    <a:srgbClr val="FF0000"/>
                  </a:solidFill>
                </a:rPr>
                <a:t>is not a rect. or a square. The slope of </a:t>
              </a:r>
              <a:r>
                <a:rPr lang="en-US" i="1">
                  <a:solidFill>
                    <a:srgbClr val="FF0000"/>
                  </a:solidFill>
                </a:rPr>
                <a:t>AC </a:t>
              </a:r>
              <a:r>
                <a:rPr lang="en-US" b="1">
                  <a:solidFill>
                    <a:srgbClr val="FF0000"/>
                  </a:solidFill>
                </a:rPr>
                <a:t>= –</a:t>
              </a:r>
              <a:r>
                <a:rPr lang="en-US">
                  <a:solidFill>
                    <a:srgbClr val="FF0000"/>
                  </a:solidFill>
                </a:rPr>
                <a:t>1, and the slope of </a:t>
              </a:r>
              <a:r>
                <a:rPr lang="en-US" i="1">
                  <a:solidFill>
                    <a:srgbClr val="FF0000"/>
                  </a:solidFill>
                </a:rPr>
                <a:t>BD</a:t>
              </a:r>
            </a:p>
            <a:p>
              <a:pPr algn="l"/>
              <a:r>
                <a:rPr lang="en-US" b="1">
                  <a:solidFill>
                    <a:srgbClr val="FF0000"/>
                  </a:solidFill>
                </a:rPr>
                <a:t>= </a:t>
              </a:r>
              <a:r>
                <a:rPr lang="en-US">
                  <a:solidFill>
                    <a:srgbClr val="FF0000"/>
                  </a:solidFill>
                </a:rPr>
                <a:t>1, so </a:t>
              </a:r>
              <a:r>
                <a:rPr lang="en-US" i="1">
                  <a:solidFill>
                    <a:srgbClr val="FF0000"/>
                  </a:solidFill>
                </a:rPr>
                <a:t>AC </a:t>
              </a:r>
              <a:r>
                <a:rPr lang="en-US" b="1">
                  <a:solidFill>
                    <a:srgbClr val="FF0000"/>
                  </a:solidFill>
                  <a:sym typeface="Symbol" pitchFamily="18" charset="2"/>
                </a:rPr>
                <a:t></a:t>
              </a:r>
              <a:r>
                <a:rPr lang="en-US" b="1">
                  <a:solidFill>
                    <a:srgbClr val="FF0000"/>
                  </a:solidFill>
                </a:rPr>
                <a:t> </a:t>
              </a:r>
              <a:r>
                <a:rPr lang="en-US" i="1">
                  <a:solidFill>
                    <a:srgbClr val="FF0000"/>
                  </a:solidFill>
                </a:rPr>
                <a:t>BD</a:t>
              </a:r>
              <a:r>
                <a:rPr lang="en-US">
                  <a:solidFill>
                    <a:srgbClr val="FF0000"/>
                  </a:solidFill>
                </a:rPr>
                <a:t>. </a:t>
              </a:r>
              <a:r>
                <a:rPr lang="en-US" i="1">
                  <a:solidFill>
                    <a:srgbClr val="FF0000"/>
                  </a:solidFill>
                </a:rPr>
                <a:t>ABCD </a:t>
              </a:r>
              <a:r>
                <a:rPr lang="en-US">
                  <a:solidFill>
                    <a:srgbClr val="FF0000"/>
                  </a:solidFill>
                </a:rPr>
                <a:t>is a rhombus.</a:t>
              </a:r>
            </a:p>
          </p:txBody>
        </p:sp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1248" y="2778"/>
              <a:ext cx="28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>
              <a:off x="1830" y="2771"/>
              <a:ext cx="28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609600" y="9906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When you are given a parallelogram with certain</a:t>
            </a:r>
          </a:p>
          <a:p>
            <a:pPr algn="l"/>
            <a:r>
              <a:rPr lang="en-US"/>
              <a:t>properties, you can use the theorems below to determine whether the parallelogram is a rectangle.</a:t>
            </a:r>
          </a:p>
        </p:txBody>
      </p: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38400"/>
            <a:ext cx="78581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1: Carpentry Application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76400"/>
            <a:ext cx="3344863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9713" name="Group 17"/>
          <p:cNvGrpSpPr>
            <a:grpSpLocks/>
          </p:cNvGrpSpPr>
          <p:nvPr/>
        </p:nvGrpSpPr>
        <p:grpSpPr bwMode="auto">
          <a:xfrm>
            <a:off x="381000" y="1739900"/>
            <a:ext cx="4953000" cy="1917700"/>
            <a:chOff x="240" y="1152"/>
            <a:chExt cx="3120" cy="1208"/>
          </a:xfrm>
        </p:grpSpPr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240" y="1152"/>
              <a:ext cx="3120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b="1"/>
                <a:t>A manufacture builds a mold for a desktop so that         	   ,             , and m</a:t>
              </a:r>
              <a:r>
                <a:rPr lang="en-US" b="1">
                  <a:sym typeface="Symbol" pitchFamily="18" charset="2"/>
                </a:rPr>
                <a:t></a:t>
              </a:r>
              <a:r>
                <a:rPr lang="en-US" b="1" i="1">
                  <a:sym typeface="Symbol" pitchFamily="18" charset="2"/>
                </a:rPr>
                <a:t>ABC</a:t>
              </a:r>
              <a:r>
                <a:rPr lang="en-US" b="1">
                  <a:sym typeface="Symbol" pitchFamily="18" charset="2"/>
                </a:rPr>
                <a:t> = 90°</a:t>
              </a:r>
              <a:r>
                <a:rPr lang="en-US" b="1"/>
                <a:t>. Why must </a:t>
              </a:r>
              <a:r>
                <a:rPr lang="en-US" b="1" i="1"/>
                <a:t>ABCD</a:t>
              </a:r>
              <a:r>
                <a:rPr lang="en-US" b="1"/>
                <a:t> be a rectangle?</a:t>
              </a:r>
            </a:p>
          </p:txBody>
        </p:sp>
        <p:pic>
          <p:nvPicPr>
            <p:cNvPr id="29711" name="Picture 15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1632"/>
              <a:ext cx="792" cy="228"/>
            </a:xfrm>
            <a:prstGeom prst="rect">
              <a:avLst/>
            </a:prstGeom>
            <a:noFill/>
          </p:spPr>
        </p:pic>
        <p:pic>
          <p:nvPicPr>
            <p:cNvPr id="29712" name="Picture 16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00" y="1632"/>
              <a:ext cx="792" cy="228"/>
            </a:xfrm>
            <a:prstGeom prst="rect">
              <a:avLst/>
            </a:prstGeom>
            <a:noFill/>
          </p:spPr>
        </p:pic>
      </p:grpSp>
      <p:grpSp>
        <p:nvGrpSpPr>
          <p:cNvPr id="29717" name="Group 21"/>
          <p:cNvGrpSpPr>
            <a:grpSpLocks/>
          </p:cNvGrpSpPr>
          <p:nvPr/>
        </p:nvGrpSpPr>
        <p:grpSpPr bwMode="auto">
          <a:xfrm>
            <a:off x="457200" y="4314825"/>
            <a:ext cx="8305800" cy="1552575"/>
            <a:chOff x="288" y="2718"/>
            <a:chExt cx="5232" cy="978"/>
          </a:xfrm>
        </p:grpSpPr>
        <p:pic>
          <p:nvPicPr>
            <p:cNvPr id="29716" name="Picture 20" descr="Untitled-2 cop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36" y="3024"/>
              <a:ext cx="288" cy="148"/>
            </a:xfrm>
            <a:prstGeom prst="rect">
              <a:avLst/>
            </a:prstGeom>
            <a:noFill/>
          </p:spPr>
        </p:pic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288" y="2718"/>
              <a:ext cx="5232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Both pairs of opposites sides of ABCD are congruent, so ABCD is a    . Since m</a:t>
              </a:r>
              <a:r>
                <a:rPr lang="en-US">
                  <a:sym typeface="Symbol" pitchFamily="18" charset="2"/>
                </a:rPr>
                <a:t>ABC = 90°</a:t>
              </a:r>
              <a:r>
                <a:rPr lang="en-US"/>
                <a:t>, one angle      ABCD is a right angle. ABCD is a rectangle by Theorem 6-5-1.</a:t>
              </a:r>
            </a:p>
          </p:txBody>
        </p:sp>
        <p:pic>
          <p:nvPicPr>
            <p:cNvPr id="29715" name="Picture 19" descr="Untitled-2 cop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68" y="3256"/>
              <a:ext cx="288" cy="14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81000" y="1447800"/>
            <a:ext cx="4343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A carpenter’s square can be used to test that an angle is a right angle. How could the contractor use a carpenter’s square to check that the frame is a rectangle?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57200" y="4711700"/>
            <a:ext cx="8077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Both pairs of opp. sides of </a:t>
            </a:r>
            <a:r>
              <a:rPr lang="en-US" i="1"/>
              <a:t>WXYZ</a:t>
            </a:r>
            <a:r>
              <a:rPr lang="en-US"/>
              <a:t> are </a:t>
            </a:r>
            <a:r>
              <a:rPr lang="en-US">
                <a:sym typeface="Symbol" pitchFamily="18" charset="2"/>
              </a:rPr>
              <a:t>, so </a:t>
            </a:r>
            <a:r>
              <a:rPr lang="en-US" i="1">
                <a:sym typeface="Symbol" pitchFamily="18" charset="2"/>
              </a:rPr>
              <a:t>WXYZ</a:t>
            </a:r>
            <a:r>
              <a:rPr lang="en-US">
                <a:sym typeface="Symbol" pitchFamily="18" charset="2"/>
              </a:rPr>
              <a:t> is a parallelogram. The contractor can use the carpenter’s square to see if one  of WXYZ is a right . If one angle is a right , then by Theorem 6-5-1 the frame is a rectangle.</a:t>
            </a:r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295400"/>
            <a:ext cx="40671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0" y="8382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Below are some conditions you can use to determine whether a parallelogram is a rhombus.</a:t>
            </a: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752600"/>
            <a:ext cx="77343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520700" y="1587500"/>
            <a:ext cx="7861300" cy="1308100"/>
            <a:chOff x="234" y="720"/>
            <a:chExt cx="4952" cy="824"/>
          </a:xfrm>
        </p:grpSpPr>
        <p:sp>
          <p:nvSpPr>
            <p:cNvPr id="36867" name="Text Box 3"/>
            <p:cNvSpPr txBox="1">
              <a:spLocks noChangeArrowheads="1"/>
            </p:cNvSpPr>
            <p:nvPr/>
          </p:nvSpPr>
          <p:spPr bwMode="auto">
            <a:xfrm>
              <a:off x="242" y="1014"/>
              <a:ext cx="4944" cy="53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altLang="en-US"/>
                <a:t>In order to apply Theorems 6-5-1 through 6-5-5, the quadrilateral must be a parallelogram.</a:t>
              </a:r>
            </a:p>
          </p:txBody>
        </p:sp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234" y="720"/>
              <a:ext cx="942" cy="288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solidFill>
                    <a:srgbClr val="FFFF00"/>
                  </a:solidFill>
                </a:rPr>
                <a:t>Caution</a:t>
              </a:r>
            </a:p>
          </p:txBody>
        </p:sp>
      </p:grp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81000" y="3705225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To prove that a given quadrilateral is a square, it is sufficient to show that the figure is both a rectangle and a rhombus. You will explain why this is true in Exercise 43.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679450" y="2070100"/>
            <a:ext cx="7854950" cy="1663700"/>
            <a:chOff x="284" y="3072"/>
            <a:chExt cx="4948" cy="1048"/>
          </a:xfrm>
        </p:grpSpPr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You can also prove that a given quadrilateral is a</a:t>
              </a:r>
            </a:p>
            <a:p>
              <a:pPr algn="l"/>
              <a:r>
                <a:rPr lang="en-US"/>
                <a:t>rectangle, rhombus, or square by using the definitions of the special quadrilaterals.</a:t>
              </a: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Remember!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1471</Words>
  <Application>Microsoft Office PowerPoint</Application>
  <PresentationFormat>On-screen Show (4:3)</PresentationFormat>
  <Paragraphs>136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Verdana</vt:lpstr>
      <vt:lpstr>Times New Roman</vt:lpstr>
      <vt:lpstr>Arial Black</vt:lpstr>
      <vt:lpstr>Symbol</vt:lpstr>
      <vt:lpstr>Wingdings</vt:lpstr>
      <vt:lpstr>Arial MT Bl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Megan</cp:lastModifiedBy>
  <cp:revision>123</cp:revision>
  <dcterms:created xsi:type="dcterms:W3CDTF">2002-10-14T18:20:28Z</dcterms:created>
  <dcterms:modified xsi:type="dcterms:W3CDTF">2011-03-05T22:27:53Z</dcterms:modified>
</cp:coreProperties>
</file>