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1" r:id="rId7"/>
    <p:sldId id="386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CB8EB-2745-4EA0-9647-13A42A9E41D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52315-DFB2-43D6-8CE8-312683E6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81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52315-DFB2-43D6-8CE8-312683E627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90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315DD34-6A10-FBA7-A71C-EFEE82DE85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982FDC-B539-4D6F-BE91-FDA613D6CDA8}" type="slidenum">
              <a:rPr lang="en-US" altLang="en-US" sz="1200" smtClean="0">
                <a:latin typeface="Tahoma" panose="020B0604030504040204" pitchFamily="34" charset="0"/>
              </a:rPr>
              <a:pPr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18ECCB3-5085-E687-9162-63CFC0FC87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1C1F981-CDAC-1B0E-E581-409A4F97B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7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8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3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4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5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7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0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D6CD-B7CE-4CFA-90E4-E1D655E2A3D8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143000"/>
            <a:ext cx="5410200" cy="1470025"/>
          </a:xfrm>
        </p:spPr>
        <p:txBody>
          <a:bodyPr/>
          <a:lstStyle/>
          <a:p>
            <a:r>
              <a:rPr lang="en-US" dirty="0"/>
              <a:t>Types of Hypothesis Tests in ST 210</a:t>
            </a:r>
          </a:p>
        </p:txBody>
      </p:sp>
    </p:spTree>
    <p:extLst>
      <p:ext uri="{BB962C8B-B14F-4D97-AF65-F5344CB8AC3E}">
        <p14:creationId xmlns:p14="http://schemas.microsoft.com/office/powerpoint/2010/main" val="7134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4102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000" dirty="0">
                <a:solidFill>
                  <a:srgbClr val="FF0000"/>
                </a:solidFill>
              </a:rPr>
              <a:t>1-Sample z</a:t>
            </a:r>
          </a:p>
          <a:p>
            <a:pPr marL="514350" indent="-514350">
              <a:buAutoNum type="arabicParenR"/>
            </a:pPr>
            <a:r>
              <a:rPr lang="en-US" sz="4000" dirty="0">
                <a:solidFill>
                  <a:srgbClr val="FF0000"/>
                </a:solidFill>
              </a:rPr>
              <a:t>1-Sample t</a:t>
            </a:r>
          </a:p>
          <a:p>
            <a:pPr marL="514350" indent="-514350">
              <a:buAutoNum type="arabicParenR"/>
            </a:pPr>
            <a:r>
              <a:rPr lang="en-US" sz="4000" dirty="0">
                <a:solidFill>
                  <a:srgbClr val="FF0000"/>
                </a:solidFill>
              </a:rPr>
              <a:t>2-Sample t</a:t>
            </a:r>
          </a:p>
          <a:p>
            <a:pPr marL="514350" indent="-514350">
              <a:buAutoNum type="arabicParenR"/>
            </a:pPr>
            <a:r>
              <a:rPr lang="en-US" sz="4000" dirty="0">
                <a:solidFill>
                  <a:srgbClr val="0000FF"/>
                </a:solidFill>
              </a:rPr>
              <a:t>1-Proportion </a:t>
            </a:r>
          </a:p>
          <a:p>
            <a:pPr marL="514350" indent="-514350">
              <a:buAutoNum type="arabicParenR"/>
            </a:pPr>
            <a:r>
              <a:rPr lang="en-US" sz="4000" dirty="0">
                <a:solidFill>
                  <a:srgbClr val="0000FF"/>
                </a:solidFill>
              </a:rPr>
              <a:t>2-Proportion</a:t>
            </a:r>
          </a:p>
        </p:txBody>
      </p:sp>
    </p:spTree>
    <p:extLst>
      <p:ext uri="{BB962C8B-B14F-4D97-AF65-F5344CB8AC3E}">
        <p14:creationId xmlns:p14="http://schemas.microsoft.com/office/powerpoint/2010/main" val="368056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525963"/>
          </a:xfrm>
        </p:spPr>
        <p:txBody>
          <a:bodyPr/>
          <a:lstStyle/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Randomization Condition:  </a:t>
            </a:r>
            <a:r>
              <a:rPr lang="en-US" dirty="0"/>
              <a:t>The sample should be a simple random sample of the population.</a:t>
            </a: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endParaRPr lang="en-US" dirty="0"/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10% Condition:</a:t>
            </a:r>
            <a:r>
              <a:rPr lang="en-US" dirty="0"/>
              <a:t> (Independence) If sampling has not been made with replacement, and you are drawing from a finite population then the sample size, </a:t>
            </a:r>
            <a:r>
              <a:rPr lang="en-US" sz="4000" i="1" dirty="0">
                <a:latin typeface="Times" pitchFamily="-80" charset="0"/>
              </a:rPr>
              <a:t>n</a:t>
            </a:r>
            <a:r>
              <a:rPr lang="en-US" dirty="0"/>
              <a:t>, must be no larger than 10% of the population.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5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/>
              <a:t>1-Sample-Z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/>
              <a:t>Quantitative Data</a:t>
            </a:r>
          </a:p>
          <a:p>
            <a:r>
              <a:rPr lang="en-US" dirty="0"/>
              <a:t>You know (sigma) the standard deviation of the population.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Normality Check:  </a:t>
            </a:r>
            <a:r>
              <a:rPr lang="en-US" dirty="0"/>
              <a:t>Stated in the question, probability plot, n is at least 30.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4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/>
              <a:t>1-Sample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525963"/>
          </a:xfrm>
        </p:spPr>
        <p:txBody>
          <a:bodyPr/>
          <a:lstStyle/>
          <a:p>
            <a:r>
              <a:rPr lang="en-US" dirty="0"/>
              <a:t>Quantitative Data</a:t>
            </a:r>
          </a:p>
          <a:p>
            <a:r>
              <a:rPr lang="en-US" dirty="0"/>
              <a:t>You </a:t>
            </a:r>
            <a:r>
              <a:rPr lang="en-US" u="sng" dirty="0"/>
              <a:t>do not</a:t>
            </a:r>
            <a:r>
              <a:rPr lang="en-US" dirty="0"/>
              <a:t> know (sigma) the standard deviation of the population.</a:t>
            </a:r>
          </a:p>
          <a:p>
            <a:r>
              <a:rPr lang="en-US" dirty="0"/>
              <a:t>You use “s” the standard deviation of the sample to approximate sigma. (standard error)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Normality Check: (Central Limit Theorem) </a:t>
            </a:r>
            <a:r>
              <a:rPr lang="en-US" sz="3200" dirty="0"/>
              <a:t>Sample Size of at least 30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1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/>
              <a:t>1-Proportion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(Categorical Data)  Qualitative Data</a:t>
            </a:r>
          </a:p>
          <a:p>
            <a:r>
              <a:rPr lang="en-US" dirty="0"/>
              <a:t>You use hypothesized “p” to calculate the approx. standard deviation of the population.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Normality Check:</a:t>
            </a:r>
            <a:r>
              <a:rPr lang="en-US" dirty="0"/>
              <a:t> The sample size has to be big enough so that both </a:t>
            </a:r>
            <a:r>
              <a:rPr lang="en-US" sz="4000" i="1" dirty="0">
                <a:latin typeface="Times" pitchFamily="-80" charset="0"/>
              </a:rPr>
              <a:t>np</a:t>
            </a:r>
            <a:r>
              <a:rPr lang="en-US" dirty="0"/>
              <a:t> and </a:t>
            </a:r>
            <a:r>
              <a:rPr lang="en-US" sz="4000" i="1" dirty="0">
                <a:latin typeface="Times" pitchFamily="-80" charset="0"/>
              </a:rPr>
              <a:t>n(1-p)</a:t>
            </a:r>
            <a:r>
              <a:rPr lang="en-US" dirty="0"/>
              <a:t> are at least 10.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ct 3"/>
              <p:cNvSpPr txBox="1"/>
              <p:nvPr/>
            </p:nvSpPr>
            <p:spPr bwMode="auto">
              <a:xfrm>
                <a:off x="3276600" y="2895600"/>
                <a:ext cx="2286000" cy="19208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2895600"/>
                <a:ext cx="2286000" cy="19208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94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B576A91-7179-1804-B060-C3093A4DE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u="sng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1DB5404-6C0F-B583-0387-847E4F4DD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3886200"/>
          </a:xfrm>
        </p:spPr>
        <p:txBody>
          <a:bodyPr/>
          <a:lstStyle/>
          <a:p>
            <a:r>
              <a:rPr lang="en-US" altLang="en-US"/>
              <a:t>I claim that I make 80% of my free throws. </a:t>
            </a:r>
          </a:p>
          <a:p>
            <a:r>
              <a:rPr lang="en-US" altLang="en-US"/>
              <a:t>To test my claim, you ask me to shoot 50 free throws.</a:t>
            </a:r>
          </a:p>
          <a:p>
            <a:r>
              <a:rPr lang="en-US" altLang="en-US"/>
              <a:t>I make only 32 out of 50.</a:t>
            </a:r>
          </a:p>
          <a:p>
            <a:r>
              <a:rPr lang="en-US" altLang="en-US"/>
              <a:t>You respond: “I don’t believe your claim. It is unlikely that an 80% shooter makes only 32 of 50.”</a:t>
            </a:r>
          </a:p>
        </p:txBody>
      </p:sp>
      <p:pic>
        <p:nvPicPr>
          <p:cNvPr id="12292" name="Picture 2" descr="A basketball player in a game&#10;&#10;Description automatically generated">
            <a:extLst>
              <a:ext uri="{FF2B5EF4-FFF2-40B4-BE49-F238E27FC236}">
                <a16:creationId xmlns:a16="http://schemas.microsoft.com/office/drawing/2014/main" id="{2BFC4471-780C-A787-40B5-F500BEAA6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198938"/>
            <a:ext cx="3067050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/>
              <a:t>2-Sample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2 Sets of Quantitative Data</a:t>
            </a:r>
          </a:p>
          <a:p>
            <a:r>
              <a:rPr lang="en-US" dirty="0"/>
              <a:t>You do not know (sigma) the standard deviation of either population.</a:t>
            </a:r>
          </a:p>
          <a:p>
            <a:r>
              <a:rPr lang="en-US" dirty="0"/>
              <a:t>You use s</a:t>
            </a:r>
            <a:r>
              <a:rPr lang="en-US" sz="1800" dirty="0"/>
              <a:t>1 </a:t>
            </a:r>
            <a:r>
              <a:rPr lang="en-US" sz="2800" dirty="0"/>
              <a:t> </a:t>
            </a:r>
            <a:r>
              <a:rPr lang="en-US" dirty="0"/>
              <a:t>and</a:t>
            </a:r>
            <a:r>
              <a:rPr lang="en-US" sz="2800" dirty="0"/>
              <a:t> </a:t>
            </a:r>
            <a:r>
              <a:rPr lang="en-US" dirty="0"/>
              <a:t>s</a:t>
            </a:r>
            <a:r>
              <a:rPr lang="en-US" sz="1800" dirty="0"/>
              <a:t>2  </a:t>
            </a:r>
            <a:r>
              <a:rPr lang="en-US" dirty="0"/>
              <a:t>to approximate sigma for both populations. (standard error)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Normality Check: (CLT) </a:t>
            </a:r>
            <a:r>
              <a:rPr lang="en-US" sz="3200" dirty="0"/>
              <a:t>Both sample sizes are at least 30.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2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/>
              <a:t>2-Proportion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562600"/>
          </a:xfrm>
        </p:spPr>
        <p:txBody>
          <a:bodyPr>
            <a:normAutofit/>
          </a:bodyPr>
          <a:lstStyle/>
          <a:p>
            <a:r>
              <a:rPr lang="en-US" dirty="0"/>
              <a:t>2 Sets of (Categorical Data) Qualitative Data</a:t>
            </a:r>
          </a:p>
          <a:p>
            <a:r>
              <a:rPr lang="en-US" dirty="0"/>
              <a:t>You use p-hat and q-hat to approximate the standard deviation for both populations.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Success/Failure Condition:</a:t>
            </a:r>
            <a:r>
              <a:rPr lang="en-US" dirty="0"/>
              <a:t> The sample size has to be big enough so that both </a:t>
            </a:r>
            <a:r>
              <a:rPr lang="en-US" sz="4000" i="1" dirty="0">
                <a:latin typeface="Times" pitchFamily="-80" charset="0"/>
              </a:rPr>
              <a:t>n</a:t>
            </a:r>
            <a:r>
              <a:rPr lang="en-US" sz="2000" i="1" dirty="0">
                <a:latin typeface="Times" pitchFamily="-80" charset="0"/>
              </a:rPr>
              <a:t>1</a:t>
            </a:r>
            <a:r>
              <a:rPr lang="en-US" sz="4000" i="1" dirty="0">
                <a:latin typeface="Times" pitchFamily="-80" charset="0"/>
              </a:rPr>
              <a:t>p</a:t>
            </a:r>
            <a:r>
              <a:rPr lang="en-US" sz="2000" i="1" dirty="0">
                <a:latin typeface="Times" pitchFamily="-80" charset="0"/>
              </a:rPr>
              <a:t>1</a:t>
            </a:r>
            <a:r>
              <a:rPr lang="en-US" dirty="0"/>
              <a:t>,  </a:t>
            </a:r>
            <a:r>
              <a:rPr lang="en-US" sz="4000" i="1" dirty="0">
                <a:latin typeface="Times" pitchFamily="-80" charset="0"/>
              </a:rPr>
              <a:t>n</a:t>
            </a:r>
            <a:r>
              <a:rPr lang="en-US" sz="2000" i="1" dirty="0">
                <a:latin typeface="Times" pitchFamily="-80" charset="0"/>
              </a:rPr>
              <a:t>1</a:t>
            </a:r>
            <a:r>
              <a:rPr lang="en-US" sz="4000" i="1" dirty="0">
                <a:latin typeface="Times" pitchFamily="-80" charset="0"/>
              </a:rPr>
              <a:t>(1-p)</a:t>
            </a:r>
            <a:r>
              <a:rPr lang="en-US" sz="2000" i="1" dirty="0">
                <a:latin typeface="Times" pitchFamily="-80" charset="0"/>
              </a:rPr>
              <a:t>1</a:t>
            </a:r>
            <a:r>
              <a:rPr lang="en-US" dirty="0"/>
              <a:t>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/>
              <a:t>2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/>
              <a:t>2</a:t>
            </a:r>
            <a:r>
              <a:rPr lang="en-US" dirty="0"/>
              <a:t>,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/>
              <a:t>2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(1-p)</a:t>
            </a:r>
            <a:r>
              <a:rPr lang="en-US" sz="1600" dirty="0"/>
              <a:t>2</a:t>
            </a:r>
            <a:r>
              <a:rPr lang="en-US" dirty="0"/>
              <a:t> are at least 10.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2" name="Object 4"/>
              <p:cNvSpPr txBox="1"/>
              <p:nvPr/>
            </p:nvSpPr>
            <p:spPr bwMode="auto">
              <a:xfrm>
                <a:off x="1447800" y="2469356"/>
                <a:ext cx="2374900" cy="1797050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sz="3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3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05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7800" y="2469356"/>
                <a:ext cx="2374900" cy="17970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53" name="Object 5"/>
              <p:cNvSpPr txBox="1"/>
              <p:nvPr/>
            </p:nvSpPr>
            <p:spPr bwMode="auto">
              <a:xfrm>
                <a:off x="4138350" y="2467876"/>
                <a:ext cx="2286000" cy="1797050"/>
              </a:xfrm>
              <a:prstGeom prst="rect">
                <a:avLst/>
              </a:prstGeom>
              <a:noFill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sz="4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4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205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8350" y="2467876"/>
                <a:ext cx="2286000" cy="1797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9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380</Words>
  <Application>Microsoft Office PowerPoint</Application>
  <PresentationFormat>On-screen Show (4:3)</PresentationFormat>
  <Paragraphs>50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Tahoma</vt:lpstr>
      <vt:lpstr>Times</vt:lpstr>
      <vt:lpstr>Times New Roman</vt:lpstr>
      <vt:lpstr>Office Theme</vt:lpstr>
      <vt:lpstr>Types of Hypothesis Tests in ST 210</vt:lpstr>
      <vt:lpstr>Types of Tests</vt:lpstr>
      <vt:lpstr>Universal Conditions</vt:lpstr>
      <vt:lpstr>1-Sample-Z Test</vt:lpstr>
      <vt:lpstr>1-Sample t-test</vt:lpstr>
      <vt:lpstr>1-Proportion</vt:lpstr>
      <vt:lpstr>Example</vt:lpstr>
      <vt:lpstr>2-Sample t-test</vt:lpstr>
      <vt:lpstr>2-Proportion</vt:lpstr>
    </vt:vector>
  </TitlesOfParts>
  <Company>CCBC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Hypothesis Testing</dc:title>
  <dc:creator>Administrator</dc:creator>
  <cp:lastModifiedBy>Anthony Calise</cp:lastModifiedBy>
  <cp:revision>9</cp:revision>
  <dcterms:created xsi:type="dcterms:W3CDTF">2013-05-04T16:02:23Z</dcterms:created>
  <dcterms:modified xsi:type="dcterms:W3CDTF">2024-04-03T23:12:04Z</dcterms:modified>
</cp:coreProperties>
</file>