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93" r:id="rId2"/>
    <p:sldId id="294" r:id="rId3"/>
    <p:sldId id="263" r:id="rId4"/>
    <p:sldId id="275" r:id="rId5"/>
    <p:sldId id="282" r:id="rId6"/>
    <p:sldId id="274" r:id="rId7"/>
    <p:sldId id="267" r:id="rId8"/>
    <p:sldId id="289" r:id="rId9"/>
    <p:sldId id="272" r:id="rId10"/>
    <p:sldId id="264" r:id="rId11"/>
    <p:sldId id="297" r:id="rId12"/>
    <p:sldId id="276" r:id="rId13"/>
    <p:sldId id="283" r:id="rId14"/>
    <p:sldId id="290" r:id="rId15"/>
    <p:sldId id="291" r:id="rId16"/>
    <p:sldId id="277" r:id="rId17"/>
    <p:sldId id="288" r:id="rId18"/>
    <p:sldId id="280" r:id="rId19"/>
    <p:sldId id="278" r:id="rId20"/>
    <p:sldId id="285" r:id="rId21"/>
    <p:sldId id="286" r:id="rId22"/>
    <p:sldId id="281" r:id="rId23"/>
    <p:sldId id="270" r:id="rId24"/>
    <p:sldId id="271" r:id="rId25"/>
    <p:sldId id="305" r:id="rId26"/>
    <p:sldId id="298" r:id="rId27"/>
    <p:sldId id="299" r:id="rId28"/>
    <p:sldId id="300" r:id="rId29"/>
    <p:sldId id="301" r:id="rId30"/>
    <p:sldId id="302" r:id="rId31"/>
    <p:sldId id="303" r:id="rId32"/>
    <p:sldId id="304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3366FF"/>
    <a:srgbClr val="FF0000"/>
    <a:srgbClr val="0066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69" d="100"/>
          <a:sy n="69" d="100"/>
        </p:scale>
        <p:origin x="-444" y="-96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703FB70-8564-4E5C-A06E-45C36BEBA0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6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D2E8D-6992-4477-BFC5-F6122EF2C9B3}" type="slidenum">
              <a:rPr lang="en-US"/>
              <a:pPr/>
              <a:t>31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EFBA0-FD5D-480F-BCD9-4D0ADB70ED77}" type="slidenum">
              <a:rPr lang="en-US"/>
              <a:pPr/>
              <a:t>32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FE8CF-3CBB-4D86-957C-D3CADA618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4092F-68EE-41F8-BB1C-6C0614649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DC94-5CF8-4EF3-9574-67D7D6FBF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2BD1E4-EE6A-4CC1-BA8A-4E266B5A4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DBF94-0454-431A-ACA2-A03847144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26BBB-0596-4F64-BDDF-CD0704BEE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D96F4-EB33-467C-A76E-3C0DFD516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77F6E-3A76-4CA3-944C-D7FFD8E13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AA1E-0C3A-4690-9ED8-0BA6EBEA6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52814-9C4C-48BC-8335-D93731989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2E11D-3EE4-4F10-B457-A5749BF28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325F0-C163-4DE0-A9A8-AEB22085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B5F36CF-D5D2-4340-98C4-23BA6399A67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746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7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3-3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Proving Lines Parallel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03663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Examples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685800"/>
            <a:ext cx="9220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8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6858000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Q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2" y="1828800"/>
            <a:ext cx="910261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given information and the theorems you have learned to show that </a:t>
            </a:r>
            <a:r>
              <a:rPr lang="en-US" altLang="en-US" sz="2400" b="1" i="1"/>
              <a:t>r</a:t>
            </a:r>
            <a:r>
              <a:rPr lang="en-US" altLang="en-US" sz="2400" b="1"/>
              <a:t> || </a:t>
            </a:r>
            <a:r>
              <a:rPr lang="en-US" altLang="en-US" sz="2400" b="1" i="1"/>
              <a:t>s</a:t>
            </a:r>
            <a:r>
              <a:rPr lang="en-US" altLang="en-US" sz="2400" b="1"/>
              <a:t>.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2A: Determining Whether Lines are Parallel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743200"/>
            <a:ext cx="3176588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81000" y="3048000"/>
            <a:ext cx="1646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</a:t>
            </a:r>
            <a:r>
              <a:rPr lang="en-US" b="1"/>
              <a:t>4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b="1"/>
              <a:t>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/>
              <a:t>8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33400" y="4953000"/>
            <a:ext cx="824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4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 b="1"/>
              <a:t>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8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4 and 8 are alternate exterior angles.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33400" y="5562600"/>
            <a:ext cx="604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ym typeface="Symbol" pitchFamily="18" charset="2"/>
              </a:rPr>
              <a:t>r</a:t>
            </a:r>
            <a:r>
              <a:rPr lang="en-US" sz="2400">
                <a:sym typeface="Symbol" pitchFamily="18" charset="2"/>
              </a:rPr>
              <a:t> || </a:t>
            </a:r>
            <a:r>
              <a:rPr lang="en-US" sz="2400" i="1">
                <a:sym typeface="Symbol" pitchFamily="18" charset="2"/>
              </a:rPr>
              <a:t>s</a:t>
            </a:r>
            <a:r>
              <a:rPr lang="en-US" sz="2400">
                <a:sym typeface="Symbol" pitchFamily="18" charset="2"/>
              </a:rPr>
              <a:t>	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Conv. Of Alt. Int. s Thm.</a:t>
            </a:r>
            <a:endParaRPr lang="en-US" sz="2400">
              <a:solidFill>
                <a:srgbClr val="3366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  <p:bldP spid="317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04800" y="22098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 = (10</a:t>
            </a:r>
            <a:r>
              <a:rPr lang="en-US" sz="2400" b="1" i="1"/>
              <a:t>x</a:t>
            </a:r>
            <a:r>
              <a:rPr lang="en-US" sz="2400" b="1"/>
              <a:t> + 8)°, </a:t>
            </a:r>
          </a:p>
          <a:p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 = (25</a:t>
            </a:r>
            <a:r>
              <a:rPr lang="en-US" sz="2400" b="1" i="1"/>
              <a:t>x</a:t>
            </a:r>
            <a:r>
              <a:rPr lang="en-US" sz="2400" b="1"/>
              <a:t> – 3)°, </a:t>
            </a:r>
            <a:r>
              <a:rPr lang="en-US" sz="2400" b="1" i="1"/>
              <a:t>x</a:t>
            </a:r>
            <a:r>
              <a:rPr lang="en-US" sz="2400" b="1"/>
              <a:t> = 5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given information and the theorems you have learned to show that </a:t>
            </a:r>
            <a:r>
              <a:rPr lang="en-US" altLang="en-US" sz="2400" b="1" i="1"/>
              <a:t>r</a:t>
            </a:r>
            <a:r>
              <a:rPr lang="en-US" altLang="en-US" sz="2400" b="1"/>
              <a:t> || </a:t>
            </a:r>
            <a:r>
              <a:rPr lang="en-US" altLang="en-US" sz="2400" b="1" i="1"/>
              <a:t>s</a:t>
            </a:r>
            <a:r>
              <a:rPr lang="en-US" altLang="en-US" sz="2400" b="1"/>
              <a:t>.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2B: Determining Whether Lines are Parallel</a:t>
            </a:r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76588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04800" y="39624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2 = </a:t>
            </a:r>
            <a:r>
              <a:rPr lang="en-US" sz="2400">
                <a:sym typeface="Symbol" pitchFamily="18" charset="2"/>
              </a:rPr>
              <a:t>10</a:t>
            </a:r>
            <a:r>
              <a:rPr lang="en-US" sz="2400" i="1">
                <a:sym typeface="Symbol" pitchFamily="18" charset="2"/>
              </a:rPr>
              <a:t>x </a:t>
            </a:r>
            <a:r>
              <a:rPr lang="en-US" sz="2400">
                <a:sym typeface="Symbol" pitchFamily="18" charset="2"/>
              </a:rPr>
              <a:t>+ </a:t>
            </a:r>
            <a:r>
              <a:rPr lang="en-US" sz="2400"/>
              <a:t>8</a:t>
            </a:r>
          </a:p>
          <a:p>
            <a:r>
              <a:rPr lang="en-US" sz="2400"/>
              <a:t>        = 10</a:t>
            </a:r>
            <a:r>
              <a:rPr lang="en-US" sz="2400">
                <a:solidFill>
                  <a:srgbClr val="FF0000"/>
                </a:solidFill>
              </a:rPr>
              <a:t>(5) </a:t>
            </a:r>
            <a:r>
              <a:rPr lang="en-US" sz="2400"/>
              <a:t>+ 8 = 58</a:t>
            </a:r>
            <a:r>
              <a:rPr lang="en-US" sz="2400">
                <a:solidFill>
                  <a:srgbClr val="FF0000"/>
                </a:solidFill>
              </a:rPr>
              <a:t>	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5 for x.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81000" y="52578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3 = </a:t>
            </a:r>
            <a:r>
              <a:rPr lang="en-US" sz="2400">
                <a:sym typeface="Symbol" pitchFamily="18" charset="2"/>
              </a:rPr>
              <a:t>25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– 3</a:t>
            </a:r>
            <a:endParaRPr lang="en-US" sz="2400"/>
          </a:p>
          <a:p>
            <a:r>
              <a:rPr lang="en-US" sz="2400"/>
              <a:t>        = 25</a:t>
            </a:r>
            <a:r>
              <a:rPr lang="en-US" sz="2400">
                <a:solidFill>
                  <a:srgbClr val="FF0000"/>
                </a:solidFill>
              </a:rPr>
              <a:t>(5) </a:t>
            </a:r>
            <a:r>
              <a:rPr lang="en-US" sz="2400">
                <a:sym typeface="Symbol" pitchFamily="18" charset="2"/>
              </a:rPr>
              <a:t>– </a:t>
            </a:r>
            <a:r>
              <a:rPr lang="en-US" sz="2400"/>
              <a:t>3 = 122</a:t>
            </a:r>
            <a:r>
              <a:rPr lang="en-US" sz="2400">
                <a:solidFill>
                  <a:srgbClr val="FF0000"/>
                </a:solidFill>
              </a:rPr>
              <a:t>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5 for 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04800" y="22098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 = (10</a:t>
            </a:r>
            <a:r>
              <a:rPr lang="en-US" sz="2400" b="1" i="1"/>
              <a:t>x</a:t>
            </a:r>
            <a:r>
              <a:rPr lang="en-US" sz="2400" b="1"/>
              <a:t> + 8)°, </a:t>
            </a:r>
          </a:p>
          <a:p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 = (25</a:t>
            </a:r>
            <a:r>
              <a:rPr lang="en-US" sz="2400" b="1" i="1"/>
              <a:t>x</a:t>
            </a:r>
            <a:r>
              <a:rPr lang="en-US" sz="2400" b="1"/>
              <a:t> – 3)°, </a:t>
            </a:r>
            <a:r>
              <a:rPr lang="en-US" sz="2400" b="1" i="1"/>
              <a:t>x</a:t>
            </a:r>
            <a:r>
              <a:rPr lang="en-US" sz="2400" b="1"/>
              <a:t> = 5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given information and the theorems you have learned to show that </a:t>
            </a:r>
            <a:r>
              <a:rPr lang="en-US" altLang="en-US" sz="2400" b="1" i="1"/>
              <a:t>r</a:t>
            </a:r>
            <a:r>
              <a:rPr lang="en-US" altLang="en-US" sz="2400" b="1"/>
              <a:t> || </a:t>
            </a:r>
            <a:r>
              <a:rPr lang="en-US" altLang="en-US" sz="2400" b="1" i="1"/>
              <a:t>s</a:t>
            </a:r>
            <a:r>
              <a:rPr lang="en-US" altLang="en-US" sz="2400" b="1"/>
              <a:t>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2B Continued</a:t>
            </a:r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76588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81000" y="54102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ym typeface="Symbol" pitchFamily="18" charset="2"/>
              </a:rPr>
              <a:t>r</a:t>
            </a:r>
            <a:r>
              <a:rPr lang="en-US" sz="2400">
                <a:sym typeface="Symbol" pitchFamily="18" charset="2"/>
              </a:rPr>
              <a:t> || </a:t>
            </a:r>
            <a:r>
              <a:rPr lang="en-US" sz="2400" i="1">
                <a:sym typeface="Symbol" pitchFamily="18" charset="2"/>
              </a:rPr>
              <a:t>s</a:t>
            </a:r>
            <a:r>
              <a:rPr lang="en-US" sz="2400">
                <a:sym typeface="Symbol" pitchFamily="18" charset="2"/>
              </a:rPr>
              <a:t>		   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Conv. of Same-Side Int. s Thm.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57200" y="3932238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2 + m</a:t>
            </a:r>
            <a:r>
              <a:rPr lang="en-US" sz="2400">
                <a:sym typeface="Symbol" pitchFamily="18" charset="2"/>
              </a:rPr>
              <a:t>3</a:t>
            </a:r>
            <a:r>
              <a:rPr lang="en-US" sz="2400"/>
              <a:t> = </a:t>
            </a:r>
            <a:r>
              <a:rPr lang="en-US" sz="2400">
                <a:sym typeface="Symbol" pitchFamily="18" charset="2"/>
              </a:rPr>
              <a:t>58° + 122°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514600" y="43434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457450" algn="l"/>
              </a:tabLst>
            </a:pPr>
            <a:r>
              <a:rPr lang="en-US" sz="2400"/>
              <a:t>= 180°</a:t>
            </a:r>
            <a:r>
              <a:rPr lang="en-US" sz="2400">
                <a:solidFill>
                  <a:srgbClr val="FF0000"/>
                </a:solidFill>
              </a:rPr>
              <a:t>	</a:t>
            </a:r>
            <a:r>
              <a:rPr lang="en-US" sz="2400" i="1">
                <a:solidFill>
                  <a:srgbClr val="006699"/>
                </a:solidFill>
                <a:sym typeface="Symbol" pitchFamily="18" charset="2"/>
              </a:rPr>
              <a:t>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2 and 3 are same-side 		interior angles.</a:t>
            </a:r>
            <a:endParaRPr lang="en-US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2b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/>
              <a:t>Refer to the diagram. Use the given information and the theorems you have learned to show that </a:t>
            </a:r>
            <a:r>
              <a:rPr lang="en-US" altLang="en-US" sz="2400" b="1" i="1"/>
              <a:t>r </a:t>
            </a:r>
            <a:r>
              <a:rPr lang="en-US" altLang="en-US" sz="2400" b="1"/>
              <a:t>|| </a:t>
            </a:r>
            <a:r>
              <a:rPr lang="en-US" altLang="en-US" sz="2400" b="1" i="1"/>
              <a:t>s</a:t>
            </a:r>
            <a:r>
              <a:rPr lang="en-US" altLang="en-US" sz="2400" b="1"/>
              <a:t>.</a:t>
            </a: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86000"/>
            <a:ext cx="2968625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81000" y="28194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 = 2</a:t>
            </a:r>
            <a:r>
              <a:rPr lang="en-US" sz="2400" b="1" i="1"/>
              <a:t>x</a:t>
            </a:r>
            <a:r>
              <a:rPr lang="en-US" sz="2400" b="1">
                <a:sym typeface="Symbol" pitchFamily="18" charset="2"/>
              </a:rPr>
              <a:t>, </a:t>
            </a:r>
            <a:r>
              <a:rPr lang="en-US" sz="2400" b="1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7 = (</a:t>
            </a:r>
            <a:r>
              <a:rPr lang="en-US" sz="2400" b="1" i="1"/>
              <a:t>x</a:t>
            </a:r>
            <a:r>
              <a:rPr lang="en-US" sz="2400" b="1"/>
              <a:t> + 50)</a:t>
            </a:r>
            <a:r>
              <a:rPr lang="en-US" sz="2400" b="1">
                <a:sym typeface="Symbol" pitchFamily="18" charset="2"/>
              </a:rPr>
              <a:t>, </a:t>
            </a:r>
            <a:br>
              <a:rPr lang="en-US" sz="2400" b="1">
                <a:sym typeface="Symbol" pitchFamily="18" charset="2"/>
              </a:rPr>
            </a:br>
            <a:r>
              <a:rPr lang="en-US" sz="2400" b="1" i="1">
                <a:sym typeface="Symbol" pitchFamily="18" charset="2"/>
              </a:rPr>
              <a:t>x</a:t>
            </a:r>
            <a:r>
              <a:rPr lang="en-US" sz="2400" b="1">
                <a:sym typeface="Symbol" pitchFamily="18" charset="2"/>
              </a:rPr>
              <a:t> = 50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04800" y="5638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3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100 and m</a:t>
            </a:r>
            <a:r>
              <a:rPr lang="en-US" sz="2400"/>
              <a:t>7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100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36588" y="6096000"/>
            <a:ext cx="142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</a:t>
            </a:r>
            <a:r>
              <a:rPr lang="en-US" sz="2400">
                <a:sym typeface="Symbol" pitchFamily="18" charset="2"/>
              </a:rPr>
              <a:t> 7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667000" y="60960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r||s</a:t>
            </a:r>
            <a:r>
              <a:rPr lang="en-US" sz="2400">
                <a:solidFill>
                  <a:srgbClr val="006699"/>
                </a:solidFill>
              </a:rPr>
              <a:t>    </a:t>
            </a:r>
            <a:r>
              <a:rPr lang="en-US" sz="2400" i="1">
                <a:solidFill>
                  <a:srgbClr val="3366FF"/>
                </a:solidFill>
              </a:rPr>
              <a:t>Conv. of the Alt. Int.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s Thm.</a:t>
            </a:r>
            <a:endParaRPr lang="en-US" sz="2400" i="1">
              <a:solidFill>
                <a:srgbClr val="3366FF"/>
              </a:solidFill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3 = </a:t>
            </a:r>
            <a:r>
              <a:rPr lang="en-US" sz="2400">
                <a:sym typeface="Symbol" pitchFamily="18" charset="2"/>
              </a:rPr>
              <a:t>2</a:t>
            </a:r>
            <a:r>
              <a:rPr lang="en-US" sz="2400" i="1">
                <a:sym typeface="Symbol" pitchFamily="18" charset="2"/>
              </a:rPr>
              <a:t>x</a:t>
            </a:r>
            <a:endParaRPr lang="en-US" sz="2400"/>
          </a:p>
          <a:p>
            <a:r>
              <a:rPr lang="en-US" sz="2400"/>
              <a:t>        = 2</a:t>
            </a:r>
            <a:r>
              <a:rPr lang="en-US" sz="2400">
                <a:solidFill>
                  <a:srgbClr val="FF0000"/>
                </a:solidFill>
              </a:rPr>
              <a:t>(50) </a:t>
            </a:r>
            <a:r>
              <a:rPr lang="en-US" sz="2400"/>
              <a:t>= 100°</a:t>
            </a:r>
            <a:r>
              <a:rPr lang="en-US" sz="2400">
                <a:solidFill>
                  <a:srgbClr val="FF0000"/>
                </a:solidFill>
              </a:rPr>
              <a:t>	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50 for x.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04800" y="466407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ym typeface="Symbol" pitchFamily="18" charset="2"/>
              </a:rPr>
              <a:t>m</a:t>
            </a:r>
            <a:r>
              <a:rPr lang="en-US" sz="2400"/>
              <a:t>7 = 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+ 50</a:t>
            </a:r>
            <a:endParaRPr lang="en-US" sz="2400"/>
          </a:p>
          <a:p>
            <a:r>
              <a:rPr lang="en-US" sz="2400"/>
              <a:t>        = </a:t>
            </a:r>
            <a:r>
              <a:rPr lang="en-US" sz="2400">
                <a:solidFill>
                  <a:srgbClr val="FF0000"/>
                </a:solidFill>
              </a:rPr>
              <a:t>50 </a:t>
            </a:r>
            <a:r>
              <a:rPr lang="en-US" sz="2400">
                <a:sym typeface="Symbol" pitchFamily="18" charset="2"/>
              </a:rPr>
              <a:t>+ </a:t>
            </a:r>
            <a:r>
              <a:rPr lang="en-US" sz="2400"/>
              <a:t>50 = 100° 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5 for 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  <p:bldP spid="49162" grpId="0"/>
      <p:bldP spid="49163" grpId="0"/>
      <p:bldP spid="49164" grpId="0"/>
      <p:bldP spid="491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3: </a:t>
            </a:r>
            <a:r>
              <a:rPr lang="en-US" altLang="en-US" sz="2600">
                <a:solidFill>
                  <a:srgbClr val="006699"/>
                </a:solidFill>
                <a:latin typeface="Arial Black" pitchFamily="34" charset="0"/>
              </a:rPr>
              <a:t>Proving Lines Parallel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4800" y="18288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Given:</a:t>
            </a:r>
            <a:r>
              <a:rPr lang="en-US" sz="2400" dirty="0"/>
              <a:t> </a:t>
            </a:r>
            <a:r>
              <a:rPr lang="en-US" sz="2400" i="1" dirty="0"/>
              <a:t>p || r </a:t>
            </a:r>
            <a:r>
              <a:rPr lang="en-US" sz="2400" dirty="0"/>
              <a:t>, 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dirty="0"/>
              <a:t>1 </a:t>
            </a:r>
            <a:r>
              <a:rPr lang="en-US" sz="2400" b="1" dirty="0">
                <a:sym typeface="Symbol" pitchFamily="18" charset="2"/>
              </a:rPr>
              <a:t></a:t>
            </a:r>
            <a:r>
              <a:rPr lang="en-US" sz="2400" b="1" dirty="0"/>
              <a:t> 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dirty="0"/>
              <a:t>3</a:t>
            </a:r>
          </a:p>
          <a:p>
            <a:r>
              <a:rPr lang="en-US" sz="2400" b="1" dirty="0"/>
              <a:t>Prove:</a:t>
            </a:r>
            <a:r>
              <a:rPr lang="en-US" sz="2400" dirty="0"/>
              <a:t> ℓ || </a:t>
            </a:r>
            <a:r>
              <a:rPr lang="en-US" sz="2400" i="1" dirty="0"/>
              <a:t>m</a:t>
            </a:r>
          </a:p>
        </p:txBody>
      </p:sp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19400"/>
            <a:ext cx="4800600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 Continued</a:t>
            </a:r>
            <a:endParaRPr lang="en-US" altLang="en-US" sz="2600">
              <a:solidFill>
                <a:srgbClr val="006699"/>
              </a:solidFill>
              <a:latin typeface="Arial Black" pitchFamily="34" charset="0"/>
            </a:endParaRPr>
          </a:p>
        </p:txBody>
      </p:sp>
      <p:graphicFrame>
        <p:nvGraphicFramePr>
          <p:cNvPr id="46125" name="Group 45"/>
          <p:cNvGraphicFramePr>
            <a:graphicFrameLocks noGrp="1"/>
          </p:cNvGraphicFramePr>
          <p:nvPr/>
        </p:nvGraphicFramePr>
        <p:xfrm>
          <a:off x="609600" y="2057400"/>
          <a:ext cx="8077200" cy="3135315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Verdana" pitchFamily="34" charset="0"/>
                        </a:rPr>
                        <a:t>Statements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Verdana" pitchFamily="34" charset="0"/>
                        </a:rPr>
                        <a:t>Reasons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652463" y="261937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</a:t>
            </a:r>
            <a:r>
              <a:rPr lang="en-US" sz="2400"/>
              <a:t> </a:t>
            </a:r>
            <a:r>
              <a:rPr lang="en-US" sz="2400" i="1"/>
              <a:t>p</a:t>
            </a:r>
            <a:r>
              <a:rPr lang="en-US" sz="2400"/>
              <a:t> || </a:t>
            </a:r>
            <a:r>
              <a:rPr lang="en-US" sz="2400" i="1"/>
              <a:t>r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85800" y="4724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5.</a:t>
            </a:r>
            <a:r>
              <a:rPr lang="en-US" sz="2400"/>
              <a:t> ℓ ||</a:t>
            </a:r>
            <a:r>
              <a:rPr lang="en-US" sz="2400" i="1"/>
              <a:t>m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671513" y="3124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2.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3  2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671513" y="3657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3.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1  3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638175" y="4191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4.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1  2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4114800" y="31242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2.</a:t>
            </a:r>
            <a:r>
              <a:rPr lang="en-US" sz="2400">
                <a:solidFill>
                  <a:srgbClr val="003300"/>
                </a:solidFill>
              </a:rPr>
              <a:t> Alt. Ext. </a:t>
            </a:r>
            <a:r>
              <a:rPr lang="en-US" sz="2400">
                <a:solidFill>
                  <a:srgbClr val="003300"/>
                </a:solidFill>
                <a:sym typeface="Symbol" pitchFamily="18" charset="2"/>
              </a:rPr>
              <a:t>s Thm.</a:t>
            </a:r>
            <a:endParaRPr lang="en-US" sz="2400">
              <a:solidFill>
                <a:srgbClr val="003300"/>
              </a:solidFill>
            </a:endParaRPr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4114800" y="2590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</a:t>
            </a:r>
            <a:r>
              <a:rPr lang="en-US" sz="2400"/>
              <a:t> Given</a:t>
            </a:r>
            <a:endParaRPr lang="en-US" sz="2400" i="1"/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4114800" y="3657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3.</a:t>
            </a:r>
            <a:r>
              <a:rPr lang="en-US" sz="2400">
                <a:solidFill>
                  <a:srgbClr val="003300"/>
                </a:solidFill>
              </a:rPr>
              <a:t> Given</a:t>
            </a: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4114800" y="4191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4.</a:t>
            </a:r>
            <a:r>
              <a:rPr lang="en-US" sz="2400">
                <a:solidFill>
                  <a:srgbClr val="003300"/>
                </a:solidFill>
              </a:rPr>
              <a:t> Trans. Prop. of </a:t>
            </a:r>
            <a:r>
              <a:rPr lang="en-US" altLang="en-US" sz="2400">
                <a:sym typeface="Symbol" pitchFamily="18" charset="2"/>
              </a:rPr>
              <a:t>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4114800" y="4724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5.</a:t>
            </a:r>
            <a:r>
              <a:rPr lang="en-US" sz="2400">
                <a:solidFill>
                  <a:srgbClr val="003300"/>
                </a:solidFill>
              </a:rPr>
              <a:t> Conv. of Corr. </a:t>
            </a:r>
            <a:r>
              <a:rPr lang="en-US" sz="2400">
                <a:solidFill>
                  <a:srgbClr val="003300"/>
                </a:solidFill>
                <a:sym typeface="Symbol" pitchFamily="18" charset="2"/>
              </a:rPr>
              <a:t>s  Post.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5" grpId="0"/>
      <p:bldP spid="46116" grpId="0"/>
      <p:bldP spid="46117" grpId="0"/>
      <p:bldP spid="46118" grpId="0"/>
      <p:bldP spid="46119" grpId="0"/>
      <p:bldP spid="46120" grpId="0"/>
      <p:bldP spid="46121" grpId="0"/>
      <p:bldP spid="46122" grpId="0"/>
      <p:bldP spid="46123" grpId="0"/>
      <p:bldP spid="461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1752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Given: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4,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supplementary.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33400" y="2286000"/>
            <a:ext cx="233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Prove:</a:t>
            </a:r>
            <a:r>
              <a:rPr lang="en-US" sz="2400"/>
              <a:t> ℓ</a:t>
            </a:r>
            <a:r>
              <a:rPr lang="en-US" sz="2400" b="1"/>
              <a:t> || </a:t>
            </a:r>
            <a:r>
              <a:rPr lang="en-US" sz="2400" i="1"/>
              <a:t>m</a:t>
            </a:r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45624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4: </a:t>
            </a:r>
            <a:r>
              <a:rPr lang="en-US" altLang="en-US" sz="2600">
                <a:solidFill>
                  <a:srgbClr val="006699"/>
                </a:solidFill>
                <a:latin typeface="Arial Black" pitchFamily="34" charset="0"/>
              </a:rPr>
              <a:t>Carpentry Application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81000" y="1447800"/>
            <a:ext cx="777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A carpenter is creating a woodwork pattern and wants two long pieces to be parallel. m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b="1" dirty="0"/>
              <a:t>1= (8</a:t>
            </a:r>
            <a:r>
              <a:rPr lang="en-US" sz="2400" b="1" i="1" dirty="0"/>
              <a:t>x </a:t>
            </a:r>
            <a:r>
              <a:rPr lang="en-US" sz="2400" b="1" dirty="0"/>
              <a:t>+ 20)° and m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b="1" dirty="0"/>
              <a:t>2 = (2</a:t>
            </a:r>
            <a:r>
              <a:rPr lang="en-US" sz="2400" b="1" i="1" dirty="0"/>
              <a:t>x </a:t>
            </a:r>
            <a:r>
              <a:rPr lang="en-US" sz="2400" b="1" dirty="0"/>
              <a:t>+ 10)°. If </a:t>
            </a:r>
            <a:r>
              <a:rPr lang="en-US" sz="2400" b="1" i="1" dirty="0"/>
              <a:t>x </a:t>
            </a:r>
            <a:r>
              <a:rPr lang="en-US" sz="2400" b="1" dirty="0"/>
              <a:t>= 15, show that pieces A and B are parallel.</a:t>
            </a: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352800"/>
            <a:ext cx="5159375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3663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Converse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Write the converse of the conditional statement:</a:t>
            </a:r>
          </a:p>
          <a:p>
            <a:r>
              <a:rPr lang="en-US" dirty="0" smtClean="0">
                <a:latin typeface="Calibri" pitchFamily="34" charset="0"/>
              </a:rPr>
              <a:t>“If two angles are vertical, then they have the same measure.”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sz="260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line through the center of the horizontal piece forms a transversal to pieces A and B.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04800" y="2895600"/>
            <a:ext cx="830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1 and 2 are same-side interior angles.  If 1 and 2 are supplementary, then pieces A and B are parallel.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04800" y="45720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Substitute 15 for </a:t>
            </a:r>
            <a:r>
              <a:rPr lang="en-US" i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in each expression.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9" grpId="0"/>
      <p:bldP spid="430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sz="260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260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1 = 8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+ 20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295400" y="2032000"/>
            <a:ext cx="329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= 8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(15) </a:t>
            </a:r>
            <a:r>
              <a:rPr lang="en-US" sz="2400">
                <a:sym typeface="Symbol" pitchFamily="18" charset="2"/>
              </a:rPr>
              <a:t>+ 20 = 140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57200" y="2717800"/>
            <a:ext cx="260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2 = 2</a:t>
            </a:r>
            <a:r>
              <a:rPr lang="en-US" sz="2400" i="1">
                <a:sym typeface="Symbol" pitchFamily="18" charset="2"/>
              </a:rPr>
              <a:t>x </a:t>
            </a:r>
            <a:r>
              <a:rPr lang="en-US" sz="2400">
                <a:sym typeface="Symbol" pitchFamily="18" charset="2"/>
              </a:rPr>
              <a:t>+ 10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295400" y="3251200"/>
            <a:ext cx="310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= 2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(15) </a:t>
            </a:r>
            <a:r>
              <a:rPr lang="en-US" sz="2400">
                <a:sym typeface="Symbol" pitchFamily="18" charset="2"/>
              </a:rPr>
              <a:t>+ 10 = 40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7200" y="3860800"/>
            <a:ext cx="377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1+m2 = 140 + 40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286000" y="43688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= 180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953000" y="2057400"/>
            <a:ext cx="318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Substitute 15 for x.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953000" y="3276600"/>
            <a:ext cx="318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</a:rPr>
              <a:t>Substitute 15 for x.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5029200" y="3911600"/>
            <a:ext cx="381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1 and 2 are supplementary</a:t>
            </a:r>
            <a:r>
              <a:rPr lang="en-US" sz="2400" i="1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57200" y="49784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same-side interior angles are supplementary, so pieces A and B are parallel by the Converse of the Same-Side Interior Angles Theorem.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0" grpId="0"/>
      <p:bldP spid="44041" grpId="0"/>
      <p:bldP spid="44042" grpId="0"/>
      <p:bldP spid="44043" grpId="0"/>
      <p:bldP spid="44044" grpId="0"/>
      <p:bldP spid="440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57200" y="1466850"/>
            <a:ext cx="4572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What if…?</a:t>
            </a:r>
            <a:r>
              <a:rPr lang="en-US" sz="2400" b="1"/>
              <a:t> Suppose the corresponding angles on the opposite side of the boat measure (4</a:t>
            </a:r>
            <a:r>
              <a:rPr lang="en-US" sz="2400" b="1" i="1"/>
              <a:t>y </a:t>
            </a:r>
            <a:r>
              <a:rPr lang="en-US" sz="2400" b="1"/>
              <a:t>– 2)° and (3</a:t>
            </a:r>
            <a:r>
              <a:rPr lang="en-US" sz="2400" b="1" i="1"/>
              <a:t>y </a:t>
            </a:r>
            <a:r>
              <a:rPr lang="en-US" sz="2400" b="1"/>
              <a:t>+ 6)°, where </a:t>
            </a:r>
          </a:p>
          <a:p>
            <a:r>
              <a:rPr lang="en-US" sz="2400" b="1" i="1"/>
              <a:t>y </a:t>
            </a:r>
            <a:r>
              <a:rPr lang="en-US" sz="2400" b="1"/>
              <a:t>= 8. Show that the oars are parallel.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52400" y="51196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4</a:t>
            </a:r>
            <a:r>
              <a:rPr lang="en-US" sz="2400" i="1"/>
              <a:t>y </a:t>
            </a:r>
            <a:r>
              <a:rPr lang="en-US" sz="2400"/>
              <a:t>– 2 = 4</a:t>
            </a:r>
            <a:r>
              <a:rPr lang="en-US" sz="2400">
                <a:solidFill>
                  <a:srgbClr val="FF0000"/>
                </a:solidFill>
              </a:rPr>
              <a:t>(8) </a:t>
            </a:r>
            <a:r>
              <a:rPr lang="en-US"/>
              <a:t>–</a:t>
            </a:r>
            <a:r>
              <a:rPr lang="en-US" sz="2400"/>
              <a:t> 2 = 30°        3</a:t>
            </a:r>
            <a:r>
              <a:rPr lang="en-US" sz="2400" i="1"/>
              <a:t>y </a:t>
            </a:r>
            <a:r>
              <a:rPr lang="en-US" sz="2400"/>
              <a:t>+ 6 = 3</a:t>
            </a:r>
            <a:r>
              <a:rPr lang="en-US" sz="2400">
                <a:solidFill>
                  <a:srgbClr val="FF0000"/>
                </a:solidFill>
              </a:rPr>
              <a:t>(8)</a:t>
            </a:r>
            <a:r>
              <a:rPr lang="en-US" sz="2400"/>
              <a:t> + 6 = 30°</a:t>
            </a:r>
            <a:endParaRPr lang="en-US" sz="2400">
              <a:solidFill>
                <a:srgbClr val="006699"/>
              </a:solidFill>
            </a:endParaRP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371600"/>
            <a:ext cx="353377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28600" y="5715000"/>
            <a:ext cx="8763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3366FF"/>
                </a:solidFill>
              </a:rPr>
              <a:t>The </a:t>
            </a:r>
            <a:r>
              <a:rPr lang="en-US" sz="2400">
                <a:solidFill>
                  <a:srgbClr val="3366FF"/>
                </a:solidFill>
                <a:sym typeface="Symbol" pitchFamily="18" charset="2"/>
              </a:rPr>
              <a:t>angles </a:t>
            </a:r>
            <a:r>
              <a:rPr lang="en-US" sz="2400">
                <a:solidFill>
                  <a:srgbClr val="3366FF"/>
                </a:solidFill>
              </a:rPr>
              <a:t>are </a:t>
            </a:r>
            <a:r>
              <a:rPr lang="en-US" sz="2400">
                <a:solidFill>
                  <a:srgbClr val="3366FF"/>
                </a:solidFill>
                <a:sym typeface="Symbol" pitchFamily="18" charset="2"/>
              </a:rPr>
              <a:t>congruent</a:t>
            </a:r>
            <a:r>
              <a:rPr lang="en-US" sz="2400">
                <a:solidFill>
                  <a:srgbClr val="3366FF"/>
                </a:solidFill>
              </a:rPr>
              <a:t>, so the oars are || by the Conv. of the Corr. </a:t>
            </a:r>
            <a:r>
              <a:rPr lang="en-US">
                <a:solidFill>
                  <a:srgbClr val="3366FF"/>
                </a:solidFill>
                <a:sym typeface="Symbol" pitchFamily="18" charset="2"/>
              </a:rPr>
              <a:t>s</a:t>
            </a:r>
            <a:r>
              <a:rPr lang="en-US" sz="2400">
                <a:solidFill>
                  <a:srgbClr val="3366FF"/>
                </a:solidFill>
              </a:rPr>
              <a:t> Post.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68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pic>
        <p:nvPicPr>
          <p:cNvPr id="20521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371600"/>
            <a:ext cx="2328863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381000" y="17526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Name the postulate or theorem</a:t>
            </a:r>
          </a:p>
          <a:p>
            <a:r>
              <a:rPr lang="en-US" sz="2400" b="1"/>
              <a:t>that proves </a:t>
            </a:r>
            <a:r>
              <a:rPr lang="en-US" sz="2400" b="1" i="1"/>
              <a:t>p </a:t>
            </a:r>
            <a:r>
              <a:rPr lang="en-US" sz="2400" b="1"/>
              <a:t>|| </a:t>
            </a:r>
            <a:r>
              <a:rPr lang="en-US" sz="2400" b="1" i="1"/>
              <a:t>r</a:t>
            </a:r>
            <a:r>
              <a:rPr lang="en-US" sz="2400" b="1"/>
              <a:t>.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438150" y="2771775"/>
            <a:ext cx="1890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1.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4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 b="1"/>
              <a:t>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5</a:t>
            </a: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2876550" y="2771775"/>
            <a:ext cx="419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Conv. of Alt. Int.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Thm.</a:t>
            </a: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438150" y="3432175"/>
            <a:ext cx="1928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2.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2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 b="1"/>
              <a:t>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7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2876550" y="3432175"/>
            <a:ext cx="421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Conv. of Alt. Ext. 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Thm.</a:t>
            </a: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438150" y="4067175"/>
            <a:ext cx="1928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3.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3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 b="1"/>
              <a:t>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7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2876550" y="4067175"/>
            <a:ext cx="375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Conv. of Corr.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Post.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438150" y="4752975"/>
            <a:ext cx="5437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4.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5 are supplementary.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819150" y="54102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Conv. of Same-Side Int.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4" grpId="0"/>
      <p:bldP spid="20526" grpId="0"/>
      <p:bldP spid="205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23618" name="Rectangle 66"/>
          <p:cNvSpPr>
            <a:spLocks noChangeArrowheads="1"/>
          </p:cNvSpPr>
          <p:nvPr/>
        </p:nvSpPr>
        <p:spPr bwMode="auto">
          <a:xfrm>
            <a:off x="457200" y="17526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Use the theorems and given information to prove </a:t>
            </a:r>
            <a:r>
              <a:rPr lang="en-US" sz="2400" b="1" i="1"/>
              <a:t>p || r</a:t>
            </a:r>
            <a:r>
              <a:rPr lang="en-US" sz="2400" b="1"/>
              <a:t>.</a:t>
            </a:r>
          </a:p>
        </p:txBody>
      </p:sp>
      <p:sp>
        <p:nvSpPr>
          <p:cNvPr id="23619" name="Rectangle 67"/>
          <p:cNvSpPr>
            <a:spLocks noChangeArrowheads="1"/>
          </p:cNvSpPr>
          <p:nvPr/>
        </p:nvSpPr>
        <p:spPr bwMode="auto">
          <a:xfrm>
            <a:off x="381000" y="29718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5. </a:t>
            </a:r>
            <a:r>
              <a:rPr lang="en-US" sz="2400"/>
              <a:t>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/>
              <a:t>2 </a:t>
            </a:r>
            <a:r>
              <a:rPr lang="en-US" sz="2400" b="1"/>
              <a:t>= </a:t>
            </a:r>
            <a:r>
              <a:rPr lang="en-US" sz="2400"/>
              <a:t>(5</a:t>
            </a:r>
            <a:r>
              <a:rPr lang="en-US" sz="2400" i="1"/>
              <a:t>x </a:t>
            </a:r>
            <a:r>
              <a:rPr lang="en-US" sz="2400" b="1"/>
              <a:t>+ </a:t>
            </a:r>
            <a:r>
              <a:rPr lang="en-US" sz="2400"/>
              <a:t>20)°, m 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sz="2400"/>
              <a:t>7 </a:t>
            </a:r>
            <a:r>
              <a:rPr lang="en-US" sz="2400" b="1"/>
              <a:t>= </a:t>
            </a:r>
            <a:r>
              <a:rPr lang="en-US" sz="2400"/>
              <a:t>(7</a:t>
            </a:r>
            <a:r>
              <a:rPr lang="en-US" sz="2400" i="1"/>
              <a:t>x </a:t>
            </a:r>
            <a:r>
              <a:rPr lang="en-US" sz="2400" b="1"/>
              <a:t>+ </a:t>
            </a:r>
            <a:r>
              <a:rPr lang="en-US" sz="2400"/>
              <a:t>8)°, and </a:t>
            </a:r>
            <a:r>
              <a:rPr lang="en-US" sz="2400" i="1"/>
              <a:t>x </a:t>
            </a:r>
            <a:r>
              <a:rPr lang="en-US" sz="2400" b="1"/>
              <a:t>= </a:t>
            </a:r>
            <a:r>
              <a:rPr lang="en-US" sz="2400"/>
              <a:t>6</a:t>
            </a:r>
          </a:p>
        </p:txBody>
      </p:sp>
      <p:sp>
        <p:nvSpPr>
          <p:cNvPr id="23620" name="Rectangle 68"/>
          <p:cNvSpPr>
            <a:spLocks noChangeArrowheads="1"/>
          </p:cNvSpPr>
          <p:nvPr/>
        </p:nvSpPr>
        <p:spPr bwMode="auto">
          <a:xfrm>
            <a:off x="838200" y="3581400"/>
            <a:ext cx="6324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2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5</a:t>
            </a:r>
            <a:r>
              <a:rPr lang="en-US" sz="2400" b="1">
                <a:solidFill>
                  <a:srgbClr val="FF0000"/>
                </a:solidFill>
              </a:rPr>
              <a:t>(</a:t>
            </a:r>
            <a:r>
              <a:rPr lang="en-US" sz="2400">
                <a:solidFill>
                  <a:srgbClr val="FF0000"/>
                </a:solidFill>
              </a:rPr>
              <a:t>6</a:t>
            </a:r>
            <a:r>
              <a:rPr lang="en-US" sz="2400" b="1">
                <a:solidFill>
                  <a:srgbClr val="FF0000"/>
                </a:solidFill>
              </a:rPr>
              <a:t>) + </a:t>
            </a:r>
            <a:r>
              <a:rPr lang="en-US" sz="2400">
                <a:solidFill>
                  <a:srgbClr val="FF0000"/>
                </a:solidFill>
              </a:rPr>
              <a:t>20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50°</a:t>
            </a:r>
          </a:p>
          <a:p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7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7</a:t>
            </a:r>
            <a:r>
              <a:rPr lang="en-US" sz="2400" b="1">
                <a:solidFill>
                  <a:srgbClr val="FF0000"/>
                </a:solidFill>
              </a:rPr>
              <a:t>(</a:t>
            </a:r>
            <a:r>
              <a:rPr lang="en-US" sz="2400">
                <a:solidFill>
                  <a:srgbClr val="FF0000"/>
                </a:solidFill>
              </a:rPr>
              <a:t>6</a:t>
            </a:r>
            <a:r>
              <a:rPr lang="en-US" sz="2400" b="1">
                <a:solidFill>
                  <a:srgbClr val="FF0000"/>
                </a:solidFill>
              </a:rPr>
              <a:t>) + </a:t>
            </a:r>
            <a:r>
              <a:rPr lang="en-US" sz="2400">
                <a:solidFill>
                  <a:srgbClr val="FF0000"/>
                </a:solidFill>
              </a:rPr>
              <a:t>8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50°</a:t>
            </a:r>
          </a:p>
          <a:p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2 </a:t>
            </a:r>
            <a:r>
              <a:rPr lang="en-US" sz="2400" b="1">
                <a:solidFill>
                  <a:srgbClr val="FF0000"/>
                </a:solidFill>
              </a:rPr>
              <a:t>= </a:t>
            </a:r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7, so 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2 </a:t>
            </a:r>
            <a:r>
              <a:rPr lang="en-US" sz="2400" b="1">
                <a:solidFill>
                  <a:srgbClr val="FF0000"/>
                </a:solidFill>
              </a:rPr>
              <a:t>≅ 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</a:rPr>
              <a:t>7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r>
              <a:rPr lang="en-US" sz="2400" i="1">
                <a:solidFill>
                  <a:srgbClr val="FF0000"/>
                </a:solidFill>
              </a:rPr>
              <a:t>p || r </a:t>
            </a:r>
            <a:r>
              <a:rPr lang="en-US" sz="2400">
                <a:solidFill>
                  <a:srgbClr val="FF0000"/>
                </a:solidFill>
              </a:rPr>
              <a:t>by the Conv. of Alt. Ext. 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Circumference of a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92632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71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640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Find each arc length. Give answers in terms of </a:t>
            </a:r>
            <a:r>
              <a:rPr lang="en-US" altLang="en-US" sz="2400" b="1">
                <a:latin typeface="Verdana" pitchFamily="34" charset="0"/>
                <a:sym typeface="Symbol" pitchFamily="18" charset="2"/>
              </a:rPr>
              <a:t> and rounded to the nearest hundredth.</a:t>
            </a:r>
            <a:endParaRPr lang="en-US" altLang="en-US" sz="2400">
              <a:latin typeface="Times" pitchFamily="18" charset="0"/>
              <a:sym typeface="Symbol" pitchFamily="18" charset="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4A: Finding Arc Length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1000" y="28194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Verdana" pitchFamily="34" charset="0"/>
              </a:rPr>
              <a:t>FG</a:t>
            </a:r>
            <a:r>
              <a:rPr lang="en-US" sz="2400" b="1">
                <a:latin typeface="Verdana" pitchFamily="34" charset="0"/>
              </a:rPr>
              <a:t> </a:t>
            </a:r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22098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6" name="Freeform 14"/>
          <p:cNvSpPr>
            <a:spLocks/>
          </p:cNvSpPr>
          <p:nvPr/>
        </p:nvSpPr>
        <p:spPr bwMode="auto">
          <a:xfrm>
            <a:off x="471488" y="2819400"/>
            <a:ext cx="457200" cy="76200"/>
          </a:xfrm>
          <a:custGeom>
            <a:avLst/>
            <a:gdLst>
              <a:gd name="T0" fmla="*/ 0 w 288"/>
              <a:gd name="T1" fmla="*/ 48 h 48"/>
              <a:gd name="T2" fmla="*/ 144 w 288"/>
              <a:gd name="T3" fmla="*/ 0 h 48"/>
              <a:gd name="T4" fmla="*/ 288 w 288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8">
                <a:moveTo>
                  <a:pt x="0" y="48"/>
                </a:moveTo>
                <a:cubicBezTo>
                  <a:pt x="48" y="24"/>
                  <a:pt x="96" y="0"/>
                  <a:pt x="144" y="0"/>
                </a:cubicBezTo>
                <a:cubicBezTo>
                  <a:pt x="192" y="0"/>
                  <a:pt x="240" y="24"/>
                  <a:pt x="288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07" name="Picture 15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65525"/>
            <a:ext cx="21336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495800" y="3597275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Use formula for area of sector.</a:t>
            </a:r>
          </a:p>
        </p:txBody>
      </p:sp>
      <p:pic>
        <p:nvPicPr>
          <p:cNvPr id="33810" name="Picture 18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14850"/>
            <a:ext cx="21907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09600" y="5410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  <a:sym typeface="Symbol" pitchFamily="18" charset="2"/>
              </a:rPr>
              <a:t></a:t>
            </a:r>
            <a:r>
              <a:rPr lang="en-US" sz="2400">
                <a:latin typeface="Verdana" pitchFamily="34" charset="0"/>
              </a:rPr>
              <a:t> 5.96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 cm  18.71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  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4495800" y="4587875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Substitute 8 for r and 134 for m.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4419600" y="54260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Simplify.</a:t>
            </a:r>
          </a:p>
        </p:txBody>
      </p:sp>
    </p:spTree>
    <p:extLst>
      <p:ext uri="{BB962C8B-B14F-4D97-AF65-F5344CB8AC3E}">
        <p14:creationId xmlns:p14="http://schemas.microsoft.com/office/powerpoint/2010/main" val="4035479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8" grpId="0"/>
      <p:bldP spid="33811" grpId="0"/>
      <p:bldP spid="33812" grpId="0"/>
      <p:bldP spid="338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Find each arc length. Give answers in terms of </a:t>
            </a:r>
            <a:r>
              <a:rPr lang="en-US" altLang="en-US" sz="2400" b="1">
                <a:latin typeface="Verdana" pitchFamily="34" charset="0"/>
                <a:sym typeface="Symbol" pitchFamily="18" charset="2"/>
              </a:rPr>
              <a:t> and rounded to the nearest hundredth.</a:t>
            </a:r>
            <a:endParaRPr lang="en-US" altLang="en-US" sz="240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4B: Finding Arc Length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04800" y="28194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an arc with measure 62</a:t>
            </a:r>
            <a:r>
              <a:rPr lang="en-US" sz="2400" b="1">
                <a:latin typeface="Verdana" pitchFamily="34" charset="0"/>
                <a:sym typeface="Symbol" pitchFamily="18" charset="2"/>
              </a:rPr>
              <a:t> in a circle with radius 2 m</a:t>
            </a:r>
          </a:p>
        </p:txBody>
      </p:sp>
      <p:pic>
        <p:nvPicPr>
          <p:cNvPr id="47113" name="Picture 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65525"/>
            <a:ext cx="21336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886200" y="3597275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Use formula for area of sector.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609600" y="5410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  <a:sym typeface="Symbol" pitchFamily="18" charset="2"/>
              </a:rPr>
              <a:t></a:t>
            </a:r>
            <a:r>
              <a:rPr lang="en-US" sz="2400">
                <a:latin typeface="Verdana" pitchFamily="34" charset="0"/>
              </a:rPr>
              <a:t> 0.69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 m  2.16 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  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3886200" y="4495800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Substitute 2 for r and 62 for m.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3886200" y="5410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Simplify.</a:t>
            </a:r>
          </a:p>
        </p:txBody>
      </p:sp>
      <p:pic>
        <p:nvPicPr>
          <p:cNvPr id="47119" name="Picture 15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4438650"/>
            <a:ext cx="21907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805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/>
      <p:bldP spid="47116" grpId="0"/>
      <p:bldP spid="47117" grpId="0"/>
      <p:bldP spid="471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04800" y="17526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latin typeface="Verdana" pitchFamily="34" charset="0"/>
              </a:rPr>
              <a:t>Find each arc length. Give your answer in terms of </a:t>
            </a:r>
            <a:r>
              <a:rPr lang="en-US" altLang="en-US" sz="2400" b="1" i="1">
                <a:latin typeface="Verdana" pitchFamily="34" charset="0"/>
                <a:sym typeface="Symbol" pitchFamily="18" charset="2"/>
              </a:rPr>
              <a:t></a:t>
            </a:r>
            <a:r>
              <a:rPr lang="en-US" altLang="en-US" sz="2400" b="1" i="1">
                <a:latin typeface="Verdana" pitchFamily="34" charset="0"/>
              </a:rPr>
              <a:t> </a:t>
            </a:r>
            <a:r>
              <a:rPr lang="en-US" altLang="en-US" sz="2400" b="1">
                <a:latin typeface="Verdana" pitchFamily="34" charset="0"/>
              </a:rPr>
              <a:t>and rounded to the nearest hundredth.</a:t>
            </a:r>
          </a:p>
        </p:txBody>
      </p:sp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19400"/>
            <a:ext cx="2659063" cy="254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1000" y="28194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Verdana" pitchFamily="34" charset="0"/>
              </a:rPr>
              <a:t>GH</a:t>
            </a:r>
            <a:r>
              <a:rPr lang="en-US" sz="2400" b="1">
                <a:latin typeface="Verdana" pitchFamily="34" charset="0"/>
              </a:rPr>
              <a:t> </a:t>
            </a:r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471488" y="2819400"/>
            <a:ext cx="457200" cy="76200"/>
          </a:xfrm>
          <a:custGeom>
            <a:avLst/>
            <a:gdLst>
              <a:gd name="T0" fmla="*/ 0 w 288"/>
              <a:gd name="T1" fmla="*/ 48 h 48"/>
              <a:gd name="T2" fmla="*/ 144 w 288"/>
              <a:gd name="T3" fmla="*/ 0 h 48"/>
              <a:gd name="T4" fmla="*/ 288 w 288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8">
                <a:moveTo>
                  <a:pt x="0" y="48"/>
                </a:moveTo>
                <a:cubicBezTo>
                  <a:pt x="48" y="24"/>
                  <a:pt x="96" y="0"/>
                  <a:pt x="144" y="0"/>
                </a:cubicBezTo>
                <a:cubicBezTo>
                  <a:pt x="192" y="0"/>
                  <a:pt x="240" y="24"/>
                  <a:pt x="288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418" name="Picture 3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65525"/>
            <a:ext cx="21336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886200" y="3597275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Use formula for area of sector.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3886200" y="4587875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Substitute 6 for r and 40 for m.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962400" y="54260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Simplify.</a:t>
            </a:r>
          </a:p>
        </p:txBody>
      </p:sp>
      <p:pic>
        <p:nvPicPr>
          <p:cNvPr id="16425" name="Picture 41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22098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427" name="Group 43"/>
          <p:cNvGrpSpPr>
            <a:grpSpLocks/>
          </p:cNvGrpSpPr>
          <p:nvPr/>
        </p:nvGrpSpPr>
        <p:grpSpPr bwMode="auto">
          <a:xfrm>
            <a:off x="533400" y="5257800"/>
            <a:ext cx="4648200" cy="733425"/>
            <a:chOff x="384" y="3312"/>
            <a:chExt cx="2928" cy="462"/>
          </a:xfrm>
        </p:grpSpPr>
        <p:sp>
          <p:nvSpPr>
            <p:cNvPr id="16421" name="Text Box 37"/>
            <p:cNvSpPr txBox="1">
              <a:spLocks noChangeArrowheads="1"/>
            </p:cNvSpPr>
            <p:nvPr/>
          </p:nvSpPr>
          <p:spPr bwMode="auto">
            <a:xfrm>
              <a:off x="384" y="3408"/>
              <a:ext cx="29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=    </a:t>
              </a:r>
              <a:r>
                <a:rPr lang="en-US" sz="2400">
                  <a:latin typeface="Verdana" pitchFamily="34" charset="0"/>
                  <a:sym typeface="Symbol" pitchFamily="18" charset="2"/>
                </a:rPr>
                <a:t> m  4.19 m</a:t>
              </a:r>
              <a:r>
                <a:rPr lang="en-US" sz="2400" baseline="30000">
                  <a:latin typeface="Verdana" pitchFamily="34" charset="0"/>
                  <a:sym typeface="Symbol" pitchFamily="18" charset="2"/>
                </a:rPr>
                <a:t>  </a:t>
              </a:r>
            </a:p>
          </p:txBody>
        </p:sp>
        <p:pic>
          <p:nvPicPr>
            <p:cNvPr id="16426" name="Picture 42" descr="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" y="3312"/>
              <a:ext cx="168" cy="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32841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9" grpId="0"/>
      <p:bldP spid="16422" grpId="0"/>
      <p:bldP spid="164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381000" y="1752600"/>
            <a:ext cx="8382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Recall that the converse of a theorem is found by exchanging the hypothesis and conclusion. The converse of a theorem is not automatically true. If it is true, it must be stated as a postulate or proved as a separate theorem.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4b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latin typeface="Verdana" pitchFamily="34" charset="0"/>
              </a:rPr>
              <a:t>Find each arc length. Give your answer in terms of </a:t>
            </a:r>
            <a:r>
              <a:rPr lang="en-US" altLang="en-US" sz="2400" b="1" i="1">
                <a:latin typeface="Verdana" pitchFamily="34" charset="0"/>
                <a:sym typeface="Symbol" pitchFamily="18" charset="2"/>
              </a:rPr>
              <a:t></a:t>
            </a:r>
            <a:r>
              <a:rPr lang="en-US" altLang="en-US" sz="2400" b="1" i="1">
                <a:latin typeface="Verdana" pitchFamily="34" charset="0"/>
              </a:rPr>
              <a:t> </a:t>
            </a:r>
            <a:r>
              <a:rPr lang="en-US" altLang="en-US" sz="2400" b="1">
                <a:latin typeface="Verdana" pitchFamily="34" charset="0"/>
              </a:rPr>
              <a:t>and rounded to the nearest hundredth.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26670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an arc with measure 135° in a circle with radius 4 cm</a:t>
            </a:r>
          </a:p>
        </p:txBody>
      </p:sp>
      <p:pic>
        <p:nvPicPr>
          <p:cNvPr id="52235" name="Picture 11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65525"/>
            <a:ext cx="21336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886200" y="3597275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Use formula for area of sector.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609600" y="5410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= 3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 cm  9.42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  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86200" y="4495800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Substitute 4 for r and 135 for m.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886200" y="5410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Simplify.</a:t>
            </a:r>
          </a:p>
        </p:txBody>
      </p:sp>
      <p:pic>
        <p:nvPicPr>
          <p:cNvPr id="52241" name="Picture 17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22098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765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/>
      <p:bldP spid="52237" grpId="0"/>
      <p:bldP spid="52238" grpId="0"/>
      <p:bldP spid="5223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7924800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Find each measure. Give answers in terms of </a:t>
            </a:r>
            <a:r>
              <a:rPr lang="en-US" sz="2400" b="1" i="1" dirty="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b="1" dirty="0">
                <a:latin typeface="Verdana" pitchFamily="34" charset="0"/>
              </a:rPr>
              <a:t>and rounded to the nearest hundredth.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sz="2400" dirty="0">
                <a:latin typeface="Verdana" pitchFamily="34" charset="0"/>
              </a:rPr>
              <a:t>	</a:t>
            </a:r>
          </a:p>
          <a:p>
            <a:pPr eaLnBrk="0" hangingPunct="0">
              <a:spcBef>
                <a:spcPct val="50000"/>
              </a:spcBef>
            </a:pPr>
            <a:r>
              <a:rPr lang="en-US" sz="800" dirty="0"/>
              <a:t> </a:t>
            </a:r>
          </a:p>
          <a:p>
            <a:pPr eaLnBrk="0" hangingPunct="0">
              <a:spcBef>
                <a:spcPct val="50000"/>
              </a:spcBef>
            </a:pPr>
            <a:endParaRPr lang="en-US" sz="8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3430588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2.5 </a:t>
            </a:r>
            <a:r>
              <a:rPr lang="en-US" sz="2400" b="1" i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b="1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in. </a:t>
            </a:r>
            <a:r>
              <a:rPr lang="en-US" sz="2400" b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</a:t>
            </a:r>
            <a:r>
              <a:rPr lang="en-US" sz="2400" b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7.85 in.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84909" y="2867891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>
                <a:latin typeface="Verdana" pitchFamily="34" charset="0"/>
              </a:rPr>
              <a:t>1. </a:t>
            </a:r>
            <a:r>
              <a:rPr lang="en-US" sz="2400" dirty="0">
                <a:latin typeface="Verdana" pitchFamily="34" charset="0"/>
              </a:rPr>
              <a:t>length of </a:t>
            </a:r>
            <a:r>
              <a:rPr lang="en-US" sz="2400" i="1" dirty="0">
                <a:latin typeface="Verdana" pitchFamily="34" charset="0"/>
              </a:rPr>
              <a:t>NP</a:t>
            </a:r>
            <a:endParaRPr lang="en-US" sz="2400" b="1" i="1" dirty="0">
              <a:latin typeface="Verdana" pitchFamily="34" charset="0"/>
            </a:endParaRPr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2466109" y="2840182"/>
            <a:ext cx="457200" cy="136525"/>
          </a:xfrm>
          <a:custGeom>
            <a:avLst/>
            <a:gdLst>
              <a:gd name="T0" fmla="*/ 0 w 288"/>
              <a:gd name="T1" fmla="*/ 86 h 86"/>
              <a:gd name="T2" fmla="*/ 61 w 288"/>
              <a:gd name="T3" fmla="*/ 17 h 86"/>
              <a:gd name="T4" fmla="*/ 204 w 288"/>
              <a:gd name="T5" fmla="*/ 11 h 86"/>
              <a:gd name="T6" fmla="*/ 288 w 288"/>
              <a:gd name="T7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86">
                <a:moveTo>
                  <a:pt x="0" y="86"/>
                </a:moveTo>
                <a:cubicBezTo>
                  <a:pt x="10" y="75"/>
                  <a:pt x="27" y="30"/>
                  <a:pt x="61" y="17"/>
                </a:cubicBezTo>
                <a:cubicBezTo>
                  <a:pt x="95" y="4"/>
                  <a:pt x="166" y="0"/>
                  <a:pt x="204" y="11"/>
                </a:cubicBezTo>
                <a:cubicBezTo>
                  <a:pt x="242" y="22"/>
                  <a:pt x="270" y="70"/>
                  <a:pt x="288" y="8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95600"/>
            <a:ext cx="29591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7391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767871"/>
            <a:ext cx="8001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00050" indent="-400050">
              <a:defRPr>
                <a:solidFill>
                  <a:schemeClr val="tx1"/>
                </a:solidFill>
                <a:latin typeface="Arial" charset="0"/>
              </a:defRPr>
            </a:lvl1pPr>
            <a:lvl2pPr marL="5143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smtClean="0">
                <a:latin typeface="Verdana" pitchFamily="34" charset="0"/>
              </a:rPr>
              <a:t>2.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The gear of a grandfather clock has a radius of 3 in. To the nearest tenth of an inch, what distance does the gear cover when it rotates through an angle of 88°?		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</a:t>
            </a:r>
            <a:r>
              <a:rPr lang="en-US" sz="2400" b="1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4.6 in.</a:t>
            </a:r>
          </a:p>
        </p:txBody>
      </p:sp>
    </p:spTree>
    <p:extLst>
      <p:ext uri="{BB962C8B-B14F-4D97-AF65-F5344CB8AC3E}">
        <p14:creationId xmlns:p14="http://schemas.microsoft.com/office/powerpoint/2010/main" val="1867420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762000"/>
            <a:ext cx="923675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743200"/>
            <a:ext cx="2722563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Use the Converse of the Corresponding Angles Postulate and the given information to show that </a:t>
            </a:r>
            <a:r>
              <a:rPr lang="en-US" altLang="en-US" sz="2400" b="1" i="1" dirty="0"/>
              <a:t>ℓ</a:t>
            </a:r>
            <a:r>
              <a:rPr lang="en-US" altLang="en-US" sz="2400" b="1" dirty="0"/>
              <a:t> || </a:t>
            </a:r>
            <a:r>
              <a:rPr lang="en-US" altLang="en-US" sz="2400" b="1" i="1" dirty="0"/>
              <a:t>m</a:t>
            </a:r>
            <a:r>
              <a:rPr lang="en-US" altLang="en-US" sz="2400" b="1" dirty="0"/>
              <a:t>.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1A: Using the Converse of the Corresponding Angles Postulate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81000" y="3124200"/>
            <a:ext cx="1646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ym typeface="Symbol" pitchFamily="18" charset="2"/>
              </a:rPr>
              <a:t></a:t>
            </a:r>
            <a:r>
              <a:rPr lang="en-US" b="1" dirty="0"/>
              <a:t>4 </a:t>
            </a:r>
            <a:r>
              <a:rPr lang="en-US" altLang="en-US" sz="2400" dirty="0">
                <a:sym typeface="Symbol" pitchFamily="18" charset="2"/>
              </a:rPr>
              <a:t></a:t>
            </a:r>
            <a:r>
              <a:rPr lang="en-US" b="1" dirty="0"/>
              <a:t> </a:t>
            </a:r>
            <a:r>
              <a:rPr lang="en-US" b="1" dirty="0">
                <a:sym typeface="Symbol" pitchFamily="18" charset="2"/>
              </a:rPr>
              <a:t></a:t>
            </a:r>
            <a:r>
              <a:rPr lang="en-US" b="1" dirty="0"/>
              <a:t>8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15938" y="4724400"/>
            <a:ext cx="8170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8	  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400" i="1">
                <a:solidFill>
                  <a:srgbClr val="3366FF"/>
                </a:solidFill>
              </a:rPr>
              <a:t>4 and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8 are corresponding angles.</a:t>
            </a:r>
            <a:r>
              <a:rPr lang="en-US" sz="2400"/>
              <a:t> </a:t>
            </a:r>
            <a:endParaRPr lang="en-US" altLang="en-US" sz="2400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668338" y="52578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i="1" dirty="0"/>
              <a:t>ℓ</a:t>
            </a:r>
            <a:r>
              <a:rPr lang="en-US" altLang="en-US" sz="2400" dirty="0"/>
              <a:t> || </a:t>
            </a:r>
            <a:r>
              <a:rPr lang="en-US" altLang="en-US" sz="2400" i="1" dirty="0"/>
              <a:t>m</a:t>
            </a:r>
            <a:r>
              <a:rPr lang="en-US" altLang="en-US" sz="2400" dirty="0"/>
              <a:t>     	   </a:t>
            </a:r>
            <a:r>
              <a:rPr lang="en-US" altLang="en-US" sz="2400" i="1" dirty="0">
                <a:solidFill>
                  <a:srgbClr val="3366FF"/>
                </a:solidFill>
              </a:rPr>
              <a:t>Conv. of Corr. </a:t>
            </a:r>
            <a:r>
              <a:rPr lang="en-US" altLang="en-US" sz="2400" i="1" dirty="0">
                <a:solidFill>
                  <a:srgbClr val="3366FF"/>
                </a:solidFill>
                <a:sym typeface="Symbol" pitchFamily="18" charset="2"/>
              </a:rPr>
              <a:t>s Post.</a:t>
            </a:r>
            <a:endParaRPr lang="en-US" sz="2400" i="1" dirty="0">
              <a:solidFill>
                <a:srgbClr val="3366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Converse of the Corresponding Angles Postulate and the given information to show that </a:t>
            </a:r>
            <a:r>
              <a:rPr lang="en-US" altLang="en-US" sz="2400" b="1" i="1"/>
              <a:t>ℓ</a:t>
            </a:r>
            <a:r>
              <a:rPr lang="en-US" altLang="en-US" sz="2400" b="1"/>
              <a:t> || </a:t>
            </a:r>
            <a:r>
              <a:rPr lang="en-US" altLang="en-US" sz="2400" b="1" i="1"/>
              <a:t>m</a:t>
            </a:r>
            <a:r>
              <a:rPr lang="en-US" altLang="en-US" sz="2400" b="1"/>
              <a:t>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1B: Using the Converse of the Corresponding Angles Postulate</a:t>
            </a: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38400"/>
            <a:ext cx="2722563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04800" y="3048000"/>
            <a:ext cx="609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m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b="1" dirty="0"/>
              <a:t>3 = (4</a:t>
            </a:r>
            <a:r>
              <a:rPr lang="en-US" sz="2400" b="1" i="1" dirty="0"/>
              <a:t>x</a:t>
            </a:r>
            <a:r>
              <a:rPr lang="en-US" sz="2400" b="1" dirty="0"/>
              <a:t> – 80)°, </a:t>
            </a:r>
          </a:p>
          <a:p>
            <a:r>
              <a:rPr lang="en-US" sz="2400" b="1" dirty="0"/>
              <a:t>m</a:t>
            </a:r>
            <a:r>
              <a:rPr lang="en-US" sz="2400" b="1" dirty="0">
                <a:sym typeface="Symbol" pitchFamily="18" charset="2"/>
              </a:rPr>
              <a:t></a:t>
            </a:r>
            <a:r>
              <a:rPr lang="en-US" sz="2400" b="1" dirty="0"/>
              <a:t>7 = (3</a:t>
            </a:r>
            <a:r>
              <a:rPr lang="en-US" sz="2400" b="1" i="1" dirty="0"/>
              <a:t>x</a:t>
            </a:r>
            <a:r>
              <a:rPr lang="en-US" sz="2400" b="1" dirty="0"/>
              <a:t> – 50)°, </a:t>
            </a:r>
            <a:r>
              <a:rPr lang="en-US" sz="2400" b="1" i="1" dirty="0"/>
              <a:t>x</a:t>
            </a:r>
            <a:r>
              <a:rPr lang="en-US" sz="2400" b="1" dirty="0"/>
              <a:t> = 30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04800" y="4419600"/>
            <a:ext cx="775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>
                <a:sym typeface="Symbol" pitchFamily="18" charset="2"/>
              </a:rPr>
              <a:t>3 = 4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(30)</a:t>
            </a:r>
            <a:r>
              <a:rPr lang="en-US" sz="2400" dirty="0">
                <a:sym typeface="Symbol" pitchFamily="18" charset="2"/>
              </a:rPr>
              <a:t> – 80 = 40</a:t>
            </a:r>
            <a:r>
              <a:rPr lang="en-US" sz="2400" dirty="0"/>
              <a:t>	</a:t>
            </a:r>
            <a:r>
              <a:rPr lang="en-US" sz="2400" i="1" dirty="0">
                <a:solidFill>
                  <a:srgbClr val="3366FF"/>
                </a:solidFill>
                <a:sym typeface="Symbol" pitchFamily="18" charset="2"/>
              </a:rPr>
              <a:t>Substitute 30 for x.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04800" y="4876800"/>
            <a:ext cx="841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>
                <a:sym typeface="Symbol" pitchFamily="18" charset="2"/>
              </a:rPr>
              <a:t>8 = 3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(30) </a:t>
            </a:r>
            <a:r>
              <a:rPr lang="en-US" sz="2400" dirty="0">
                <a:sym typeface="Symbol" pitchFamily="18" charset="2"/>
              </a:rPr>
              <a:t>– 50 = 40	</a:t>
            </a:r>
            <a:r>
              <a:rPr lang="en-US" sz="2400" i="1" dirty="0">
                <a:solidFill>
                  <a:srgbClr val="3366FF"/>
                </a:solidFill>
                <a:sym typeface="Symbol" pitchFamily="18" charset="2"/>
              </a:rPr>
              <a:t>Substitute 30 for x.</a:t>
            </a:r>
            <a:r>
              <a:rPr lang="en-US" sz="2400" dirty="0">
                <a:solidFill>
                  <a:srgbClr val="3366FF"/>
                </a:solidFill>
                <a:sym typeface="Symbol" pitchFamily="18" charset="2"/>
              </a:rPr>
              <a:t>	</a:t>
            </a:r>
            <a:endParaRPr lang="en-US" altLang="en-US" sz="2400" dirty="0">
              <a:solidFill>
                <a:srgbClr val="3366FF"/>
              </a:solidFill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838200" y="6096000"/>
            <a:ext cx="780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/>
              <a:t>ℓ || m     		 	    </a:t>
            </a:r>
            <a:r>
              <a:rPr lang="en-US" altLang="en-US" sz="2400" i="1" dirty="0">
                <a:solidFill>
                  <a:srgbClr val="3366FF"/>
                </a:solidFill>
              </a:rPr>
              <a:t>Conv. of Corr. </a:t>
            </a:r>
            <a:r>
              <a:rPr lang="en-US" altLang="en-US" sz="2400" i="1" dirty="0">
                <a:solidFill>
                  <a:srgbClr val="3366FF"/>
                </a:solidFill>
                <a:sym typeface="Symbol" pitchFamily="18" charset="2"/>
              </a:rPr>
              <a:t>s Post.</a:t>
            </a:r>
            <a:endParaRPr lang="en-US" sz="2400" i="1" dirty="0">
              <a:solidFill>
                <a:srgbClr val="3366FF"/>
              </a:solidFill>
              <a:sym typeface="Symbol" pitchFamily="18" charset="2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09600" y="5715000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ym typeface="Symbol" pitchFamily="18" charset="2"/>
              </a:rPr>
              <a:t>3  8			      </a:t>
            </a:r>
            <a:r>
              <a:rPr lang="en-US" altLang="en-US" sz="2400" i="1" dirty="0">
                <a:solidFill>
                  <a:srgbClr val="3366FF"/>
                </a:solidFill>
                <a:sym typeface="Symbol" pitchFamily="18" charset="2"/>
              </a:rPr>
              <a:t>Def. of  s.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04800" y="5334000"/>
            <a:ext cx="836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>
                <a:sym typeface="Symbol" pitchFamily="18" charset="2"/>
              </a:rPr>
              <a:t>3 = m8			</a:t>
            </a:r>
            <a:r>
              <a:rPr lang="en-US" sz="2400" i="1" dirty="0">
                <a:solidFill>
                  <a:srgbClr val="3366FF"/>
                </a:solidFill>
                <a:sym typeface="Symbol" pitchFamily="18" charset="2"/>
              </a:rPr>
              <a:t>Trans. Prop. of Equality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6" grpId="0"/>
      <p:bldP spid="29707" grpId="0"/>
      <p:bldP spid="29708" grpId="0"/>
      <p:bldP spid="297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57200" y="1219200"/>
            <a:ext cx="8237538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Converse of the Corresponding Angles Postulate and the given information to show that </a:t>
            </a:r>
            <a:r>
              <a:rPr lang="en-US" altLang="en-US" sz="2400" b="1" i="1"/>
              <a:t>ℓ</a:t>
            </a:r>
            <a:r>
              <a:rPr lang="en-US" altLang="en-US" sz="2400" b="1"/>
              <a:t> || </a:t>
            </a:r>
            <a:r>
              <a:rPr lang="en-US" altLang="en-US" sz="2400" b="1" i="1"/>
              <a:t>m</a:t>
            </a:r>
            <a:r>
              <a:rPr lang="en-US" altLang="en-US" sz="2400" b="1"/>
              <a:t>.</a:t>
            </a:r>
          </a:p>
          <a:p>
            <a:pPr eaLnBrk="0" hangingPunct="0">
              <a:spcBef>
                <a:spcPct val="50000"/>
              </a:spcBef>
            </a:pPr>
            <a:endParaRPr lang="en-US" altLang="en-US" sz="900" b="1"/>
          </a:p>
          <a:p>
            <a:pPr eaLnBrk="0" hangingPunct="0">
              <a:spcBef>
                <a:spcPct val="50000"/>
              </a:spcBef>
            </a:pPr>
            <a:endParaRPr lang="en-US" altLang="en-US" sz="900" b="1"/>
          </a:p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sz="2400" b="1"/>
              <a:t>1 =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sz="2400" b="1"/>
              <a:t>3</a:t>
            </a:r>
          </a:p>
          <a:p>
            <a:pPr eaLnBrk="0" hangingPunct="0">
              <a:spcBef>
                <a:spcPct val="50000"/>
              </a:spcBef>
            </a:pPr>
            <a:endParaRPr lang="en-US" altLang="en-US" sz="2400" b="1"/>
          </a:p>
          <a:p>
            <a:pPr eaLnBrk="0" hangingPunct="0">
              <a:spcBef>
                <a:spcPct val="50000"/>
              </a:spcBef>
            </a:pPr>
            <a:endParaRPr lang="en-US" altLang="en-US" sz="2400" b="1"/>
          </a:p>
          <a:p>
            <a:pPr eaLnBrk="0" hangingPunct="0">
              <a:spcBef>
                <a:spcPct val="50000"/>
              </a:spcBef>
            </a:pPr>
            <a:endParaRPr lang="en-US" altLang="en-US" sz="800" b="1"/>
          </a:p>
          <a:p>
            <a:endParaRPr lang="en-US" altLang="en-US" sz="800">
              <a:solidFill>
                <a:srgbClr val="FF0000"/>
              </a:solidFill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altLang="en-US" sz="2400">
              <a:solidFill>
                <a:srgbClr val="006699"/>
              </a:solidFill>
            </a:endParaRPr>
          </a:p>
        </p:txBody>
      </p:sp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57400"/>
            <a:ext cx="23622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9600" y="4587875"/>
            <a:ext cx="601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173288" algn="l"/>
              </a:tabLst>
            </a:pP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alt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400" i="1">
                <a:solidFill>
                  <a:srgbClr val="3366FF"/>
                </a:solidFill>
              </a:rPr>
              <a:t>1 and 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3 are 	corresponding angles.</a:t>
            </a:r>
            <a:r>
              <a:rPr lang="en-US" sz="2400"/>
              <a:t> </a:t>
            </a:r>
            <a:endParaRPr lang="en-US" altLang="en-US" sz="2400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09600" y="5410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i="1"/>
              <a:t>ℓ</a:t>
            </a:r>
            <a:r>
              <a:rPr lang="en-US" altLang="en-US" sz="2400"/>
              <a:t> || </a:t>
            </a:r>
            <a:r>
              <a:rPr lang="en-US" altLang="en-US" sz="2400" i="1"/>
              <a:t>m</a:t>
            </a:r>
            <a:r>
              <a:rPr lang="en-US" altLang="en-US" sz="2400"/>
              <a:t>     	   </a:t>
            </a:r>
            <a:r>
              <a:rPr lang="en-US" altLang="en-US" sz="2400" i="1">
                <a:solidFill>
                  <a:srgbClr val="3366FF"/>
                </a:solidFill>
              </a:rPr>
              <a:t>Conv. of Corr. </a:t>
            </a:r>
            <a:r>
              <a:rPr lang="en-US" altLang="en-US" sz="2400" i="1">
                <a:solidFill>
                  <a:srgbClr val="3366FF"/>
                </a:solidFill>
                <a:sym typeface="Symbol" pitchFamily="18" charset="2"/>
              </a:rPr>
              <a:t>s Post.</a:t>
            </a:r>
            <a:endParaRPr lang="en-US" sz="2400" i="1">
              <a:solidFill>
                <a:srgbClr val="3366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/>
      <p:bldP spid="16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375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Use the Converse of the Corresponding Angles Postulate and the given information to show that </a:t>
            </a:r>
            <a:r>
              <a:rPr lang="en-US" altLang="en-US" sz="2400" b="1" i="1"/>
              <a:t>ℓ</a:t>
            </a:r>
            <a:r>
              <a:rPr lang="en-US" altLang="en-US" sz="2400" b="1"/>
              <a:t> || </a:t>
            </a:r>
            <a:r>
              <a:rPr lang="en-US" altLang="en-US" sz="2400" b="1" i="1"/>
              <a:t>m</a:t>
            </a:r>
            <a:r>
              <a:rPr lang="en-US" altLang="en-US" sz="2400" b="1"/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sz="2400" b="1"/>
              <a:t>7 = (4</a:t>
            </a:r>
            <a:r>
              <a:rPr lang="en-US" altLang="en-US" sz="2400" b="1" i="1"/>
              <a:t>x</a:t>
            </a:r>
            <a:r>
              <a:rPr lang="en-US" altLang="en-US" sz="2400" b="1"/>
              <a:t> + 25)°,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sz="2400" b="1"/>
              <a:t>5 = (5</a:t>
            </a:r>
            <a:r>
              <a:rPr lang="en-US" altLang="en-US" sz="2400" b="1" i="1"/>
              <a:t>x</a:t>
            </a:r>
            <a:r>
              <a:rPr lang="en-US" altLang="en-US" sz="2400" b="1"/>
              <a:t> + 12)°, </a:t>
            </a:r>
            <a:r>
              <a:rPr lang="en-US" altLang="en-US" sz="2400" b="1" i="1"/>
              <a:t>x</a:t>
            </a:r>
            <a:r>
              <a:rPr lang="en-US" altLang="en-US" sz="2400" b="1"/>
              <a:t> = 13</a:t>
            </a:r>
          </a:p>
          <a:p>
            <a:endParaRPr lang="en-US" altLang="en-US" sz="800" b="1">
              <a:solidFill>
                <a:srgbClr val="FF0000"/>
              </a:solidFill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altLang="en-US" sz="2400">
              <a:solidFill>
                <a:srgbClr val="006699"/>
              </a:solidFill>
            </a:endParaRPr>
          </a:p>
        </p:txBody>
      </p:sp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23622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04800" y="4343400"/>
            <a:ext cx="775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7 = 4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(13)</a:t>
            </a:r>
            <a:r>
              <a:rPr lang="en-US" sz="2400">
                <a:sym typeface="Symbol" pitchFamily="18" charset="2"/>
              </a:rPr>
              <a:t> + 25 = 77</a:t>
            </a:r>
            <a:r>
              <a:rPr lang="en-US" sz="2400"/>
              <a:t>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13 for x.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304800" y="4800600"/>
            <a:ext cx="841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5 = 5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(13) </a:t>
            </a:r>
            <a:r>
              <a:rPr lang="en-US" sz="2400">
                <a:sym typeface="Symbol" pitchFamily="18" charset="2"/>
              </a:rPr>
              <a:t>+ 12 = 77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Substitute 13 for x.</a:t>
            </a:r>
            <a:r>
              <a:rPr lang="en-US" sz="2400">
                <a:solidFill>
                  <a:srgbClr val="3366FF"/>
                </a:solidFill>
                <a:sym typeface="Symbol" pitchFamily="18" charset="2"/>
              </a:rPr>
              <a:t>	</a:t>
            </a:r>
            <a:endParaRPr lang="en-US" altLang="en-US" sz="2400">
              <a:solidFill>
                <a:srgbClr val="3366FF"/>
              </a:solidFill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838200" y="6019800"/>
            <a:ext cx="780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ℓ || m     		 	    </a:t>
            </a:r>
            <a:r>
              <a:rPr lang="en-US" altLang="en-US" sz="2400" i="1">
                <a:solidFill>
                  <a:srgbClr val="3366FF"/>
                </a:solidFill>
              </a:rPr>
              <a:t>Conv. of Corr. </a:t>
            </a:r>
            <a:r>
              <a:rPr lang="en-US" altLang="en-US" sz="2400" i="1">
                <a:solidFill>
                  <a:srgbClr val="3366FF"/>
                </a:solidFill>
                <a:sym typeface="Symbol" pitchFamily="18" charset="2"/>
              </a:rPr>
              <a:t>s Post.</a:t>
            </a:r>
            <a:endParaRPr lang="en-US" sz="2400" i="1">
              <a:solidFill>
                <a:srgbClr val="3366FF"/>
              </a:solidFill>
              <a:sym typeface="Symbol" pitchFamily="18" charset="2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609600" y="5638800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ym typeface="Symbol" pitchFamily="18" charset="2"/>
              </a:rPr>
              <a:t>7  5			      </a:t>
            </a:r>
            <a:r>
              <a:rPr lang="en-US" altLang="en-US" sz="2400" i="1">
                <a:solidFill>
                  <a:srgbClr val="3366FF"/>
                </a:solidFill>
                <a:sym typeface="Symbol" pitchFamily="18" charset="2"/>
              </a:rPr>
              <a:t>Def. of  s.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04800" y="5257800"/>
            <a:ext cx="836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7 = m5			</a:t>
            </a:r>
            <a:r>
              <a:rPr lang="en-US" sz="2400" i="1">
                <a:solidFill>
                  <a:srgbClr val="3366FF"/>
                </a:solidFill>
                <a:sym typeface="Symbol" pitchFamily="18" charset="2"/>
              </a:rPr>
              <a:t>Trans. Prop. of Equality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/>
      <p:bldP spid="47114" grpId="0"/>
      <p:bldP spid="47115" grpId="0"/>
      <p:bldP spid="47116" grpId="0"/>
      <p:bldP spid="471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5344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304800" y="3048000"/>
            <a:ext cx="8458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Converse of the Corresponding Angles Postulate is used to construct parallel lines. The Parallel Postulate guarantees that for any line </a:t>
            </a:r>
            <a:r>
              <a:rPr lang="en-US" altLang="en-US" i="1"/>
              <a:t>ℓ</a:t>
            </a:r>
            <a:r>
              <a:rPr lang="en-US"/>
              <a:t>, you can always construct a parallel line through a point that is not on </a:t>
            </a:r>
            <a:r>
              <a:rPr lang="en-US" altLang="en-US" i="1"/>
              <a:t>ℓ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1540</Words>
  <Application>Microsoft Office PowerPoint</Application>
  <PresentationFormat>On-screen Show (4:3)</PresentationFormat>
  <Paragraphs>179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Examples</vt:lpstr>
      <vt:lpstr>Converse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Q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Circumference of a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Administrator</cp:lastModifiedBy>
  <cp:revision>57</cp:revision>
  <dcterms:created xsi:type="dcterms:W3CDTF">2002-10-14T18:20:28Z</dcterms:created>
  <dcterms:modified xsi:type="dcterms:W3CDTF">2013-02-16T15:49:54Z</dcterms:modified>
</cp:coreProperties>
</file>