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4" r:id="rId2"/>
    <p:sldMasterId id="2147483677" r:id="rId3"/>
  </p:sldMasterIdLst>
  <p:notesMasterIdLst>
    <p:notesMasterId r:id="rId14"/>
  </p:notesMasterIdLst>
  <p:handoutMasterIdLst>
    <p:handoutMasterId r:id="rId15"/>
  </p:handoutMasterIdLst>
  <p:sldIdLst>
    <p:sldId id="312" r:id="rId4"/>
    <p:sldId id="350" r:id="rId5"/>
    <p:sldId id="326" r:id="rId6"/>
    <p:sldId id="348" r:id="rId7"/>
    <p:sldId id="331" r:id="rId8"/>
    <p:sldId id="349" r:id="rId9"/>
    <p:sldId id="344" r:id="rId10"/>
    <p:sldId id="351" r:id="rId11"/>
    <p:sldId id="352" r:id="rId12"/>
    <p:sldId id="353" r:id="rId13"/>
  </p:sldIdLst>
  <p:sldSz cx="9144000" cy="6858000" type="letter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F0000"/>
    <a:srgbClr val="F9E28F"/>
    <a:srgbClr val="F9E497"/>
    <a:srgbClr val="FCF094"/>
    <a:srgbClr val="FCED80"/>
    <a:srgbClr val="FDE27F"/>
    <a:srgbClr val="FF66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297" autoAdjust="0"/>
  </p:normalViewPr>
  <p:slideViewPr>
    <p:cSldViewPr snapToGrid="0">
      <p:cViewPr varScale="1">
        <p:scale>
          <a:sx n="59" d="100"/>
          <a:sy n="59" d="100"/>
        </p:scale>
        <p:origin x="150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1" charset="0"/>
              </a:defRPr>
            </a:lvl1pPr>
          </a:lstStyle>
          <a:p>
            <a:endParaRPr lang="en-CA" alt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1" charset="0"/>
              </a:defRPr>
            </a:lvl1pPr>
          </a:lstStyle>
          <a:p>
            <a:endParaRPr lang="en-CA" alt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1" charset="0"/>
              </a:defRPr>
            </a:lvl1pPr>
          </a:lstStyle>
          <a:p>
            <a:endParaRPr lang="en-CA" alt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1" charset="0"/>
              </a:defRPr>
            </a:lvl1pPr>
          </a:lstStyle>
          <a:p>
            <a:fld id="{F50B6BD9-C410-43AE-BB4B-CF6F81FB571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41452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1" charset="0"/>
              </a:defRPr>
            </a:lvl1pPr>
          </a:lstStyle>
          <a:p>
            <a:endParaRPr lang="en-CA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1" charset="0"/>
              </a:defRPr>
            </a:lvl1pPr>
          </a:lstStyle>
          <a:p>
            <a:endParaRPr lang="en-CA" alt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text styles</a:t>
            </a:r>
          </a:p>
          <a:p>
            <a:pPr lvl="1"/>
            <a:r>
              <a:rPr lang="en-CA" altLang="en-US"/>
              <a:t>Second level</a:t>
            </a:r>
          </a:p>
          <a:p>
            <a:pPr lvl="2"/>
            <a:r>
              <a:rPr lang="en-CA" altLang="en-US"/>
              <a:t>Third level</a:t>
            </a:r>
          </a:p>
          <a:p>
            <a:pPr lvl="3"/>
            <a:r>
              <a:rPr lang="en-CA" altLang="en-US"/>
              <a:t>Fourth level</a:t>
            </a:r>
          </a:p>
          <a:p>
            <a:pPr lvl="4"/>
            <a:r>
              <a:rPr lang="en-CA" alt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1" charset="0"/>
              </a:defRPr>
            </a:lvl1pPr>
          </a:lstStyle>
          <a:p>
            <a:endParaRPr lang="en-CA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1" charset="0"/>
              </a:defRPr>
            </a:lvl1pPr>
          </a:lstStyle>
          <a:p>
            <a:fld id="{D2E39521-4A4D-47EB-B39C-B9A0E0161A7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80802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1C4AB3-5023-4A40-BA66-4D400A518058}" type="slidenum">
              <a:rPr lang="en-CA" altLang="en-US" sz="1200">
                <a:solidFill>
                  <a:prstClr val="black"/>
                </a:solidFill>
                <a:latin typeface="Tahoma" pitchFamily="1" charset="0"/>
              </a:rPr>
              <a:pPr eaLnBrk="1" hangingPunct="1"/>
              <a:t>1</a:t>
            </a:fld>
            <a:endParaRPr lang="en-CA" altLang="en-US" sz="1200">
              <a:solidFill>
                <a:prstClr val="black"/>
              </a:solidFill>
              <a:latin typeface="Tahoma" pitchFamily="1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0135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6677934D-9026-394A-E847-1014634820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0F8A1C4-683B-4ECC-9DEB-1C2C6D09457B}" type="slidenum">
              <a:rPr kumimoji="0" lang="en-C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CA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EC60A21F-8019-E793-EF39-6C965A4542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90FEC0BC-6BDE-ED14-CB7D-78DAD57ABD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E5AB8813-A125-34A9-D7E0-0928C92124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6BB19FC-4EC9-4E4B-9909-AFCA306D4759}" type="slidenum">
              <a:rPr kumimoji="0" lang="en-C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CA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B520FEBA-8F20-1997-73EB-438C3DA42F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420FF6AF-3EAF-602A-320A-9CA22024A4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5" name="Rectangle 3"/>
          <p:cNvSpPr>
            <a:spLocks noChangeArrowheads="1"/>
          </p:cNvSpPr>
          <p:nvPr/>
        </p:nvSpPr>
        <p:spPr bwMode="gray">
          <a:xfrm rot="5400000">
            <a:off x="2133600" y="-2133600"/>
            <a:ext cx="4876800" cy="914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kumimoji="1" lang="en-US" altLang="en-US" sz="3200">
              <a:latin typeface="Tahoma" pitchFamily="1" charset="0"/>
            </a:endParaRPr>
          </a:p>
        </p:txBody>
      </p:sp>
      <p:sp>
        <p:nvSpPr>
          <p:cNvPr id="52531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altLang="en-US"/>
              <a:t>Copyright © 2009 Pearson Education, Inc. </a:t>
            </a:r>
          </a:p>
        </p:txBody>
      </p:sp>
      <p:sp>
        <p:nvSpPr>
          <p:cNvPr id="525317" name="Rectangle 5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52400"/>
            <a:ext cx="5486400" cy="22860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 wrap="none" anchor="ctr"/>
          <a:lstStyle>
            <a:lvl1pPr>
              <a:defRPr sz="6600">
                <a:solidFill>
                  <a:schemeClr val="folHlink"/>
                </a:solidFill>
              </a:defRPr>
            </a:lvl1pPr>
          </a:lstStyle>
          <a:p>
            <a:pPr lvl="0"/>
            <a:r>
              <a:rPr lang="en-US" altLang="en-US" noProof="0"/>
              <a:t>Click to edit </a:t>
            </a:r>
            <a:br>
              <a:rPr lang="en-US" altLang="en-US" noProof="0"/>
            </a:br>
            <a:r>
              <a:rPr lang="en-US" altLang="en-US" noProof="0"/>
              <a:t>Master title style</a:t>
            </a:r>
          </a:p>
        </p:txBody>
      </p:sp>
      <p:pic>
        <p:nvPicPr>
          <p:cNvPr id="525318" name="Picture 6" descr="awtri_4c UPDATE_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5319" name="Rectangle 7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2590800"/>
            <a:ext cx="5410200" cy="19050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>
            <a:lvl1pPr marL="0" indent="0">
              <a:buFont typeface="Wingdings" pitchFamily="1" charset="2"/>
              <a:buNone/>
              <a:defRPr sz="32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918FCF3B-D2B3-4016-A4CC-D3FD2571F897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5986841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076450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3213"/>
            <a:ext cx="6076950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7EA57521-C67C-444C-AE5A-547A87E3D434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07457571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3400" y="303213"/>
            <a:ext cx="8305800" cy="5868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050088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2730194C-132B-4BF0-95F0-28A73F364635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25343529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gray">
          <a:xfrm rot="5400000">
            <a:off x="2133600" y="-2133600"/>
            <a:ext cx="4876800" cy="914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>
              <a:defRPr/>
            </a:pPr>
            <a:endParaRPr kumimoji="1" lang="en-US" sz="3200">
              <a:solidFill>
                <a:srgbClr val="000000"/>
              </a:solidFill>
              <a:latin typeface="Tahoma" pitchFamily="1" charset="0"/>
            </a:endParaRPr>
          </a:p>
        </p:txBody>
      </p:sp>
      <p:pic>
        <p:nvPicPr>
          <p:cNvPr id="5" name="Picture 6" descr="awtri_4c UPDATE_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8149" name="Rectangle 5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52400"/>
            <a:ext cx="5486400" cy="2286000"/>
          </a:xfrm>
        </p:spPr>
        <p:txBody>
          <a:bodyPr wrap="none" anchor="ctr"/>
          <a:lstStyle>
            <a:lvl1pPr>
              <a:defRPr sz="6600">
                <a:solidFill>
                  <a:schemeClr val="folHlink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151" name="Rectangle 7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2590800"/>
            <a:ext cx="5410200" cy="1905000"/>
          </a:xfrm>
        </p:spPr>
        <p:txBody>
          <a:bodyPr/>
          <a:lstStyle>
            <a:lvl1pPr marL="0" indent="0">
              <a:buFont typeface="Wingdings" pitchFamily="1" charset="2"/>
              <a:buNone/>
              <a:defRPr sz="32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© 2009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1689146190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F1DD1467-0E63-404C-B8BF-C4A43CA012CB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5925664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C125A7FF-579F-4FF8-8654-FE76B8D4784B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6527438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5FD5A238-BB58-4E79-91AA-4E44AC78394D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462951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79DF8E77-D332-4773-874D-2C28B8CC3927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5473844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11848714-0F54-4C97-8832-2822B917AFA6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4064772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1FF45F13-8084-48A0-9EAF-1569BB68DDB4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11372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9B0ABC56-BBC2-425B-A749-F79653B8CC45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95691504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5A1CE67E-4891-4EBD-9D83-1BCF7393688D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6309432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418C4EB3-47F9-4F0A-9644-2FB3263B4061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8574943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AC1F1B11-B4ED-4DA2-8A82-9A006A287727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398747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076450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3213"/>
            <a:ext cx="6076950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9874D7F4-2E3C-40CB-A694-082272E4E928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7311228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3400" y="303213"/>
            <a:ext cx="8305800" cy="5868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9E04595C-BF73-4655-988C-4C0626864960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1258293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163EA9-85E0-B257-741B-56AC363E53C4}"/>
              </a:ext>
            </a:extLst>
          </p:cNvPr>
          <p:cNvSpPr>
            <a:spLocks noChangeArrowheads="1"/>
          </p:cNvSpPr>
          <p:nvPr/>
        </p:nvSpPr>
        <p:spPr bwMode="gray">
          <a:xfrm rot="5400000">
            <a:off x="2133600" y="-2133600"/>
            <a:ext cx="4876800" cy="9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ot="10800000" vert="eaVert"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3200">
              <a:latin typeface="Tahoma" panose="020B0604030504040204" pitchFamily="34" charset="0"/>
            </a:endParaRPr>
          </a:p>
        </p:txBody>
      </p:sp>
      <p:pic>
        <p:nvPicPr>
          <p:cNvPr id="3" name="Picture 6" descr="awtri_4c UPDATE_color">
            <a:extLst>
              <a:ext uri="{FF2B5EF4-FFF2-40B4-BE49-F238E27FC236}">
                <a16:creationId xmlns:a16="http://schemas.microsoft.com/office/drawing/2014/main" id="{6574A756-E160-1C39-3203-C61A9340D3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7845" name="Rectangle 5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52400"/>
            <a:ext cx="5486400" cy="2286000"/>
          </a:xfrm>
        </p:spPr>
        <p:txBody>
          <a:bodyPr wrap="none" anchor="ctr"/>
          <a:lstStyle>
            <a:lvl1pPr>
              <a:defRPr sz="6600">
                <a:solidFill>
                  <a:schemeClr val="folHlink"/>
                </a:solidFill>
              </a:defRPr>
            </a:lvl1pPr>
          </a:lstStyle>
          <a:p>
            <a:pPr lvl="0"/>
            <a:r>
              <a:rPr lang="en-US" noProof="0"/>
              <a:t>Click to edit </a:t>
            </a:r>
            <a:br>
              <a:rPr lang="en-US" noProof="0"/>
            </a:br>
            <a:r>
              <a:rPr lang="en-US" noProof="0"/>
              <a:t>Master title style</a:t>
            </a:r>
          </a:p>
        </p:txBody>
      </p:sp>
      <p:sp>
        <p:nvSpPr>
          <p:cNvPr id="547847" name="Rectangle 7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2590800"/>
            <a:ext cx="5410200" cy="1905000"/>
          </a:xfrm>
        </p:spPr>
        <p:txBody>
          <a:bodyPr/>
          <a:lstStyle>
            <a:lvl1pPr marL="0" indent="0">
              <a:buFont typeface="Wingdings" pitchFamily="1" charset="2"/>
              <a:buNone/>
              <a:defRPr sz="32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C615B4-71BD-94D3-8997-C52E8D9350F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Copyright © 2009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729695377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3095F5-F0A1-C697-011C-47CCECB6E41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F9BF4436-31C8-49CC-972B-77C5889AD9B1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371770840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691B8D-5F7D-08BD-E98C-650874E544A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F9906EC5-C92E-4F0C-9B3F-9900D56EA15B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47717216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E2B7F90-D3CD-ECCF-6706-4DD257AB650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B92BA2FC-0DBE-4814-8E24-BC69965254F9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60793705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423B797-CFF8-4034-AD7C-EB65D25D09C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FEC82834-D454-426F-A836-22D8A9ED3555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78634889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CF23049F-A691-4A96-B531-B39CBFC7F8A9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09798243"/>
      </p:ext>
    </p:extLst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B97A36A-2029-295E-6A02-EB200731E1A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537FC69C-C4AF-4BA0-8317-C25C91E1F203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63026897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0E4801A1-5B21-DD2B-9B53-AA02181B0B6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2D84E4A8-2ED0-4CE7-81A4-225D2DF40F97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04130645"/>
      </p:ext>
    </p:extLst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E4177BC-9AE2-FE1B-8DEE-002985CCE2E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49747237-1608-4AFF-94AF-280947460E88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762361720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927EB70-CCC9-F27C-B86A-6C69271626C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C2FCAA59-5F9A-4D43-B16E-37947A1E31C9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48286144"/>
      </p:ext>
    </p:extLst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ED132E-A304-5005-34CD-C0ECBB10796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DC60AFC3-9DD7-4A9C-85AF-0C34E0EAB4C8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47753261"/>
      </p:ext>
    </p:extLst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076450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3213"/>
            <a:ext cx="6076950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59ADEA-8AF2-C61B-976B-3E4A32EF34F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39B5CF22-3AA6-4F58-B10D-1C5AC256E10E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63985970"/>
      </p:ext>
    </p:extLst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3400" y="303213"/>
            <a:ext cx="8305800" cy="5868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99B69E4-A0E6-CBD7-59D5-C6359968765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4BE9D9A4-D9D9-42C7-98D1-4242E172D820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412444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329478CD-E82B-4819-B84A-A46D6491CB0B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0448337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921A9A9A-E330-48E9-B4FB-6ABF0486444D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1371938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128C7349-C571-4E0D-9795-FD4C44E73B69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7996960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DE10FABF-BD22-4AB9-9AA8-B54C5AF14973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5993636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F22C023B-DBFC-4CF3-8351-85D80225F05A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7384332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B4681AA0-FA09-4496-95F6-84FD1EF7B997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7015706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3213"/>
            <a:ext cx="8305800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50088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CC3300"/>
                </a:solidFill>
              </a:defRPr>
            </a:lvl1pPr>
          </a:lstStyle>
          <a:p>
            <a:r>
              <a:rPr lang="en-US" altLang="en-US"/>
              <a:t>Slide 1- </a:t>
            </a:r>
            <a:fld id="{0855F7DF-4006-4459-94DB-4883914B8E93}" type="slidenum">
              <a:rPr lang="en-US" altLang="en-US"/>
              <a:pPr/>
              <a:t>‹#›</a:t>
            </a:fld>
            <a:endParaRPr lang="en-CA" altLang="en-US"/>
          </a:p>
        </p:txBody>
      </p:sp>
      <p:sp>
        <p:nvSpPr>
          <p:cNvPr id="5242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600200"/>
            <a:ext cx="8294687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24293" name="Rectangle 5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en-US" altLang="en-US" sz="900"/>
              <a:t>Copyright © 2009 Pearson Education, Inc. </a:t>
            </a:r>
          </a:p>
        </p:txBody>
      </p:sp>
      <p:sp>
        <p:nvSpPr>
          <p:cNvPr id="524294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ransition spd="med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1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9933"/>
        </a:buClr>
        <a:buSzPct val="55000"/>
        <a:buFont typeface="Wingdings" pitchFamily="1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9933"/>
        </a:buClr>
        <a:buSzPct val="5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3213"/>
            <a:ext cx="8305800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50088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 smtClean="0">
                <a:solidFill>
                  <a:srgbClr val="CC3300"/>
                </a:solidFill>
              </a:defRPr>
            </a:lvl1pPr>
          </a:lstStyle>
          <a:p>
            <a:pPr>
              <a:defRPr/>
            </a:pPr>
            <a:r>
              <a:rPr lang="en-US"/>
              <a:t>Slide 1- </a:t>
            </a:r>
            <a:fld id="{696D4F2A-9755-4B1D-B90D-AE4D7782392F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600200"/>
            <a:ext cx="829468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en-US" sz="900">
                <a:solidFill>
                  <a:srgbClr val="000000"/>
                </a:solidFill>
              </a:rPr>
              <a:t>Copyright © 2009 Pearson Education, Inc. </a:t>
            </a:r>
          </a:p>
        </p:txBody>
      </p:sp>
      <p:sp>
        <p:nvSpPr>
          <p:cNvPr id="517126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90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1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SzPct val="55000"/>
        <a:buFont typeface="Wingdings" pitchFamily="1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SzPct val="5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E663834-F4D8-720A-6B72-781462EB50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3213"/>
            <a:ext cx="8305800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46819" name="Rectangle 3">
            <a:extLst>
              <a:ext uri="{FF2B5EF4-FFF2-40B4-BE49-F238E27FC236}">
                <a16:creationId xmlns:a16="http://schemas.microsoft.com/office/drawing/2014/main" id="{158BB3A2-33E7-AED6-7788-73E35E04D7B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50088" y="64008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CC33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C8A9161A-BB0F-4C3E-8EDC-A7F1D019488A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990905F-CD11-E01D-DA4C-8EF909E001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600200"/>
            <a:ext cx="829468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59E222B-21ED-1B78-D85F-DA30E8ACD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900"/>
              <a:t>Copyright © 2009 Pearson Education, Inc. 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437B491-0894-743D-4033-2EE2345196F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173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faq.org/posts/2020/02/tips-and-tricks-to-excel-in-online-casinos-in-germany/" TargetMode="External"/><Relationship Id="rId3" Type="http://schemas.openxmlformats.org/officeDocument/2006/relationships/image" Target="../media/image3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gonitsora.com/understanding-probability-3rd-edition/" TargetMode="External"/><Relationship Id="rId5" Type="http://schemas.openxmlformats.org/officeDocument/2006/relationships/image" Target="../media/image4.jpg"/><Relationship Id="rId4" Type="http://schemas.openxmlformats.org/officeDocument/2006/relationships/hyperlink" Target="https://raine6.blogspot.com/2013/05/teaching-probability-concepts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900">
                <a:solidFill>
                  <a:srgbClr val="000000"/>
                </a:solidFill>
              </a:rPr>
              <a:t>Copyright © 2009 Pearson Education, Inc. </a:t>
            </a:r>
          </a:p>
        </p:txBody>
      </p:sp>
      <p:sp>
        <p:nvSpPr>
          <p:cNvPr id="8195" name="Rectangle 2" descr="Pink tissue paper"/>
          <p:cNvSpPr>
            <a:spLocks noGrp="1" noChangeArrowheads="1"/>
          </p:cNvSpPr>
          <p:nvPr>
            <p:ph type="ctrTitle"/>
          </p:nvPr>
        </p:nvSpPr>
        <p:spPr>
          <a:xfrm>
            <a:off x="0" y="1498314"/>
            <a:ext cx="9144000" cy="998306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STAT 110</a:t>
            </a:r>
          </a:p>
        </p:txBody>
      </p:sp>
      <p:sp>
        <p:nvSpPr>
          <p:cNvPr id="8196" name="Rectangle 3" descr="Pink tissue paper"/>
          <p:cNvSpPr>
            <a:spLocks noGrp="1" noChangeArrowheads="1"/>
          </p:cNvSpPr>
          <p:nvPr>
            <p:ph type="subTitle" idx="1"/>
          </p:nvPr>
        </p:nvSpPr>
        <p:spPr>
          <a:xfrm>
            <a:off x="0" y="2736399"/>
            <a:ext cx="9144000" cy="1905000"/>
          </a:xfrm>
        </p:spPr>
        <p:txBody>
          <a:bodyPr/>
          <a:lstStyle/>
          <a:p>
            <a:pPr algn="ctr" eaLnBrk="1" hangingPunct="1"/>
            <a:r>
              <a:rPr lang="en-US" altLang="en-US" sz="4000" dirty="0">
                <a:solidFill>
                  <a:srgbClr val="FF0000"/>
                </a:solidFill>
              </a:rPr>
              <a:t>Continue Probability </a:t>
            </a:r>
          </a:p>
        </p:txBody>
      </p:sp>
      <p:pic>
        <p:nvPicPr>
          <p:cNvPr id="3" name="Picture 2" descr="A group of colorful dice&#10;&#10;Description automatically generated with low confidence">
            <a:extLst>
              <a:ext uri="{FF2B5EF4-FFF2-40B4-BE49-F238E27FC236}">
                <a16:creationId xmlns:a16="http://schemas.microsoft.com/office/drawing/2014/main" id="{C84310AD-3E75-4112-6404-F99ED3A2E2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0" y="0"/>
            <a:ext cx="2464526" cy="164630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CDA4F1D-4249-D65C-96A0-8B7406E47B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6524625" y="1897"/>
            <a:ext cx="2619375" cy="1743075"/>
          </a:xfrm>
          <a:prstGeom prst="rect">
            <a:avLst/>
          </a:prstGeom>
        </p:spPr>
      </p:pic>
      <p:pic>
        <p:nvPicPr>
          <p:cNvPr id="9" name="Picture 8" descr="A close-up of a roulette wheel&#10;&#10;Description automatically generated with medium confidence">
            <a:extLst>
              <a:ext uri="{FF2B5EF4-FFF2-40B4-BE49-F238E27FC236}">
                <a16:creationId xmlns:a16="http://schemas.microsoft.com/office/drawing/2014/main" id="{F7D39914-31A6-BC9B-0606-AB13DD53B6B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6278881" y="4946987"/>
            <a:ext cx="2865120" cy="1911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223002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F3E9C-51AE-BF73-BDE8-02D247353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5720"/>
            <a:ext cx="8305800" cy="611187"/>
          </a:xfrm>
        </p:spPr>
        <p:txBody>
          <a:bodyPr/>
          <a:lstStyle/>
          <a:p>
            <a:r>
              <a:rPr lang="en-US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E1424-7BB3-FC70-F2CF-390EC9B21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631" y="646907"/>
            <a:ext cx="8719457" cy="5105400"/>
          </a:xfrm>
        </p:spPr>
        <p:txBody>
          <a:bodyPr/>
          <a:lstStyle/>
          <a:p>
            <a:r>
              <a:rPr lang="en-US" dirty="0"/>
              <a:t>What is the probability that you reach into a bag and select two of the same color marbles if the bag contains </a:t>
            </a:r>
            <a:r>
              <a:rPr lang="en-US" u="sng" dirty="0">
                <a:solidFill>
                  <a:srgbClr val="008000"/>
                </a:solidFill>
              </a:rPr>
              <a:t>8 green marbles</a:t>
            </a:r>
            <a:r>
              <a:rPr lang="en-US" dirty="0"/>
              <a:t> and </a:t>
            </a:r>
            <a:r>
              <a:rPr lang="en-US" u="sng" dirty="0">
                <a:solidFill>
                  <a:srgbClr val="FF0000"/>
                </a:solidFill>
              </a:rPr>
              <a:t>14 red marbles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P(Green and Green  OR  Red and Red)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(8/22)(7/21) + (14/22)(13/21)</a:t>
            </a:r>
          </a:p>
          <a:p>
            <a:endParaRPr lang="en-US" dirty="0"/>
          </a:p>
          <a:p>
            <a:r>
              <a:rPr lang="en-US" dirty="0"/>
              <a:t>56/462  +  182/462</a:t>
            </a:r>
          </a:p>
          <a:p>
            <a:endParaRPr lang="en-US" dirty="0"/>
          </a:p>
          <a:p>
            <a:r>
              <a:rPr lang="en-US" dirty="0"/>
              <a:t>238/462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73B95F-527E-E75C-B587-AE5076597D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1- </a:t>
            </a:r>
            <a:fld id="{F1DD1467-0E63-404C-B8BF-C4A43CA012CB}" type="slidenum">
              <a:rPr lang="en-US" smtClean="0"/>
              <a:pPr>
                <a:defRPr/>
              </a:pPr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95383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306D7-827F-3EFD-4E70-9E5469D76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457" y="-12473"/>
            <a:ext cx="8305800" cy="698273"/>
          </a:xfrm>
        </p:spPr>
        <p:txBody>
          <a:bodyPr/>
          <a:lstStyle/>
          <a:p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A4739-DDE0-EA4B-8CC5-4330B300B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71" y="827315"/>
            <a:ext cx="9024257" cy="6030685"/>
          </a:xfrm>
        </p:spPr>
        <p:txBody>
          <a:bodyPr/>
          <a:lstStyle/>
          <a:p>
            <a:r>
              <a:rPr lang="en-US" dirty="0"/>
              <a:t>If we randomly select a whole number from #’s 1 – 50, then what is the probability that we select a number either less than 18 or odd?</a:t>
            </a:r>
          </a:p>
          <a:p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These events are NOT Disjoint because a number in this set can be odd and less than 18.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P(A or B) = P(A) + P(B) – P(A and B) </a:t>
            </a:r>
          </a:p>
          <a:p>
            <a:endParaRPr lang="en-US" dirty="0"/>
          </a:p>
          <a:p>
            <a:r>
              <a:rPr lang="en-US" dirty="0"/>
              <a:t>P(# &lt; 18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OR</a:t>
            </a:r>
            <a:r>
              <a:rPr lang="en-US" dirty="0"/>
              <a:t> Odd) = 17/50 + 25/50 – 9/50 </a:t>
            </a:r>
          </a:p>
          <a:p>
            <a:pPr marL="457200" lvl="1" indent="0">
              <a:buNone/>
            </a:pPr>
            <a:r>
              <a:rPr lang="en-US" dirty="0"/>
              <a:t>			      = 33/50 = 0.66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1FE910-EBBA-F32F-95F7-68454263E3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1- </a:t>
            </a:r>
            <a:fld id="{F1DD1467-0E63-404C-B8BF-C4A43CA012CB}" type="slidenum">
              <a:rPr lang="en-US" smtClean="0"/>
              <a:pPr>
                <a:defRPr/>
              </a:pPr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48718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>
            <a:extLst>
              <a:ext uri="{FF2B5EF4-FFF2-40B4-BE49-F238E27FC236}">
                <a16:creationId xmlns:a16="http://schemas.microsoft.com/office/drawing/2014/main" id="{16032052-A3A9-7A6F-732F-3E39FBD609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33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33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Slide 1- </a:t>
            </a:r>
            <a:fld id="{21364921-C25B-4B04-B90A-3516D4D9F684}" type="slidenum">
              <a: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CA" altLang="en-US" sz="1400" b="1" i="0" u="none" strike="noStrike" kern="1200" cap="none" spc="0" normalizeH="0" baseline="0" noProof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2A7294C5-BB86-A9D6-1D76-A83FD4F845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4500" y="0"/>
            <a:ext cx="8305800" cy="992188"/>
          </a:xfrm>
        </p:spPr>
        <p:txBody>
          <a:bodyPr/>
          <a:lstStyle/>
          <a:p>
            <a:pPr eaLnBrk="1" hangingPunct="1"/>
            <a:r>
              <a:rPr lang="en-US" altLang="en-US" u="sng">
                <a:solidFill>
                  <a:srgbClr val="0000FF"/>
                </a:solidFill>
              </a:rPr>
              <a:t>The General Multiplication Rule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501D1FF3-B478-35F9-83C3-48B9CDECDE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1313" y="1104900"/>
            <a:ext cx="8294687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/>
              <a:t>When two events </a:t>
            </a:r>
            <a:r>
              <a:rPr lang="en-US" altLang="en-US" sz="3200" b="1"/>
              <a:t>A</a:t>
            </a:r>
            <a:r>
              <a:rPr lang="en-US" altLang="en-US" sz="3200"/>
              <a:t> and </a:t>
            </a:r>
            <a:r>
              <a:rPr lang="en-US" altLang="en-US" sz="3200" b="1"/>
              <a:t>B</a:t>
            </a:r>
            <a:r>
              <a:rPr lang="en-US" altLang="en-US" sz="3200"/>
              <a:t> are independent, we can use the multiplication rule for independent events: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 i="1">
                <a:solidFill>
                  <a:srgbClr val="FF0000"/>
                </a:solidFill>
              </a:rPr>
              <a:t>	P</a:t>
            </a:r>
            <a:r>
              <a:rPr lang="en-US" altLang="en-US" sz="3200">
                <a:solidFill>
                  <a:srgbClr val="FF0000"/>
                </a:solidFill>
              </a:rPr>
              <a:t>(</a:t>
            </a:r>
            <a:r>
              <a:rPr lang="en-US" altLang="en-US" sz="3200" b="1">
                <a:solidFill>
                  <a:srgbClr val="FF0000"/>
                </a:solidFill>
              </a:rPr>
              <a:t>A</a:t>
            </a:r>
            <a:r>
              <a:rPr lang="en-US" altLang="en-US" sz="3200">
                <a:solidFill>
                  <a:srgbClr val="FF0000"/>
                </a:solidFill>
              </a:rPr>
              <a:t> </a:t>
            </a:r>
            <a:r>
              <a:rPr lang="en-US" altLang="en-US" sz="3200" i="1">
                <a:solidFill>
                  <a:srgbClr val="FF0000"/>
                </a:solidFill>
              </a:rPr>
              <a:t>and</a:t>
            </a:r>
            <a:r>
              <a:rPr lang="en-US" altLang="en-US" sz="3200">
                <a:solidFill>
                  <a:srgbClr val="FF0000"/>
                </a:solidFill>
              </a:rPr>
              <a:t> </a:t>
            </a:r>
            <a:r>
              <a:rPr lang="en-US" altLang="en-US" sz="3200" b="1">
                <a:solidFill>
                  <a:srgbClr val="FF0000"/>
                </a:solidFill>
              </a:rPr>
              <a:t>B</a:t>
            </a:r>
            <a:r>
              <a:rPr lang="en-US" altLang="en-US" sz="3200">
                <a:solidFill>
                  <a:srgbClr val="FF0000"/>
                </a:solidFill>
              </a:rPr>
              <a:t>) = </a:t>
            </a:r>
            <a:r>
              <a:rPr lang="en-US" altLang="en-US" sz="3200" i="1">
                <a:solidFill>
                  <a:srgbClr val="FF0000"/>
                </a:solidFill>
              </a:rPr>
              <a:t>P</a:t>
            </a:r>
            <a:r>
              <a:rPr lang="en-US" altLang="en-US" sz="3200">
                <a:solidFill>
                  <a:srgbClr val="FF0000"/>
                </a:solidFill>
              </a:rPr>
              <a:t>(</a:t>
            </a:r>
            <a:r>
              <a:rPr lang="en-US" altLang="en-US" sz="3200" b="1">
                <a:solidFill>
                  <a:srgbClr val="FF0000"/>
                </a:solidFill>
              </a:rPr>
              <a:t>A</a:t>
            </a:r>
            <a:r>
              <a:rPr lang="en-US" altLang="en-US" sz="3200">
                <a:solidFill>
                  <a:srgbClr val="FF0000"/>
                </a:solidFill>
              </a:rPr>
              <a:t>) x </a:t>
            </a:r>
            <a:r>
              <a:rPr lang="en-US" altLang="en-US" sz="3200" i="1">
                <a:solidFill>
                  <a:srgbClr val="FF0000"/>
                </a:solidFill>
              </a:rPr>
              <a:t>P</a:t>
            </a:r>
            <a:r>
              <a:rPr lang="en-US" altLang="en-US" sz="3200">
                <a:solidFill>
                  <a:srgbClr val="FF0000"/>
                </a:solidFill>
              </a:rPr>
              <a:t>(</a:t>
            </a:r>
            <a:r>
              <a:rPr lang="en-US" altLang="en-US" sz="3200" b="1">
                <a:solidFill>
                  <a:srgbClr val="FF0000"/>
                </a:solidFill>
              </a:rPr>
              <a:t>B</a:t>
            </a:r>
            <a:r>
              <a:rPr lang="en-US" altLang="en-US" sz="3200">
                <a:solidFill>
                  <a:srgbClr val="FF0000"/>
                </a:solidFill>
              </a:rPr>
              <a:t>)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320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3200"/>
              <a:t>However, when our events are not independent, this earlier multiplication rule does not work. Thus, we need the </a:t>
            </a:r>
            <a:r>
              <a:rPr lang="en-US" altLang="en-US" sz="3200">
                <a:solidFill>
                  <a:srgbClr val="FF0000"/>
                </a:solidFill>
              </a:rPr>
              <a:t>General Multiplication Rule</a:t>
            </a:r>
            <a:r>
              <a:rPr lang="en-US" altLang="en-US" sz="3200"/>
              <a:t>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39F25-E823-51C2-9162-B204692AF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288" y="84138"/>
            <a:ext cx="8305800" cy="601662"/>
          </a:xfrm>
        </p:spPr>
        <p:txBody>
          <a:bodyPr/>
          <a:lstStyle/>
          <a:p>
            <a:pPr>
              <a:defRPr/>
            </a:pPr>
            <a:r>
              <a:rPr lang="en-US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DBC38-AF61-0FBF-2373-D39865E98F4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544513" y="1036320"/>
            <a:ext cx="8294687" cy="5135880"/>
          </a:xfrm>
          <a:blipFill>
            <a:blip r:embed="rId2"/>
            <a:stretch>
              <a:fillRect l="-294" t="-1186" r="-352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2B111A4C-98CE-43D8-1A55-F709391F24C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rgbClr val="CC3300"/>
                </a:solidFill>
              </a:rPr>
              <a:t>Slide 1- </a:t>
            </a:r>
            <a:fld id="{C30DDA38-98B7-49EB-B695-F4D2FDC6CFA6}" type="slidenum">
              <a:rPr lang="en-US" altLang="en-US" sz="1400" smtClean="0">
                <a:solidFill>
                  <a:srgbClr val="CC3300"/>
                </a:solidFill>
              </a:rPr>
              <a:pPr/>
              <a:t>4</a:t>
            </a:fld>
            <a:endParaRPr lang="en-CA" altLang="en-US" sz="1400">
              <a:solidFill>
                <a:srgbClr val="CC33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>
            <a:extLst>
              <a:ext uri="{FF2B5EF4-FFF2-40B4-BE49-F238E27FC236}">
                <a16:creationId xmlns:a16="http://schemas.microsoft.com/office/drawing/2014/main" id="{496ECD86-B0FA-1725-EFD8-BE9387F94B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33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33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Slide 1- </a:t>
            </a:r>
            <a:fld id="{45DF87AB-706B-4F63-AD76-0F7513B23100}" type="slidenum">
              <a: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CA" altLang="en-US" sz="1400" b="1" i="0" u="none" strike="noStrike" kern="1200" cap="none" spc="0" normalizeH="0" baseline="0" noProof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A22DB621-1FED-AF17-94A1-FD5488A3F5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05800" cy="723900"/>
          </a:xfrm>
        </p:spPr>
        <p:txBody>
          <a:bodyPr/>
          <a:lstStyle/>
          <a:p>
            <a:pPr eaLnBrk="1" hangingPunct="1"/>
            <a:r>
              <a:rPr lang="en-US" altLang="en-US" u="sng">
                <a:solidFill>
                  <a:srgbClr val="0000FF"/>
                </a:solidFill>
              </a:rPr>
              <a:t>Drawing Without Replacement</a:t>
            </a:r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E2E2071A-2385-8180-E752-CFC65BF83B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3213" y="927100"/>
            <a:ext cx="8599487" cy="4572000"/>
          </a:xfrm>
        </p:spPr>
        <p:txBody>
          <a:bodyPr/>
          <a:lstStyle/>
          <a:p>
            <a:pPr eaLnBrk="1" hangingPunct="1"/>
            <a:r>
              <a:rPr lang="en-US" altLang="en-US" sz="2500"/>
              <a:t>Sampling </a:t>
            </a:r>
            <a:r>
              <a:rPr lang="en-US" altLang="en-US" sz="2500">
                <a:solidFill>
                  <a:srgbClr val="FF0000"/>
                </a:solidFill>
              </a:rPr>
              <a:t>without replacement</a:t>
            </a:r>
            <a:r>
              <a:rPr lang="en-US" altLang="en-US" sz="2500"/>
              <a:t> means that once one object is drawn it doesn’t go back into the pool. </a:t>
            </a:r>
          </a:p>
          <a:p>
            <a:pPr lvl="1" eaLnBrk="1" hangingPunct="1"/>
            <a:r>
              <a:rPr lang="en-US" altLang="en-US" sz="2500"/>
              <a:t>We often sample without replacement, which doesn’t matter too much when we are dealing with a large population. </a:t>
            </a:r>
          </a:p>
          <a:p>
            <a:pPr lvl="1" eaLnBrk="1" hangingPunct="1"/>
            <a:r>
              <a:rPr lang="en-US" altLang="en-US" sz="2500"/>
              <a:t>However, when drawing from a small population, we need to take note and adjust probabilities accordingly.</a:t>
            </a:r>
          </a:p>
          <a:p>
            <a:pPr eaLnBrk="1" hangingPunct="1"/>
            <a:r>
              <a:rPr lang="en-US" altLang="en-US" sz="2500"/>
              <a:t>Drawing without replacement is just another instance of working with conditional probabilities.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296DA-3C57-42AD-45F7-22353B586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288" y="84138"/>
            <a:ext cx="8305800" cy="601662"/>
          </a:xfrm>
        </p:spPr>
        <p:txBody>
          <a:bodyPr/>
          <a:lstStyle/>
          <a:p>
            <a:pPr>
              <a:defRPr/>
            </a:pPr>
            <a:r>
              <a:rPr lang="en-US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#7 (w/o replacement)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9C836-0984-9A04-BCA6-213C59F2326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544513" y="1036320"/>
            <a:ext cx="8294687" cy="5135880"/>
          </a:xfrm>
          <a:blipFill>
            <a:blip r:embed="rId2"/>
            <a:stretch>
              <a:fillRect l="-294" t="-1186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D2BF4B01-AD4E-7A69-2DFD-4B1513B2430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rgbClr val="CC3300"/>
                </a:solidFill>
              </a:rPr>
              <a:t>Slide 1- </a:t>
            </a:r>
            <a:fld id="{B41B656B-7565-45BA-9B82-F40437AA9D1A}" type="slidenum">
              <a:rPr lang="en-US" altLang="en-US" sz="1400" smtClean="0">
                <a:solidFill>
                  <a:srgbClr val="CC3300"/>
                </a:solidFill>
              </a:rPr>
              <a:pPr/>
              <a:t>6</a:t>
            </a:fld>
            <a:endParaRPr lang="en-CA" altLang="en-US" sz="1400">
              <a:solidFill>
                <a:srgbClr val="CC33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A9DAD2-8B61-F576-AD4A-8863E837E7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www.maximumdonline.com/images/3stooges.gif">
            <a:extLst>
              <a:ext uri="{FF2B5EF4-FFF2-40B4-BE49-F238E27FC236}">
                <a16:creationId xmlns:a16="http://schemas.microsoft.com/office/drawing/2014/main" id="{FA8328FD-E3C0-52A9-913D-32433E4048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3" y="1549400"/>
            <a:ext cx="5297487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Title 1">
            <a:extLst>
              <a:ext uri="{FF2B5EF4-FFF2-40B4-BE49-F238E27FC236}">
                <a16:creationId xmlns:a16="http://schemas.microsoft.com/office/drawing/2014/main" id="{220B5086-B908-4517-3EB2-B983E5FE54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4500" y="-166688"/>
            <a:ext cx="8305800" cy="839788"/>
          </a:xfrm>
        </p:spPr>
        <p:txBody>
          <a:bodyPr/>
          <a:lstStyle/>
          <a:p>
            <a:r>
              <a:rPr lang="en-US" altLang="en-US" u="sng" dirty="0">
                <a:solidFill>
                  <a:srgbClr val="0000FF"/>
                </a:solidFill>
              </a:rPr>
              <a:t>Example (Three Circle Venn Diagram)</a:t>
            </a:r>
          </a:p>
        </p:txBody>
      </p:sp>
      <p:sp>
        <p:nvSpPr>
          <p:cNvPr id="38916" name="Content Placeholder 2">
            <a:extLst>
              <a:ext uri="{FF2B5EF4-FFF2-40B4-BE49-F238E27FC236}">
                <a16:creationId xmlns:a16="http://schemas.microsoft.com/office/drawing/2014/main" id="{36933EDB-1B22-0273-4D72-FAE1020A37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711200"/>
            <a:ext cx="8751888" cy="4572000"/>
          </a:xfrm>
        </p:spPr>
        <p:txBody>
          <a:bodyPr/>
          <a:lstStyle/>
          <a:p>
            <a:r>
              <a:rPr lang="en-US" altLang="en-US">
                <a:solidFill>
                  <a:srgbClr val="006600"/>
                </a:solidFill>
              </a:rPr>
              <a:t>A survey of 88 faculty and graduate students at the University of Florida's film school revealed the following information: </a:t>
            </a:r>
          </a:p>
          <a:p>
            <a:r>
              <a:rPr lang="en-US" altLang="en-US"/>
              <a:t>51 admire Moe </a:t>
            </a:r>
          </a:p>
          <a:p>
            <a:r>
              <a:rPr lang="en-US" altLang="en-US">
                <a:solidFill>
                  <a:srgbClr val="FF0000"/>
                </a:solidFill>
              </a:rPr>
              <a:t>49 admire Larry </a:t>
            </a:r>
          </a:p>
          <a:p>
            <a:r>
              <a:rPr lang="en-US" altLang="en-US"/>
              <a:t>60 admire Curly </a:t>
            </a:r>
          </a:p>
          <a:p>
            <a:r>
              <a:rPr lang="en-US" altLang="en-US">
                <a:solidFill>
                  <a:srgbClr val="FF0000"/>
                </a:solidFill>
              </a:rPr>
              <a:t>34 admire Moe and Larry </a:t>
            </a:r>
          </a:p>
          <a:p>
            <a:r>
              <a:rPr lang="en-US" altLang="en-US"/>
              <a:t>32 admire Larry and Curly </a:t>
            </a:r>
          </a:p>
          <a:p>
            <a:r>
              <a:rPr lang="en-US" altLang="en-US">
                <a:solidFill>
                  <a:srgbClr val="FF0000"/>
                </a:solidFill>
              </a:rPr>
              <a:t>36 admire Moe and Curly </a:t>
            </a:r>
          </a:p>
          <a:p>
            <a:r>
              <a:rPr lang="en-US" altLang="en-US"/>
              <a:t>24 admire all three of the Stooges</a:t>
            </a:r>
          </a:p>
        </p:txBody>
      </p:sp>
      <p:sp>
        <p:nvSpPr>
          <p:cNvPr id="38917" name="Slide Number Placeholder 3">
            <a:extLst>
              <a:ext uri="{FF2B5EF4-FFF2-40B4-BE49-F238E27FC236}">
                <a16:creationId xmlns:a16="http://schemas.microsoft.com/office/drawing/2014/main" id="{4C6C51C9-2C01-0412-6192-FEFD5E8C6F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33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33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Slide 1- </a:t>
            </a:r>
            <a:fld id="{78328F77-DE7C-4C3B-A951-76E5E8AD19CC}" type="slidenum">
              <a: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CA" altLang="en-US" sz="1400" b="1" i="0" u="none" strike="noStrike" kern="1200" cap="none" spc="0" normalizeH="0" baseline="0" noProof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93797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FE2076-EC5C-7B34-22AE-680F37B25A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itle 1">
            <a:extLst>
              <a:ext uri="{FF2B5EF4-FFF2-40B4-BE49-F238E27FC236}">
                <a16:creationId xmlns:a16="http://schemas.microsoft.com/office/drawing/2014/main" id="{19B3850E-F804-86AF-BE92-F2677C7B03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4500" y="-166688"/>
            <a:ext cx="8305800" cy="839788"/>
          </a:xfrm>
        </p:spPr>
        <p:txBody>
          <a:bodyPr/>
          <a:lstStyle/>
          <a:p>
            <a:r>
              <a:rPr lang="en-US" altLang="en-US" u="sng" dirty="0">
                <a:solidFill>
                  <a:srgbClr val="0000FF"/>
                </a:solidFill>
              </a:rPr>
              <a:t>Practice (Three Circle Venn Diagram)</a:t>
            </a:r>
          </a:p>
        </p:txBody>
      </p:sp>
      <p:sp>
        <p:nvSpPr>
          <p:cNvPr id="38916" name="Content Placeholder 2">
            <a:extLst>
              <a:ext uri="{FF2B5EF4-FFF2-40B4-BE49-F238E27FC236}">
                <a16:creationId xmlns:a16="http://schemas.microsoft.com/office/drawing/2014/main" id="{1B893D0E-E4CE-D9A9-D387-0FE2193DA5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711200"/>
            <a:ext cx="8751888" cy="4572000"/>
          </a:xfrm>
        </p:spPr>
        <p:txBody>
          <a:bodyPr/>
          <a:lstStyle/>
          <a:p>
            <a:r>
              <a:rPr lang="en-US" altLang="en-US" dirty="0">
                <a:solidFill>
                  <a:srgbClr val="006600"/>
                </a:solidFill>
              </a:rPr>
              <a:t>A survey of 140 seniors at a local high school revealed the following information about their movie preferences.</a:t>
            </a:r>
          </a:p>
          <a:p>
            <a:r>
              <a:rPr lang="en-US" altLang="en-US" dirty="0"/>
              <a:t>104 enjoy Comedies  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81 enjoy Action </a:t>
            </a:r>
          </a:p>
          <a:p>
            <a:r>
              <a:rPr lang="en-US" altLang="en-US" dirty="0"/>
              <a:t>73 enjoy Drama 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64 enjoy Comedies and Action </a:t>
            </a:r>
          </a:p>
          <a:p>
            <a:r>
              <a:rPr lang="en-US" altLang="en-US" dirty="0"/>
              <a:t>53 enjoy Comedies and Drama 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48 enjoy Action and Drama </a:t>
            </a:r>
          </a:p>
          <a:p>
            <a:r>
              <a:rPr lang="en-US" altLang="en-US" dirty="0"/>
              <a:t>39 enjoy all three of the movie genres </a:t>
            </a:r>
          </a:p>
        </p:txBody>
      </p:sp>
      <p:pic>
        <p:nvPicPr>
          <p:cNvPr id="3" name="Picture 2" descr="Low angle view of a lit cinema signage">
            <a:extLst>
              <a:ext uri="{FF2B5EF4-FFF2-40B4-BE49-F238E27FC236}">
                <a16:creationId xmlns:a16="http://schemas.microsoft.com/office/drawing/2014/main" id="{22ABE0B6-E7B3-A02B-CF47-069F35E0AB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853" y="1790700"/>
            <a:ext cx="3333447" cy="187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48660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6A5008-6503-9D95-82F5-11F17485A8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6B181-A9A0-58EA-2CB5-10D604314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287" y="183470"/>
            <a:ext cx="8305800" cy="611187"/>
          </a:xfrm>
        </p:spPr>
        <p:txBody>
          <a:bodyPr/>
          <a:lstStyle/>
          <a:p>
            <a:r>
              <a:rPr lang="en-US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 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9D50E-4825-D705-D3DE-39C918354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47057"/>
            <a:ext cx="9143999" cy="5225143"/>
          </a:xfrm>
        </p:spPr>
        <p:txBody>
          <a:bodyPr/>
          <a:lstStyle/>
          <a:p>
            <a:pPr marL="514350" indent="-514350">
              <a:buSzPct val="95000"/>
              <a:buFont typeface="+mj-lt"/>
              <a:buAutoNum type="arabicParenR"/>
            </a:pPr>
            <a:r>
              <a:rPr lang="en-US" dirty="0"/>
              <a:t>What is the probability of selecting one person from this survey and they do NOT enjoy any of these movie genres?</a:t>
            </a:r>
          </a:p>
          <a:p>
            <a:pPr marL="514350" indent="-514350">
              <a:buSzPct val="95000"/>
              <a:buFont typeface="+mj-lt"/>
              <a:buAutoNum type="arabicParenR"/>
            </a:pPr>
            <a:endParaRPr lang="en-US" dirty="0"/>
          </a:p>
          <a:p>
            <a:pPr marL="514350" indent="-514350">
              <a:buSzPct val="95000"/>
              <a:buFont typeface="+mj-lt"/>
              <a:buAutoNum type="arabicParenR"/>
            </a:pPr>
            <a:r>
              <a:rPr lang="en-US" dirty="0"/>
              <a:t>What is the probability of selecting one person and they enjoy EXACTLY one type of movie genre of these three choices?</a:t>
            </a:r>
          </a:p>
          <a:p>
            <a:pPr marL="514350" indent="-514350">
              <a:buSzPct val="95000"/>
              <a:buFont typeface="+mj-lt"/>
              <a:buAutoNum type="arabicParenR"/>
            </a:pPr>
            <a:endParaRPr lang="en-US" dirty="0"/>
          </a:p>
          <a:p>
            <a:pPr marL="514350" indent="-514350">
              <a:buSzPct val="95000"/>
              <a:buFont typeface="+mj-lt"/>
              <a:buAutoNum type="arabicParenR"/>
            </a:pPr>
            <a:r>
              <a:rPr lang="en-US" dirty="0"/>
              <a:t>What is the probability of selecting two people from this survey and they BOTH enjoy EXACTLY two of these movie genres?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003BB6-8194-B7D1-A89D-C6B94E958E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Slide 1- </a:t>
            </a:r>
            <a:fld id="{F1DD1467-0E63-404C-B8BF-C4A43CA012CB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CA" sz="1400" b="1" i="0" u="none" strike="noStrike" kern="1200" cap="none" spc="0" normalizeH="0" baseline="0" noProof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5205380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Blends">
  <a:themeElements>
    <a:clrScheme name="1_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ends">
  <a:themeElements>
    <a:clrScheme name="1_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Blends">
  <a:themeElements>
    <a:clrScheme name="1_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1695</TotalTime>
  <Words>530</Words>
  <Application>Microsoft Office PowerPoint</Application>
  <PresentationFormat>Letter Paper (8.5x11 in)</PresentationFormat>
  <Paragraphs>71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Tahoma</vt:lpstr>
      <vt:lpstr>Wingdings</vt:lpstr>
      <vt:lpstr>1_Blends</vt:lpstr>
      <vt:lpstr>2_Blends</vt:lpstr>
      <vt:lpstr>3_Blends</vt:lpstr>
      <vt:lpstr>STAT 110</vt:lpstr>
      <vt:lpstr>Practice Problem</vt:lpstr>
      <vt:lpstr>The General Multiplication Rule</vt:lpstr>
      <vt:lpstr>Example #4</vt:lpstr>
      <vt:lpstr>Drawing Without Replacement</vt:lpstr>
      <vt:lpstr>Example #7 (w/o replacement)</vt:lpstr>
      <vt:lpstr>Example (Three Circle Venn Diagram)</vt:lpstr>
      <vt:lpstr>Practice (Three Circle Venn Diagram)</vt:lpstr>
      <vt:lpstr>Practice Questions:</vt:lpstr>
      <vt:lpstr>Practice Problem</vt:lpstr>
    </vt:vector>
  </TitlesOfParts>
  <Company>Addison Wesley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Addison Wesley</dc:creator>
  <cp:lastModifiedBy>Calise, Anthony J.</cp:lastModifiedBy>
  <cp:revision>56</cp:revision>
  <cp:lastPrinted>2001-11-04T00:51:13Z</cp:lastPrinted>
  <dcterms:created xsi:type="dcterms:W3CDTF">2005-02-25T19:46:41Z</dcterms:created>
  <dcterms:modified xsi:type="dcterms:W3CDTF">2024-03-13T20:12:08Z</dcterms:modified>
</cp:coreProperties>
</file>