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8"/>
  </p:notesMasterIdLst>
  <p:handoutMasterIdLst>
    <p:handoutMasterId r:id="rId39"/>
  </p:handoutMasterIdLst>
  <p:sldIdLst>
    <p:sldId id="256" r:id="rId2"/>
    <p:sldId id="266" r:id="rId3"/>
    <p:sldId id="274" r:id="rId4"/>
    <p:sldId id="275" r:id="rId5"/>
    <p:sldId id="276" r:id="rId6"/>
    <p:sldId id="277" r:id="rId7"/>
    <p:sldId id="278" r:id="rId8"/>
    <p:sldId id="280" r:id="rId9"/>
    <p:sldId id="281" r:id="rId10"/>
    <p:sldId id="283" r:id="rId11"/>
    <p:sldId id="285" r:id="rId12"/>
    <p:sldId id="291" r:id="rId13"/>
    <p:sldId id="286" r:id="rId14"/>
    <p:sldId id="288" r:id="rId15"/>
    <p:sldId id="289" r:id="rId16"/>
    <p:sldId id="290"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5" r:id="rId30"/>
    <p:sldId id="306" r:id="rId31"/>
    <p:sldId id="307" r:id="rId32"/>
    <p:sldId id="308" r:id="rId33"/>
    <p:sldId id="309" r:id="rId34"/>
    <p:sldId id="310" r:id="rId35"/>
    <p:sldId id="311" r:id="rId36"/>
    <p:sldId id="312" r:id="rId37"/>
  </p:sldIdLst>
  <p:sldSz cx="9144000" cy="6858000" type="screen4x3"/>
  <p:notesSz cx="6985000" cy="9271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7225" autoAdjust="0"/>
  </p:normalViewPr>
  <p:slideViewPr>
    <p:cSldViewPr>
      <p:cViewPr varScale="1">
        <p:scale>
          <a:sx n="50" d="100"/>
          <a:sy n="50" d="100"/>
        </p:scale>
        <p:origin x="-52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eaLnBrk="1" hangingPunct="1">
              <a:defRPr sz="1200"/>
            </a:lvl1pPr>
          </a:lstStyle>
          <a:p>
            <a:endParaRPr lang="en-US"/>
          </a:p>
        </p:txBody>
      </p:sp>
      <p:sp>
        <p:nvSpPr>
          <p:cNvPr id="73731" name="Rectangle 3"/>
          <p:cNvSpPr>
            <a:spLocks noGrp="1" noChangeArrowheads="1"/>
          </p:cNvSpPr>
          <p:nvPr>
            <p:ph type="dt" sz="quarter"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vl1pPr>
          </a:lstStyle>
          <a:p>
            <a:endParaRPr lang="en-US"/>
          </a:p>
        </p:txBody>
      </p:sp>
      <p:sp>
        <p:nvSpPr>
          <p:cNvPr id="73732" name="Rectangle 4"/>
          <p:cNvSpPr>
            <a:spLocks noGrp="1" noChangeArrowheads="1"/>
          </p:cNvSpPr>
          <p:nvPr>
            <p:ph type="ftr" sz="quarter" idx="2"/>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eaLnBrk="1" hangingPunct="1">
              <a:defRPr sz="1200"/>
            </a:lvl1pPr>
          </a:lstStyle>
          <a:p>
            <a:endParaRPr lang="en-US"/>
          </a:p>
        </p:txBody>
      </p:sp>
      <p:sp>
        <p:nvSpPr>
          <p:cNvPr id="73733" name="Rectangle 5"/>
          <p:cNvSpPr>
            <a:spLocks noGrp="1" noChangeArrowheads="1"/>
          </p:cNvSpPr>
          <p:nvPr>
            <p:ph type="sldNum" sz="quarter" idx="3"/>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vl1pPr>
          </a:lstStyle>
          <a:p>
            <a:fld id="{458CA448-1BDA-4D6B-B369-5E714BD0A07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defTabSz="928688" eaLnBrk="1" hangingPunct="1">
              <a:defRPr sz="1200"/>
            </a:lvl1pPr>
          </a:lstStyle>
          <a:p>
            <a:endParaRPr lang="en-US"/>
          </a:p>
        </p:txBody>
      </p:sp>
      <p:sp>
        <p:nvSpPr>
          <p:cNvPr id="72707" name="Rectangle 3"/>
          <p:cNvSpPr>
            <a:spLocks noGrp="1" noChangeArrowheads="1"/>
          </p:cNvSpPr>
          <p:nvPr>
            <p:ph type="dt" idx="1"/>
          </p:nvPr>
        </p:nvSpPr>
        <p:spPr bwMode="auto">
          <a:xfrm>
            <a:off x="395605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vl1pPr>
          </a:lstStyle>
          <a:p>
            <a:endParaRPr lang="en-US"/>
          </a:p>
        </p:txBody>
      </p:sp>
      <p:sp>
        <p:nvSpPr>
          <p:cNvPr id="72708" name="Rectangle 4"/>
          <p:cNvSpPr>
            <a:spLocks noRo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a:effectLst/>
        </p:spPr>
      </p:sp>
      <p:sp>
        <p:nvSpPr>
          <p:cNvPr id="72709" name="Rectangle 5"/>
          <p:cNvSpPr>
            <a:spLocks noGrp="1" noChangeArrowheads="1"/>
          </p:cNvSpPr>
          <p:nvPr>
            <p:ph type="body" sz="quarter" idx="3"/>
          </p:nvPr>
        </p:nvSpPr>
        <p:spPr bwMode="auto">
          <a:xfrm>
            <a:off x="698500" y="4403725"/>
            <a:ext cx="5588000"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2710" name="Rectangle 6"/>
          <p:cNvSpPr>
            <a:spLocks noGrp="1" noChangeArrowheads="1"/>
          </p:cNvSpPr>
          <p:nvPr>
            <p:ph type="ftr" sz="quarter" idx="4"/>
          </p:nvPr>
        </p:nvSpPr>
        <p:spPr bwMode="auto">
          <a:xfrm>
            <a:off x="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defTabSz="928688" eaLnBrk="1" hangingPunct="1">
              <a:defRPr sz="1200"/>
            </a:lvl1pPr>
          </a:lstStyle>
          <a:p>
            <a:endParaRPr lang="en-US"/>
          </a:p>
        </p:txBody>
      </p:sp>
      <p:sp>
        <p:nvSpPr>
          <p:cNvPr id="72711" name="Rectangle 7"/>
          <p:cNvSpPr>
            <a:spLocks noGrp="1" noChangeArrowheads="1"/>
          </p:cNvSpPr>
          <p:nvPr>
            <p:ph type="sldNum" sz="quarter" idx="5"/>
          </p:nvPr>
        </p:nvSpPr>
        <p:spPr bwMode="auto">
          <a:xfrm>
            <a:off x="3956050" y="8805863"/>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vl1pPr>
          </a:lstStyle>
          <a:p>
            <a:fld id="{A61CF4A9-C649-4140-9CDF-BB741EE4953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0EAB3A-B089-426B-ABEB-D8A1A5E46BC3}" type="slidenum">
              <a:rPr lang="en-US"/>
              <a:pPr/>
              <a:t>10</a:t>
            </a:fld>
            <a:endParaRPr lang="en-US"/>
          </a:p>
        </p:txBody>
      </p:sp>
      <p:sp>
        <p:nvSpPr>
          <p:cNvPr id="478210" name="Rectangle 2"/>
          <p:cNvSpPr>
            <a:spLocks noRot="1" noChangeArrowheads="1" noTextEdit="1"/>
          </p:cNvSpPr>
          <p:nvPr>
            <p:ph type="sldImg"/>
          </p:nvPr>
        </p:nvSpPr>
        <p:spPr>
          <a:xfrm>
            <a:off x="1174750" y="695325"/>
            <a:ext cx="4635500" cy="3476625"/>
          </a:xfrm>
          <a:ln/>
        </p:spPr>
      </p:sp>
      <p:sp>
        <p:nvSpPr>
          <p:cNvPr id="478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4D8A71-3B53-4D5E-B82E-DD3CCE4CCD9C}" type="slidenum">
              <a:rPr lang="en-US"/>
              <a:pPr/>
              <a:t>19</a:t>
            </a:fld>
            <a:endParaRPr lang="en-US"/>
          </a:p>
        </p:txBody>
      </p:sp>
      <p:sp>
        <p:nvSpPr>
          <p:cNvPr id="494594" name="Rectangle 2"/>
          <p:cNvSpPr>
            <a:spLocks noRot="1" noChangeArrowheads="1" noTextEdit="1"/>
          </p:cNvSpPr>
          <p:nvPr>
            <p:ph type="sldImg"/>
          </p:nvPr>
        </p:nvSpPr>
        <p:spPr>
          <a:xfrm>
            <a:off x="1174750" y="695325"/>
            <a:ext cx="4635500" cy="3476625"/>
          </a:xfrm>
          <a:ln/>
        </p:spPr>
      </p:sp>
      <p:sp>
        <p:nvSpPr>
          <p:cNvPr id="494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558377-CCC8-4A81-A544-5CD7A9A1F487}" type="slidenum">
              <a:rPr lang="en-US"/>
              <a:pPr/>
              <a:t>20</a:t>
            </a:fld>
            <a:endParaRPr lang="en-US"/>
          </a:p>
        </p:txBody>
      </p:sp>
      <p:sp>
        <p:nvSpPr>
          <p:cNvPr id="495618" name="Rectangle 2"/>
          <p:cNvSpPr>
            <a:spLocks noRot="1" noChangeArrowheads="1" noTextEdit="1"/>
          </p:cNvSpPr>
          <p:nvPr>
            <p:ph type="sldImg"/>
          </p:nvPr>
        </p:nvSpPr>
        <p:spPr>
          <a:xfrm>
            <a:off x="1174750" y="695325"/>
            <a:ext cx="4635500" cy="3476625"/>
          </a:xfrm>
          <a:ln/>
        </p:spPr>
      </p:sp>
      <p:sp>
        <p:nvSpPr>
          <p:cNvPr id="495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825735-BB83-4514-AF64-7E4340B0074A}" type="slidenum">
              <a:rPr lang="en-US"/>
              <a:pPr/>
              <a:t>21</a:t>
            </a:fld>
            <a:endParaRPr lang="en-US"/>
          </a:p>
        </p:txBody>
      </p:sp>
      <p:sp>
        <p:nvSpPr>
          <p:cNvPr id="497666" name="Rectangle 2"/>
          <p:cNvSpPr>
            <a:spLocks noRot="1" noChangeArrowheads="1" noTextEdit="1"/>
          </p:cNvSpPr>
          <p:nvPr>
            <p:ph type="sldImg"/>
          </p:nvPr>
        </p:nvSpPr>
        <p:spPr>
          <a:xfrm>
            <a:off x="1174750" y="695325"/>
            <a:ext cx="4635500" cy="3476625"/>
          </a:xfrm>
          <a:ln/>
        </p:spPr>
      </p:sp>
      <p:sp>
        <p:nvSpPr>
          <p:cNvPr id="497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75AA73-3B09-43F8-A9EF-557EA7B6697D}" type="slidenum">
              <a:rPr lang="en-US"/>
              <a:pPr/>
              <a:t>22</a:t>
            </a:fld>
            <a:endParaRPr lang="en-US"/>
          </a:p>
        </p:txBody>
      </p:sp>
      <p:sp>
        <p:nvSpPr>
          <p:cNvPr id="498690" name="Rectangle 2"/>
          <p:cNvSpPr>
            <a:spLocks noRot="1" noChangeArrowheads="1" noTextEdit="1"/>
          </p:cNvSpPr>
          <p:nvPr>
            <p:ph type="sldImg"/>
          </p:nvPr>
        </p:nvSpPr>
        <p:spPr>
          <a:xfrm>
            <a:off x="1174750" y="695325"/>
            <a:ext cx="4635500" cy="3476625"/>
          </a:xfrm>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6280EE-47D0-47D6-9D55-4F0B171889AD}" type="slidenum">
              <a:rPr lang="en-US"/>
              <a:pPr/>
              <a:t>23</a:t>
            </a:fld>
            <a:endParaRPr lang="en-US"/>
          </a:p>
        </p:txBody>
      </p:sp>
      <p:sp>
        <p:nvSpPr>
          <p:cNvPr id="499714" name="Rectangle 2"/>
          <p:cNvSpPr>
            <a:spLocks noRot="1" noChangeArrowheads="1" noTextEdit="1"/>
          </p:cNvSpPr>
          <p:nvPr>
            <p:ph type="sldImg"/>
          </p:nvPr>
        </p:nvSpPr>
        <p:spPr>
          <a:xfrm>
            <a:off x="1174750" y="695325"/>
            <a:ext cx="4635500" cy="3476625"/>
          </a:xfrm>
          <a:ln/>
        </p:spPr>
      </p:sp>
      <p:sp>
        <p:nvSpPr>
          <p:cNvPr id="499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5A91E2-79B9-4E1E-81C3-F9F26A6744CB}" type="slidenum">
              <a:rPr lang="en-US"/>
              <a:pPr/>
              <a:t>24</a:t>
            </a:fld>
            <a:endParaRPr lang="en-US"/>
          </a:p>
        </p:txBody>
      </p:sp>
      <p:sp>
        <p:nvSpPr>
          <p:cNvPr id="500738" name="Rectangle 2"/>
          <p:cNvSpPr>
            <a:spLocks noRot="1" noChangeArrowheads="1" noTextEdit="1"/>
          </p:cNvSpPr>
          <p:nvPr>
            <p:ph type="sldImg"/>
          </p:nvPr>
        </p:nvSpPr>
        <p:spPr>
          <a:xfrm>
            <a:off x="1174750" y="695325"/>
            <a:ext cx="4635500" cy="3476625"/>
          </a:xfrm>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02A73E-8BD3-492E-9491-430BED80764C}" type="slidenum">
              <a:rPr lang="en-US"/>
              <a:pPr/>
              <a:t>25</a:t>
            </a:fld>
            <a:endParaRPr lang="en-US"/>
          </a:p>
        </p:txBody>
      </p:sp>
      <p:sp>
        <p:nvSpPr>
          <p:cNvPr id="501762" name="Rectangle 2"/>
          <p:cNvSpPr>
            <a:spLocks noRot="1" noChangeArrowheads="1" noTextEdit="1"/>
          </p:cNvSpPr>
          <p:nvPr>
            <p:ph type="sldImg"/>
          </p:nvPr>
        </p:nvSpPr>
        <p:spPr>
          <a:xfrm>
            <a:off x="1174750" y="695325"/>
            <a:ext cx="4635500" cy="3476625"/>
          </a:xfrm>
          <a:ln/>
        </p:spPr>
      </p:sp>
      <p:sp>
        <p:nvSpPr>
          <p:cNvPr id="501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419711-94CD-4F55-B2C5-8EBFDDF32F93}" type="slidenum">
              <a:rPr lang="en-US"/>
              <a:pPr/>
              <a:t>26</a:t>
            </a:fld>
            <a:endParaRPr lang="en-US"/>
          </a:p>
        </p:txBody>
      </p:sp>
      <p:sp>
        <p:nvSpPr>
          <p:cNvPr id="502786" name="Rectangle 2"/>
          <p:cNvSpPr>
            <a:spLocks noRot="1" noChangeArrowheads="1" noTextEdit="1"/>
          </p:cNvSpPr>
          <p:nvPr>
            <p:ph type="sldImg"/>
          </p:nvPr>
        </p:nvSpPr>
        <p:spPr>
          <a:xfrm>
            <a:off x="1174750" y="695325"/>
            <a:ext cx="4635500" cy="3476625"/>
          </a:xfrm>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DE979E-580F-42AF-9830-3A8473AD9710}" type="slidenum">
              <a:rPr lang="en-US"/>
              <a:pPr/>
              <a:t>27</a:t>
            </a:fld>
            <a:endParaRPr lang="en-US"/>
          </a:p>
        </p:txBody>
      </p:sp>
      <p:sp>
        <p:nvSpPr>
          <p:cNvPr id="503810" name="Rectangle 2"/>
          <p:cNvSpPr>
            <a:spLocks noRot="1" noChangeArrowheads="1" noTextEdit="1"/>
          </p:cNvSpPr>
          <p:nvPr>
            <p:ph type="sldImg"/>
          </p:nvPr>
        </p:nvSpPr>
        <p:spPr>
          <a:xfrm>
            <a:off x="1174750" y="695325"/>
            <a:ext cx="4635500" cy="3476625"/>
          </a:xfrm>
          <a:ln/>
        </p:spPr>
      </p:sp>
      <p:sp>
        <p:nvSpPr>
          <p:cNvPr id="503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C1A961-17C6-42A6-91BD-1A4CA5A4AEEB}" type="slidenum">
              <a:rPr lang="en-US"/>
              <a:pPr/>
              <a:t>28</a:t>
            </a:fld>
            <a:endParaRPr lang="en-US"/>
          </a:p>
        </p:txBody>
      </p:sp>
      <p:sp>
        <p:nvSpPr>
          <p:cNvPr id="504834" name="Rectangle 2"/>
          <p:cNvSpPr>
            <a:spLocks noRot="1" noChangeArrowheads="1" noTextEdit="1"/>
          </p:cNvSpPr>
          <p:nvPr>
            <p:ph type="sldImg"/>
          </p:nvPr>
        </p:nvSpPr>
        <p:spPr>
          <a:xfrm>
            <a:off x="1174750" y="695325"/>
            <a:ext cx="4635500" cy="3476625"/>
          </a:xfrm>
          <a:ln/>
        </p:spPr>
      </p:sp>
      <p:sp>
        <p:nvSpPr>
          <p:cNvPr id="504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6F9318-26E7-4E66-AF99-3279BD1CCBD0}" type="slidenum">
              <a:rPr lang="en-US"/>
              <a:pPr/>
              <a:t>11</a:t>
            </a:fld>
            <a:endParaRPr lang="en-US"/>
          </a:p>
        </p:txBody>
      </p:sp>
      <p:sp>
        <p:nvSpPr>
          <p:cNvPr id="479234" name="Rectangle 2"/>
          <p:cNvSpPr>
            <a:spLocks noRot="1" noChangeArrowheads="1" noTextEdit="1"/>
          </p:cNvSpPr>
          <p:nvPr>
            <p:ph type="sldImg"/>
          </p:nvPr>
        </p:nvSpPr>
        <p:spPr>
          <a:xfrm>
            <a:off x="1174750" y="695325"/>
            <a:ext cx="4635500" cy="3476625"/>
          </a:xfrm>
          <a:ln/>
        </p:spPr>
      </p:sp>
      <p:sp>
        <p:nvSpPr>
          <p:cNvPr id="479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31FDE0-8466-4AB1-9F2C-E90F25589341}" type="slidenum">
              <a:rPr lang="en-US"/>
              <a:pPr/>
              <a:t>29</a:t>
            </a:fld>
            <a:endParaRPr lang="en-US"/>
          </a:p>
        </p:txBody>
      </p:sp>
      <p:sp>
        <p:nvSpPr>
          <p:cNvPr id="464898" name="Rectangle 2"/>
          <p:cNvSpPr>
            <a:spLocks noRot="1" noChangeArrowheads="1" noTextEdit="1"/>
          </p:cNvSpPr>
          <p:nvPr>
            <p:ph type="sldImg"/>
          </p:nvPr>
        </p:nvSpPr>
        <p:spPr>
          <a:ln/>
        </p:spPr>
      </p:sp>
      <p:sp>
        <p:nvSpPr>
          <p:cNvPr id="464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4C2595-D3A8-40C8-B23D-E28DBC2996E7}" type="slidenum">
              <a:rPr lang="en-US"/>
              <a:pPr/>
              <a:t>30</a:t>
            </a:fld>
            <a:endParaRPr lang="en-US"/>
          </a:p>
        </p:txBody>
      </p:sp>
      <p:sp>
        <p:nvSpPr>
          <p:cNvPr id="496642" name="Rectangle 2"/>
          <p:cNvSpPr>
            <a:spLocks noRot="1" noChangeArrowheads="1" noTextEdit="1"/>
          </p:cNvSpPr>
          <p:nvPr>
            <p:ph type="sldImg"/>
          </p:nvPr>
        </p:nvSpPr>
        <p:spPr>
          <a:ln/>
        </p:spPr>
      </p:sp>
      <p:sp>
        <p:nvSpPr>
          <p:cNvPr id="496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EF941B-F678-47B1-8080-BFA336EE5557}" type="slidenum">
              <a:rPr lang="en-US"/>
              <a:pPr/>
              <a:t>31</a:t>
            </a:fld>
            <a:endParaRPr lang="en-US"/>
          </a:p>
        </p:txBody>
      </p:sp>
      <p:sp>
        <p:nvSpPr>
          <p:cNvPr id="497666" name="Rectangle 2"/>
          <p:cNvSpPr>
            <a:spLocks noRot="1" noChangeArrowheads="1" noTextEdit="1"/>
          </p:cNvSpPr>
          <p:nvPr>
            <p:ph type="sldImg"/>
          </p:nvPr>
        </p:nvSpPr>
        <p:spPr>
          <a:ln/>
        </p:spPr>
      </p:sp>
      <p:sp>
        <p:nvSpPr>
          <p:cNvPr id="497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0456EB-F8C3-42FE-9862-825548DBABEA}" type="slidenum">
              <a:rPr lang="en-US"/>
              <a:pPr/>
              <a:t>32</a:t>
            </a:fld>
            <a:endParaRPr lang="en-US"/>
          </a:p>
        </p:txBody>
      </p:sp>
      <p:sp>
        <p:nvSpPr>
          <p:cNvPr id="498690" name="Rectangle 2"/>
          <p:cNvSpPr>
            <a:spLocks noRot="1" noChangeArrowheads="1" noTextEdit="1"/>
          </p:cNvSpPr>
          <p:nvPr>
            <p:ph type="sldImg"/>
          </p:nvPr>
        </p:nvSpPr>
        <p:spPr>
          <a:ln/>
        </p:spPr>
      </p:sp>
      <p:sp>
        <p:nvSpPr>
          <p:cNvPr id="4986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5FE9E6-633D-4231-A2A9-ECB1BD1EA21F}" type="slidenum">
              <a:rPr lang="en-US"/>
              <a:pPr/>
              <a:t>33</a:t>
            </a:fld>
            <a:endParaRPr lang="en-US"/>
          </a:p>
        </p:txBody>
      </p:sp>
      <p:sp>
        <p:nvSpPr>
          <p:cNvPr id="499714" name="Rectangle 2"/>
          <p:cNvSpPr>
            <a:spLocks noRot="1" noChangeArrowheads="1" noTextEdit="1"/>
          </p:cNvSpPr>
          <p:nvPr>
            <p:ph type="sldImg"/>
          </p:nvPr>
        </p:nvSpPr>
        <p:spPr>
          <a:ln/>
        </p:spPr>
      </p:sp>
      <p:sp>
        <p:nvSpPr>
          <p:cNvPr id="499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A21173-6A84-4CBA-B940-2735F7370032}" type="slidenum">
              <a:rPr lang="en-US"/>
              <a:pPr/>
              <a:t>34</a:t>
            </a:fld>
            <a:endParaRPr lang="en-US"/>
          </a:p>
        </p:txBody>
      </p:sp>
      <p:sp>
        <p:nvSpPr>
          <p:cNvPr id="500738" name="Rectangle 2"/>
          <p:cNvSpPr>
            <a:spLocks noRot="1" noChangeArrowheads="1" noTextEdit="1"/>
          </p:cNvSpPr>
          <p:nvPr>
            <p:ph type="sldImg"/>
          </p:nvPr>
        </p:nvSpPr>
        <p:spPr>
          <a:ln/>
        </p:spPr>
      </p:sp>
      <p:sp>
        <p:nvSpPr>
          <p:cNvPr id="500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C89EE2-128A-4BBC-9C43-FDCD3DE107F3}" type="slidenum">
              <a:rPr lang="en-US"/>
              <a:pPr/>
              <a:t>35</a:t>
            </a:fld>
            <a:endParaRPr lang="en-US"/>
          </a:p>
        </p:txBody>
      </p:sp>
      <p:sp>
        <p:nvSpPr>
          <p:cNvPr id="501762" name="Rectangle 2"/>
          <p:cNvSpPr>
            <a:spLocks noRot="1" noChangeArrowheads="1" noTextEdit="1"/>
          </p:cNvSpPr>
          <p:nvPr>
            <p:ph type="sldImg"/>
          </p:nvPr>
        </p:nvSpPr>
        <p:spPr>
          <a:ln/>
        </p:spPr>
      </p:sp>
      <p:sp>
        <p:nvSpPr>
          <p:cNvPr id="501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B7E7F0-76AE-4935-B93C-5CB56629DBEB}" type="slidenum">
              <a:rPr lang="en-US"/>
              <a:pPr/>
              <a:t>36</a:t>
            </a:fld>
            <a:endParaRPr lang="en-US"/>
          </a:p>
        </p:txBody>
      </p:sp>
      <p:sp>
        <p:nvSpPr>
          <p:cNvPr id="502786" name="Rectangle 2"/>
          <p:cNvSpPr>
            <a:spLocks noRot="1" noChangeArrowheads="1" noTextEdit="1"/>
          </p:cNvSpPr>
          <p:nvPr>
            <p:ph type="sldImg"/>
          </p:nvPr>
        </p:nvSpPr>
        <p:spPr>
          <a:ln/>
        </p:spPr>
      </p:sp>
      <p:sp>
        <p:nvSpPr>
          <p:cNvPr id="502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CD6E74-221D-4174-A754-F1E7DA54B985}" type="slidenum">
              <a:rPr lang="en-US"/>
              <a:pPr/>
              <a:t>12</a:t>
            </a:fld>
            <a:endParaRPr lang="en-US"/>
          </a:p>
        </p:txBody>
      </p:sp>
      <p:sp>
        <p:nvSpPr>
          <p:cNvPr id="487426" name="Rectangle 2"/>
          <p:cNvSpPr>
            <a:spLocks noRot="1" noChangeArrowheads="1" noTextEdit="1"/>
          </p:cNvSpPr>
          <p:nvPr>
            <p:ph type="sldImg"/>
          </p:nvPr>
        </p:nvSpPr>
        <p:spPr>
          <a:xfrm>
            <a:off x="1174750" y="695325"/>
            <a:ext cx="4635500" cy="3476625"/>
          </a:xfrm>
          <a:ln/>
        </p:spPr>
      </p:sp>
      <p:sp>
        <p:nvSpPr>
          <p:cNvPr id="487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48685-B5CB-4331-8B4B-44AAE792EEEF}" type="slidenum">
              <a:rPr lang="en-US"/>
              <a:pPr/>
              <a:t>13</a:t>
            </a:fld>
            <a:endParaRPr lang="en-US"/>
          </a:p>
        </p:txBody>
      </p:sp>
      <p:sp>
        <p:nvSpPr>
          <p:cNvPr id="480258" name="Rectangle 2"/>
          <p:cNvSpPr>
            <a:spLocks noRot="1" noChangeArrowheads="1" noTextEdit="1"/>
          </p:cNvSpPr>
          <p:nvPr>
            <p:ph type="sldImg"/>
          </p:nvPr>
        </p:nvSpPr>
        <p:spPr>
          <a:xfrm>
            <a:off x="1174750" y="695325"/>
            <a:ext cx="4635500" cy="3476625"/>
          </a:xfrm>
          <a:ln/>
        </p:spPr>
      </p:sp>
      <p:sp>
        <p:nvSpPr>
          <p:cNvPr id="480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136C6E-71B8-40C6-9A19-F0B9DC6213F4}" type="slidenum">
              <a:rPr lang="en-US"/>
              <a:pPr/>
              <a:t>14</a:t>
            </a:fld>
            <a:endParaRPr lang="en-US"/>
          </a:p>
        </p:txBody>
      </p:sp>
      <p:sp>
        <p:nvSpPr>
          <p:cNvPr id="482306" name="Rectangle 2"/>
          <p:cNvSpPr>
            <a:spLocks noRot="1" noChangeArrowheads="1" noTextEdit="1"/>
          </p:cNvSpPr>
          <p:nvPr>
            <p:ph type="sldImg"/>
          </p:nvPr>
        </p:nvSpPr>
        <p:spPr>
          <a:xfrm>
            <a:off x="1174750" y="695325"/>
            <a:ext cx="4635500" cy="3476625"/>
          </a:xfrm>
          <a:ln/>
        </p:spPr>
      </p:sp>
      <p:sp>
        <p:nvSpPr>
          <p:cNvPr id="482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C1F233C-12F3-452C-A846-05940FBDE1F3}" type="slidenum">
              <a:rPr lang="en-US"/>
              <a:pPr/>
              <a:t>15</a:t>
            </a:fld>
            <a:endParaRPr lang="en-US"/>
          </a:p>
        </p:txBody>
      </p:sp>
      <p:sp>
        <p:nvSpPr>
          <p:cNvPr id="483330" name="Rectangle 2"/>
          <p:cNvSpPr>
            <a:spLocks noRot="1" noChangeArrowheads="1" noTextEdit="1"/>
          </p:cNvSpPr>
          <p:nvPr>
            <p:ph type="sldImg"/>
          </p:nvPr>
        </p:nvSpPr>
        <p:spPr>
          <a:xfrm>
            <a:off x="1174750" y="695325"/>
            <a:ext cx="4635500" cy="3476625"/>
          </a:xfrm>
          <a:ln/>
        </p:spPr>
      </p:sp>
      <p:sp>
        <p:nvSpPr>
          <p:cNvPr id="483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15A26B-358E-4976-B64B-BDA80489DC24}" type="slidenum">
              <a:rPr lang="en-US"/>
              <a:pPr/>
              <a:t>16</a:t>
            </a:fld>
            <a:endParaRPr lang="en-US"/>
          </a:p>
        </p:txBody>
      </p:sp>
      <p:sp>
        <p:nvSpPr>
          <p:cNvPr id="484354" name="Rectangle 2"/>
          <p:cNvSpPr>
            <a:spLocks noRot="1" noChangeArrowheads="1" noTextEdit="1"/>
          </p:cNvSpPr>
          <p:nvPr>
            <p:ph type="sldImg"/>
          </p:nvPr>
        </p:nvSpPr>
        <p:spPr>
          <a:xfrm>
            <a:off x="1174750" y="695325"/>
            <a:ext cx="4635500" cy="3476625"/>
          </a:xfrm>
          <a:ln/>
        </p:spPr>
      </p:sp>
      <p:sp>
        <p:nvSpPr>
          <p:cNvPr id="484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7C20A7-09BA-4E32-8367-4B0BFE4AB44A}" type="slidenum">
              <a:rPr lang="en-US"/>
              <a:pPr/>
              <a:t>17</a:t>
            </a:fld>
            <a:endParaRPr lang="en-US"/>
          </a:p>
        </p:txBody>
      </p:sp>
      <p:sp>
        <p:nvSpPr>
          <p:cNvPr id="492546" name="Rectangle 2"/>
          <p:cNvSpPr>
            <a:spLocks noRot="1" noChangeArrowheads="1" noTextEdit="1"/>
          </p:cNvSpPr>
          <p:nvPr>
            <p:ph type="sldImg"/>
          </p:nvPr>
        </p:nvSpPr>
        <p:spPr>
          <a:xfrm>
            <a:off x="1174750" y="695325"/>
            <a:ext cx="4635500" cy="3476625"/>
          </a:xfrm>
          <a:ln/>
        </p:spPr>
      </p:sp>
      <p:sp>
        <p:nvSpPr>
          <p:cNvPr id="4925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539304-12BF-4EEF-A14F-41E7CE2FC9BD}" type="slidenum">
              <a:rPr lang="en-US"/>
              <a:pPr/>
              <a:t>18</a:t>
            </a:fld>
            <a:endParaRPr lang="en-US"/>
          </a:p>
        </p:txBody>
      </p:sp>
      <p:sp>
        <p:nvSpPr>
          <p:cNvPr id="493570" name="Rectangle 2"/>
          <p:cNvSpPr>
            <a:spLocks noRot="1" noChangeArrowheads="1" noTextEdit="1"/>
          </p:cNvSpPr>
          <p:nvPr>
            <p:ph type="sldImg"/>
          </p:nvPr>
        </p:nvSpPr>
        <p:spPr>
          <a:xfrm>
            <a:off x="1174750" y="695325"/>
            <a:ext cx="4635500" cy="3476625"/>
          </a:xfrm>
          <a:ln/>
        </p:spPr>
      </p:sp>
      <p:sp>
        <p:nvSpPr>
          <p:cNvPr id="4935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218" name="Group 2"/>
          <p:cNvGrpSpPr>
            <a:grpSpLocks/>
          </p:cNvGrpSpPr>
          <p:nvPr/>
        </p:nvGrpSpPr>
        <p:grpSpPr bwMode="auto">
          <a:xfrm>
            <a:off x="0" y="0"/>
            <a:ext cx="9144000" cy="6858000"/>
            <a:chOff x="0" y="0"/>
            <a:chExt cx="5760" cy="4320"/>
          </a:xfrm>
        </p:grpSpPr>
        <p:sp>
          <p:nvSpPr>
            <p:cNvPr id="9219"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9220"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9221" name="Group 5"/>
            <p:cNvGrpSpPr>
              <a:grpSpLocks/>
            </p:cNvGrpSpPr>
            <p:nvPr/>
          </p:nvGrpSpPr>
          <p:grpSpPr bwMode="auto">
            <a:xfrm>
              <a:off x="0" y="672"/>
              <a:ext cx="1806" cy="1989"/>
              <a:chOff x="0" y="672"/>
              <a:chExt cx="1806" cy="1989"/>
            </a:xfrm>
          </p:grpSpPr>
          <p:sp>
            <p:nvSpPr>
              <p:cNvPr id="9222"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9223"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9224"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9225"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9226"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9227"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9228"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9229"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9230"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9231"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9232"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233" name="Rectangle 17"/>
          <p:cNvSpPr>
            <a:spLocks noGrp="1" noChangeArrowheads="1"/>
          </p:cNvSpPr>
          <p:nvPr>
            <p:ph type="ftr" sz="quarter" idx="3"/>
          </p:nvPr>
        </p:nvSpPr>
        <p:spPr/>
        <p:txBody>
          <a:bodyPr/>
          <a:lstStyle>
            <a:lvl1pPr>
              <a:defRPr/>
            </a:lvl1pPr>
          </a:lstStyle>
          <a:p>
            <a:r>
              <a:rPr lang="en-US"/>
              <a:t>AP Statistics, Section 9.1.1</a:t>
            </a:r>
          </a:p>
        </p:txBody>
      </p:sp>
      <p:sp>
        <p:nvSpPr>
          <p:cNvPr id="9234" name="Rectangle 18"/>
          <p:cNvSpPr>
            <a:spLocks noGrp="1" noChangeArrowheads="1"/>
          </p:cNvSpPr>
          <p:nvPr>
            <p:ph type="sldNum" sz="quarter" idx="4"/>
          </p:nvPr>
        </p:nvSpPr>
        <p:spPr/>
        <p:txBody>
          <a:bodyPr/>
          <a:lstStyle>
            <a:lvl1pPr>
              <a:defRPr/>
            </a:lvl1pPr>
          </a:lstStyle>
          <a:p>
            <a:fld id="{11B76F9C-4496-469F-8B9D-9A56E5102210}" type="slidenum">
              <a:rPr lang="en-US"/>
              <a:pPr/>
              <a:t>‹#›</a:t>
            </a:fld>
            <a:endParaRPr lang="en-US"/>
          </a:p>
        </p:txBody>
      </p:sp>
      <p:sp>
        <p:nvSpPr>
          <p:cNvPr id="9235"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9236" name="Rectangle 20"/>
          <p:cNvSpPr>
            <a:spLocks noGrp="1" noChangeArrowheads="1"/>
          </p:cNvSpPr>
          <p:nvPr>
            <p:ph type="subTitle" idx="1"/>
          </p:nvPr>
        </p:nvSpPr>
        <p:spPr>
          <a:xfrm>
            <a:off x="2971800" y="4267200"/>
            <a:ext cx="6019800" cy="1752600"/>
          </a:xfrm>
        </p:spPr>
        <p:txBody>
          <a:bodyPr/>
          <a:lstStyle>
            <a:lvl1pPr marL="0" indent="0">
              <a:buFont typeface="Wingdings" pitchFamily="1" charset="2"/>
              <a:buNone/>
              <a:defRPr sz="3400"/>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AP Statistics, Section 9.1.1</a:t>
            </a:r>
          </a:p>
        </p:txBody>
      </p:sp>
      <p:sp>
        <p:nvSpPr>
          <p:cNvPr id="5" name="Slide Number Placeholder 4"/>
          <p:cNvSpPr>
            <a:spLocks noGrp="1"/>
          </p:cNvSpPr>
          <p:nvPr>
            <p:ph type="sldNum" sz="quarter" idx="11"/>
          </p:nvPr>
        </p:nvSpPr>
        <p:spPr/>
        <p:txBody>
          <a:bodyPr/>
          <a:lstStyle>
            <a:lvl1pPr>
              <a:defRPr/>
            </a:lvl1pPr>
          </a:lstStyle>
          <a:p>
            <a:fld id="{0BB90F62-7F40-4D20-AC78-852999D2299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AP Statistics, Section 9.1.1</a:t>
            </a:r>
          </a:p>
        </p:txBody>
      </p:sp>
      <p:sp>
        <p:nvSpPr>
          <p:cNvPr id="5" name="Slide Number Placeholder 4"/>
          <p:cNvSpPr>
            <a:spLocks noGrp="1"/>
          </p:cNvSpPr>
          <p:nvPr>
            <p:ph type="sldNum" sz="quarter" idx="11"/>
          </p:nvPr>
        </p:nvSpPr>
        <p:spPr/>
        <p:txBody>
          <a:bodyPr/>
          <a:lstStyle>
            <a:lvl1pPr>
              <a:defRPr/>
            </a:lvl1pPr>
          </a:lstStyle>
          <a:p>
            <a:fld id="{2A4ACE5C-38CA-4227-9164-EA8463E1ECE6}"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AP Statistics, Section 9.1.1</a:t>
            </a:r>
          </a:p>
        </p:txBody>
      </p:sp>
      <p:sp>
        <p:nvSpPr>
          <p:cNvPr id="5" name="Slide Number Placeholder 4"/>
          <p:cNvSpPr>
            <a:spLocks noGrp="1"/>
          </p:cNvSpPr>
          <p:nvPr>
            <p:ph type="sldNum" sz="quarter" idx="11"/>
          </p:nvPr>
        </p:nvSpPr>
        <p:spPr/>
        <p:txBody>
          <a:bodyPr/>
          <a:lstStyle>
            <a:lvl1pPr>
              <a:defRPr/>
            </a:lvl1pPr>
          </a:lstStyle>
          <a:p>
            <a:fld id="{B9DB8A4E-1851-453A-8739-5AF769458B64}"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AP Statistics, Section 9.1.1</a:t>
            </a:r>
          </a:p>
        </p:txBody>
      </p:sp>
      <p:sp>
        <p:nvSpPr>
          <p:cNvPr id="5" name="Slide Number Placeholder 4"/>
          <p:cNvSpPr>
            <a:spLocks noGrp="1"/>
          </p:cNvSpPr>
          <p:nvPr>
            <p:ph type="sldNum" sz="quarter" idx="11"/>
          </p:nvPr>
        </p:nvSpPr>
        <p:spPr/>
        <p:txBody>
          <a:bodyPr/>
          <a:lstStyle>
            <a:lvl1pPr>
              <a:defRPr/>
            </a:lvl1pPr>
          </a:lstStyle>
          <a:p>
            <a:fld id="{2F6DFB36-8617-40DE-A997-09941B66AA2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AP Statistics, Section 9.1.1</a:t>
            </a:r>
          </a:p>
        </p:txBody>
      </p:sp>
      <p:sp>
        <p:nvSpPr>
          <p:cNvPr id="6" name="Slide Number Placeholder 5"/>
          <p:cNvSpPr>
            <a:spLocks noGrp="1"/>
          </p:cNvSpPr>
          <p:nvPr>
            <p:ph type="sldNum" sz="quarter" idx="11"/>
          </p:nvPr>
        </p:nvSpPr>
        <p:spPr/>
        <p:txBody>
          <a:bodyPr/>
          <a:lstStyle>
            <a:lvl1pPr>
              <a:defRPr/>
            </a:lvl1pPr>
          </a:lstStyle>
          <a:p>
            <a:fld id="{28725ECB-068A-4EBD-8EC8-DDDF6FBF5F4B}"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AP Statistics, Section 9.1.1</a:t>
            </a:r>
          </a:p>
        </p:txBody>
      </p:sp>
      <p:sp>
        <p:nvSpPr>
          <p:cNvPr id="8" name="Slide Number Placeholder 7"/>
          <p:cNvSpPr>
            <a:spLocks noGrp="1"/>
          </p:cNvSpPr>
          <p:nvPr>
            <p:ph type="sldNum" sz="quarter" idx="11"/>
          </p:nvPr>
        </p:nvSpPr>
        <p:spPr/>
        <p:txBody>
          <a:bodyPr/>
          <a:lstStyle>
            <a:lvl1pPr>
              <a:defRPr/>
            </a:lvl1pPr>
          </a:lstStyle>
          <a:p>
            <a:fld id="{25C48E42-33DD-4C80-AA00-68DE1806A39E}"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AP Statistics, Section 9.1.1</a:t>
            </a:r>
          </a:p>
        </p:txBody>
      </p:sp>
      <p:sp>
        <p:nvSpPr>
          <p:cNvPr id="4" name="Slide Number Placeholder 3"/>
          <p:cNvSpPr>
            <a:spLocks noGrp="1"/>
          </p:cNvSpPr>
          <p:nvPr>
            <p:ph type="sldNum" sz="quarter" idx="11"/>
          </p:nvPr>
        </p:nvSpPr>
        <p:spPr/>
        <p:txBody>
          <a:bodyPr/>
          <a:lstStyle>
            <a:lvl1pPr>
              <a:defRPr/>
            </a:lvl1pPr>
          </a:lstStyle>
          <a:p>
            <a:fld id="{8D9FDAA3-E5BA-4BE7-A761-B9AC2FCCFB5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AP Statistics, Section 9.1.1</a:t>
            </a:r>
          </a:p>
        </p:txBody>
      </p:sp>
      <p:sp>
        <p:nvSpPr>
          <p:cNvPr id="3" name="Slide Number Placeholder 2"/>
          <p:cNvSpPr>
            <a:spLocks noGrp="1"/>
          </p:cNvSpPr>
          <p:nvPr>
            <p:ph type="sldNum" sz="quarter" idx="11"/>
          </p:nvPr>
        </p:nvSpPr>
        <p:spPr/>
        <p:txBody>
          <a:bodyPr/>
          <a:lstStyle>
            <a:lvl1pPr>
              <a:defRPr/>
            </a:lvl1pPr>
          </a:lstStyle>
          <a:p>
            <a:fld id="{CAC8A98B-F298-45AD-AE75-91C3D9141DCD}"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AP Statistics, Section 9.1.1</a:t>
            </a:r>
          </a:p>
        </p:txBody>
      </p:sp>
      <p:sp>
        <p:nvSpPr>
          <p:cNvPr id="6" name="Slide Number Placeholder 5"/>
          <p:cNvSpPr>
            <a:spLocks noGrp="1"/>
          </p:cNvSpPr>
          <p:nvPr>
            <p:ph type="sldNum" sz="quarter" idx="11"/>
          </p:nvPr>
        </p:nvSpPr>
        <p:spPr/>
        <p:txBody>
          <a:bodyPr/>
          <a:lstStyle>
            <a:lvl1pPr>
              <a:defRPr/>
            </a:lvl1pPr>
          </a:lstStyle>
          <a:p>
            <a:fld id="{CAC3B08A-E754-4E66-B9D8-BEBBCE37CEC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AP Statistics, Section 9.1.1</a:t>
            </a:r>
          </a:p>
        </p:txBody>
      </p:sp>
      <p:sp>
        <p:nvSpPr>
          <p:cNvPr id="6" name="Slide Number Placeholder 5"/>
          <p:cNvSpPr>
            <a:spLocks noGrp="1"/>
          </p:cNvSpPr>
          <p:nvPr>
            <p:ph type="sldNum" sz="quarter" idx="11"/>
          </p:nvPr>
        </p:nvSpPr>
        <p:spPr/>
        <p:txBody>
          <a:bodyPr/>
          <a:lstStyle>
            <a:lvl1pPr>
              <a:defRPr/>
            </a:lvl1pPr>
          </a:lstStyle>
          <a:p>
            <a:fld id="{40FC43FE-750D-4A4C-BCFB-F89F8D2408C1}"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r>
              <a:rPr lang="en-US"/>
              <a:t>AP Statistics, Section 9.1.1</a:t>
            </a:r>
          </a:p>
        </p:txBody>
      </p:sp>
      <p:sp>
        <p:nvSpPr>
          <p:cNvPr id="8195"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fld id="{F1CBE6AD-BE89-4A4F-AA29-8A03EC7D169C}" type="slidenum">
              <a:rPr lang="en-US"/>
              <a:pPr/>
              <a:t>‹#›</a:t>
            </a:fld>
            <a:endParaRPr lang="en-US"/>
          </a:p>
        </p:txBody>
      </p:sp>
      <p:grpSp>
        <p:nvGrpSpPr>
          <p:cNvPr id="8196" name="Group 4"/>
          <p:cNvGrpSpPr>
            <a:grpSpLocks/>
          </p:cNvGrpSpPr>
          <p:nvPr/>
        </p:nvGrpSpPr>
        <p:grpSpPr bwMode="auto">
          <a:xfrm>
            <a:off x="0" y="0"/>
            <a:ext cx="9144000" cy="546100"/>
            <a:chOff x="0" y="0"/>
            <a:chExt cx="5760" cy="344"/>
          </a:xfrm>
        </p:grpSpPr>
        <p:sp>
          <p:nvSpPr>
            <p:cNvPr id="8197"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8198"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8199"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8200"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8201"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8202"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8203"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8204"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8205"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8206"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207"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8"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1"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1"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1"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1"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1"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1"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1"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1"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1"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4.bin"/><Relationship Id="rId4" Type="http://schemas.openxmlformats.org/officeDocument/2006/relationships/image" Target="../media/image1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400" dirty="0" smtClean="0"/>
              <a:t>Sampling </a:t>
            </a:r>
            <a:r>
              <a:rPr lang="en-US" sz="4400" dirty="0"/>
              <a:t>Distributions</a:t>
            </a:r>
          </a:p>
        </p:txBody>
      </p:sp>
      <p:sp>
        <p:nvSpPr>
          <p:cNvPr id="2051" name="Rectangle 3"/>
          <p:cNvSpPr>
            <a:spLocks noGrp="1" noChangeArrowheads="1"/>
          </p:cNvSpPr>
          <p:nvPr>
            <p:ph type="subTitle" idx="1"/>
          </p:nvPr>
        </p:nvSpPr>
        <p:spPr/>
        <p:txBody>
          <a:bodyPr/>
          <a:lstStyle/>
          <a:p>
            <a:pPr>
              <a:lnSpc>
                <a:spcPct val="80000"/>
              </a:lnSpc>
            </a:pPr>
            <a:endParaRPr lang="en-US" sz="2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1"/>
          <p:cNvSpPr>
            <a:spLocks noGrp="1"/>
          </p:cNvSpPr>
          <p:nvPr>
            <p:ph type="ftr" sz="quarter" idx="10"/>
          </p:nvPr>
        </p:nvSpPr>
        <p:spPr/>
        <p:txBody>
          <a:bodyPr/>
          <a:lstStyle/>
          <a:p>
            <a:r>
              <a:rPr lang="en-US"/>
              <a:t>AP Statistics, Section 9.1.1</a:t>
            </a:r>
          </a:p>
        </p:txBody>
      </p:sp>
      <p:sp>
        <p:nvSpPr>
          <p:cNvPr id="5" name="Slide Number Placeholder 2"/>
          <p:cNvSpPr>
            <a:spLocks noGrp="1"/>
          </p:cNvSpPr>
          <p:nvPr>
            <p:ph type="sldNum" sz="quarter" idx="11"/>
          </p:nvPr>
        </p:nvSpPr>
        <p:spPr/>
        <p:txBody>
          <a:bodyPr/>
          <a:lstStyle/>
          <a:p>
            <a:fld id="{1455CC20-DB54-417D-B668-C855FC331DF8}" type="slidenum">
              <a:rPr lang="en-US"/>
              <a:pPr/>
              <a:t>10</a:t>
            </a:fld>
            <a:endParaRPr lang="en-US"/>
          </a:p>
        </p:txBody>
      </p:sp>
      <p:pic>
        <p:nvPicPr>
          <p:cNvPr id="467974" name="Picture 6" descr="9F10124C"/>
          <p:cNvPicPr>
            <a:picLocks noChangeAspect="1" noChangeArrowheads="1"/>
          </p:cNvPicPr>
          <p:nvPr/>
        </p:nvPicPr>
        <p:blipFill>
          <a:blip r:embed="rId3" cstate="print"/>
          <a:srcRect l="8900" t="10493" r="19415" b="10493"/>
          <a:stretch>
            <a:fillRect/>
          </a:stretch>
        </p:blipFill>
        <p:spPr bwMode="auto">
          <a:xfrm>
            <a:off x="0" y="1371600"/>
            <a:ext cx="4724400" cy="4032250"/>
          </a:xfrm>
          <a:prstGeom prst="rect">
            <a:avLst/>
          </a:prstGeom>
          <a:noFill/>
        </p:spPr>
      </p:pic>
      <p:pic>
        <p:nvPicPr>
          <p:cNvPr id="467973" name="Picture 5" descr="B123BE58"/>
          <p:cNvPicPr>
            <a:picLocks noChangeAspect="1" noChangeArrowheads="1"/>
          </p:cNvPicPr>
          <p:nvPr/>
        </p:nvPicPr>
        <p:blipFill>
          <a:blip r:embed="rId4" cstate="print"/>
          <a:srcRect/>
          <a:stretch>
            <a:fillRect/>
          </a:stretch>
        </p:blipFill>
        <p:spPr bwMode="auto">
          <a:xfrm>
            <a:off x="4029078" y="1143000"/>
            <a:ext cx="5114925" cy="43576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1"/>
          <p:cNvSpPr>
            <a:spLocks noGrp="1"/>
          </p:cNvSpPr>
          <p:nvPr>
            <p:ph type="ftr" sz="quarter" idx="10"/>
          </p:nvPr>
        </p:nvSpPr>
        <p:spPr/>
        <p:txBody>
          <a:bodyPr/>
          <a:lstStyle/>
          <a:p>
            <a:r>
              <a:rPr lang="en-US"/>
              <a:t>AP Statistics, Section 9.1.1</a:t>
            </a:r>
          </a:p>
        </p:txBody>
      </p:sp>
      <p:sp>
        <p:nvSpPr>
          <p:cNvPr id="4" name="Slide Number Placeholder 2"/>
          <p:cNvSpPr>
            <a:spLocks noGrp="1"/>
          </p:cNvSpPr>
          <p:nvPr>
            <p:ph type="sldNum" sz="quarter" idx="11"/>
          </p:nvPr>
        </p:nvSpPr>
        <p:spPr/>
        <p:txBody>
          <a:bodyPr/>
          <a:lstStyle/>
          <a:p>
            <a:fld id="{E97AE815-19F3-4962-8971-CC38A6E439AD}" type="slidenum">
              <a:rPr lang="en-US"/>
              <a:pPr/>
              <a:t>11</a:t>
            </a:fld>
            <a:endParaRPr lang="en-US"/>
          </a:p>
        </p:txBody>
      </p:sp>
      <p:pic>
        <p:nvPicPr>
          <p:cNvPr id="470018" name="Picture 2" descr="9CE8CA3A"/>
          <p:cNvPicPr>
            <a:picLocks noChangeAspect="1" noChangeArrowheads="1"/>
          </p:cNvPicPr>
          <p:nvPr/>
        </p:nvPicPr>
        <p:blipFill>
          <a:blip r:embed="rId3" cstate="print"/>
          <a:srcRect l="51299" t="22620" r="12338" b="39679"/>
          <a:stretch>
            <a:fillRect/>
          </a:stretch>
        </p:blipFill>
        <p:spPr bwMode="auto">
          <a:xfrm>
            <a:off x="1676400" y="838205"/>
            <a:ext cx="6172200" cy="551021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9.1.1</a:t>
            </a:r>
          </a:p>
        </p:txBody>
      </p:sp>
      <p:sp>
        <p:nvSpPr>
          <p:cNvPr id="5" name="Slide Number Placeholder 4"/>
          <p:cNvSpPr>
            <a:spLocks noGrp="1"/>
          </p:cNvSpPr>
          <p:nvPr>
            <p:ph type="sldNum" sz="quarter" idx="11"/>
          </p:nvPr>
        </p:nvSpPr>
        <p:spPr/>
        <p:txBody>
          <a:bodyPr/>
          <a:lstStyle/>
          <a:p>
            <a:fld id="{E682D7A7-85C5-4855-9017-79F60C29E7E5}" type="slidenum">
              <a:rPr lang="en-US"/>
              <a:pPr/>
              <a:t>12</a:t>
            </a:fld>
            <a:endParaRPr lang="en-US"/>
          </a:p>
        </p:txBody>
      </p:sp>
      <p:sp>
        <p:nvSpPr>
          <p:cNvPr id="486402" name="Rectangle 2"/>
          <p:cNvSpPr>
            <a:spLocks noGrp="1" noChangeArrowheads="1"/>
          </p:cNvSpPr>
          <p:nvPr>
            <p:ph type="title"/>
          </p:nvPr>
        </p:nvSpPr>
        <p:spPr/>
        <p:txBody>
          <a:bodyPr/>
          <a:lstStyle/>
          <a:p>
            <a:r>
              <a:rPr lang="en-US"/>
              <a:t>Variability of a Statistic</a:t>
            </a:r>
          </a:p>
        </p:txBody>
      </p:sp>
      <p:sp>
        <p:nvSpPr>
          <p:cNvPr id="486403" name="Rectangle 3"/>
          <p:cNvSpPr>
            <a:spLocks noGrp="1" noChangeArrowheads="1"/>
          </p:cNvSpPr>
          <p:nvPr>
            <p:ph type="body" idx="1"/>
          </p:nvPr>
        </p:nvSpPr>
        <p:spPr/>
        <p:txBody>
          <a:bodyPr/>
          <a:lstStyle/>
          <a:p>
            <a:pPr>
              <a:lnSpc>
                <a:spcPct val="90000"/>
              </a:lnSpc>
            </a:pPr>
            <a:r>
              <a:rPr lang="en-US" sz="2800"/>
              <a:t>The variability of a statistic is described by the spread of its sampling distribution. This spread is determined by the sampling design and the size of the sample. Larger samples give smaller spread.</a:t>
            </a:r>
          </a:p>
          <a:p>
            <a:pPr>
              <a:lnSpc>
                <a:spcPct val="90000"/>
              </a:lnSpc>
            </a:pPr>
            <a:r>
              <a:rPr lang="en-US" sz="2800"/>
              <a:t>As long as the population is much larger than the sample (say, at least 10 times as large), the spread of the sampling distribution is approximately the same for any population size.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9.1.1</a:t>
            </a:r>
          </a:p>
        </p:txBody>
      </p:sp>
      <p:sp>
        <p:nvSpPr>
          <p:cNvPr id="5" name="Slide Number Placeholder 4"/>
          <p:cNvSpPr>
            <a:spLocks noGrp="1"/>
          </p:cNvSpPr>
          <p:nvPr>
            <p:ph type="sldNum" sz="quarter" idx="11"/>
          </p:nvPr>
        </p:nvSpPr>
        <p:spPr/>
        <p:txBody>
          <a:bodyPr/>
          <a:lstStyle/>
          <a:p>
            <a:fld id="{9B924531-AC75-4429-BD52-2CEE69F5B506}" type="slidenum">
              <a:rPr lang="en-US"/>
              <a:pPr/>
              <a:t>13</a:t>
            </a:fld>
            <a:endParaRPr lang="en-US"/>
          </a:p>
        </p:txBody>
      </p:sp>
      <p:sp>
        <p:nvSpPr>
          <p:cNvPr id="472066" name="Rectangle 2"/>
          <p:cNvSpPr>
            <a:spLocks noGrp="1" noChangeArrowheads="1"/>
          </p:cNvSpPr>
          <p:nvPr>
            <p:ph type="title"/>
          </p:nvPr>
        </p:nvSpPr>
        <p:spPr/>
        <p:txBody>
          <a:bodyPr/>
          <a:lstStyle/>
          <a:p>
            <a:r>
              <a:rPr lang="en-US"/>
              <a:t>Unbiased Statistic</a:t>
            </a:r>
          </a:p>
        </p:txBody>
      </p:sp>
      <p:sp>
        <p:nvSpPr>
          <p:cNvPr id="472067" name="Rectangle 3"/>
          <p:cNvSpPr>
            <a:spLocks noGrp="1" noChangeArrowheads="1"/>
          </p:cNvSpPr>
          <p:nvPr>
            <p:ph type="body" idx="1"/>
          </p:nvPr>
        </p:nvSpPr>
        <p:spPr/>
        <p:txBody>
          <a:bodyPr/>
          <a:lstStyle/>
          <a:p>
            <a:r>
              <a:rPr lang="en-US"/>
              <a:t>A statistic used to estimate a parameter is </a:t>
            </a:r>
            <a:r>
              <a:rPr lang="en-US" b="1"/>
              <a:t>unbiased</a:t>
            </a:r>
            <a:r>
              <a:rPr lang="en-US"/>
              <a:t> if the mean of its sampling distribution is equal to the true value of the parameter being estimated.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0"/>
          </p:nvPr>
        </p:nvSpPr>
        <p:spPr/>
        <p:txBody>
          <a:bodyPr/>
          <a:lstStyle/>
          <a:p>
            <a:r>
              <a:rPr lang="en-US"/>
              <a:t>AP Statistics, Section 9.1.1</a:t>
            </a:r>
          </a:p>
        </p:txBody>
      </p:sp>
      <p:sp>
        <p:nvSpPr>
          <p:cNvPr id="8" name="Slide Number Placeholder 2"/>
          <p:cNvSpPr>
            <a:spLocks noGrp="1"/>
          </p:cNvSpPr>
          <p:nvPr>
            <p:ph type="sldNum" sz="quarter" idx="11"/>
          </p:nvPr>
        </p:nvSpPr>
        <p:spPr/>
        <p:txBody>
          <a:bodyPr/>
          <a:lstStyle/>
          <a:p>
            <a:fld id="{E931D907-DC84-4CFF-B482-ACDDAD59E8A6}" type="slidenum">
              <a:rPr lang="en-US"/>
              <a:pPr/>
              <a:t>14</a:t>
            </a:fld>
            <a:endParaRPr lang="en-US" dirty="0"/>
          </a:p>
        </p:txBody>
      </p:sp>
      <p:pic>
        <p:nvPicPr>
          <p:cNvPr id="474118" name="Picture 6" descr="1F80BAD2"/>
          <p:cNvPicPr>
            <a:picLocks noChangeAspect="1" noChangeArrowheads="1"/>
          </p:cNvPicPr>
          <p:nvPr/>
        </p:nvPicPr>
        <p:blipFill>
          <a:blip r:embed="rId3" cstate="print"/>
          <a:srcRect b="58904"/>
          <a:stretch>
            <a:fillRect/>
          </a:stretch>
        </p:blipFill>
        <p:spPr bwMode="auto">
          <a:xfrm>
            <a:off x="381000" y="762006"/>
            <a:ext cx="8382000" cy="4105275"/>
          </a:xfrm>
          <a:prstGeom prst="rect">
            <a:avLst/>
          </a:prstGeom>
          <a:noFill/>
        </p:spPr>
      </p:pic>
      <p:sp>
        <p:nvSpPr>
          <p:cNvPr id="474119" name="Rectangle 7"/>
          <p:cNvSpPr>
            <a:spLocks noChangeArrowheads="1"/>
          </p:cNvSpPr>
          <p:nvPr/>
        </p:nvSpPr>
        <p:spPr bwMode="auto">
          <a:xfrm>
            <a:off x="304800" y="609600"/>
            <a:ext cx="4495800" cy="3962400"/>
          </a:xfrm>
          <a:prstGeom prst="rect">
            <a:avLst/>
          </a:prstGeom>
          <a:solidFill>
            <a:schemeClr val="bg1"/>
          </a:solidFill>
          <a:ln w="9525">
            <a:noFill/>
            <a:miter lim="800000"/>
            <a:headEnd/>
            <a:tailEnd/>
          </a:ln>
          <a:effectLst/>
        </p:spPr>
        <p:txBody>
          <a:bodyPr wrap="none" anchor="ctr"/>
          <a:lstStyle/>
          <a:p>
            <a:endParaRPr lang="en-US"/>
          </a:p>
        </p:txBody>
      </p:sp>
      <p:sp>
        <p:nvSpPr>
          <p:cNvPr id="474120" name="Rectangle 8"/>
          <p:cNvSpPr>
            <a:spLocks noChangeArrowheads="1"/>
          </p:cNvSpPr>
          <p:nvPr/>
        </p:nvSpPr>
        <p:spPr bwMode="auto">
          <a:xfrm>
            <a:off x="4876800" y="533400"/>
            <a:ext cx="4267200" cy="4038600"/>
          </a:xfrm>
          <a:prstGeom prst="rect">
            <a:avLst/>
          </a:prstGeom>
          <a:solidFill>
            <a:schemeClr val="bg1"/>
          </a:solidFill>
          <a:ln w="9525">
            <a:noFill/>
            <a:miter lim="800000"/>
            <a:headEnd/>
            <a:tailEnd/>
          </a:ln>
          <a:effectLst/>
        </p:spPr>
        <p:txBody>
          <a:bodyPr wrap="none" anchor="ctr"/>
          <a:lstStyle/>
          <a:p>
            <a:endParaRPr lang="en-US"/>
          </a:p>
        </p:txBody>
      </p:sp>
      <p:sp>
        <p:nvSpPr>
          <p:cNvPr id="474121" name="Rectangle 9"/>
          <p:cNvSpPr>
            <a:spLocks noChangeArrowheads="1"/>
          </p:cNvSpPr>
          <p:nvPr/>
        </p:nvSpPr>
        <p:spPr bwMode="auto">
          <a:xfrm>
            <a:off x="228600" y="4572000"/>
            <a:ext cx="4267200" cy="914400"/>
          </a:xfrm>
          <a:prstGeom prst="rect">
            <a:avLst/>
          </a:prstGeom>
          <a:solidFill>
            <a:schemeClr val="bg1"/>
          </a:solidFill>
          <a:ln w="9525">
            <a:noFill/>
            <a:miter lim="800000"/>
            <a:headEnd/>
            <a:tailEnd/>
          </a:ln>
          <a:effectLst/>
        </p:spPr>
        <p:txBody>
          <a:bodyPr wrap="none" anchor="ctr"/>
          <a:lstStyle/>
          <a:p>
            <a:endParaRPr lang="en-US"/>
          </a:p>
        </p:txBody>
      </p:sp>
      <p:sp>
        <p:nvSpPr>
          <p:cNvPr id="474122" name="Rectangle 10"/>
          <p:cNvSpPr>
            <a:spLocks noChangeArrowheads="1"/>
          </p:cNvSpPr>
          <p:nvPr/>
        </p:nvSpPr>
        <p:spPr bwMode="auto">
          <a:xfrm>
            <a:off x="4572000" y="4495800"/>
            <a:ext cx="4267200" cy="91440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74119"/>
                                        </p:tgtEl>
                                      </p:cBhvr>
                                    </p:animEffect>
                                    <p:set>
                                      <p:cBhvr>
                                        <p:cTn id="7" dur="1" fill="hold">
                                          <p:stCondLst>
                                            <p:cond delay="499"/>
                                          </p:stCondLst>
                                        </p:cTn>
                                        <p:tgtEl>
                                          <p:spTgt spid="47411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474121"/>
                                        </p:tgtEl>
                                      </p:cBhvr>
                                    </p:animEffect>
                                    <p:set>
                                      <p:cBhvr>
                                        <p:cTn id="12" dur="1" fill="hold">
                                          <p:stCondLst>
                                            <p:cond delay="499"/>
                                          </p:stCondLst>
                                        </p:cTn>
                                        <p:tgtEl>
                                          <p:spTgt spid="47412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474120"/>
                                        </p:tgtEl>
                                      </p:cBhvr>
                                    </p:animEffect>
                                    <p:set>
                                      <p:cBhvr>
                                        <p:cTn id="17" dur="1" fill="hold">
                                          <p:stCondLst>
                                            <p:cond delay="499"/>
                                          </p:stCondLst>
                                        </p:cTn>
                                        <p:tgtEl>
                                          <p:spTgt spid="47412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474122"/>
                                        </p:tgtEl>
                                      </p:cBhvr>
                                    </p:animEffect>
                                    <p:set>
                                      <p:cBhvr>
                                        <p:cTn id="22" dur="1" fill="hold">
                                          <p:stCondLst>
                                            <p:cond delay="499"/>
                                          </p:stCondLst>
                                        </p:cTn>
                                        <p:tgtEl>
                                          <p:spTgt spid="4741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19" grpId="0" animBg="1"/>
      <p:bldP spid="474120" grpId="0" animBg="1"/>
      <p:bldP spid="474121" grpId="0" animBg="1"/>
      <p:bldP spid="4741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1"/>
          <p:cNvSpPr>
            <a:spLocks noGrp="1"/>
          </p:cNvSpPr>
          <p:nvPr>
            <p:ph type="ftr" sz="quarter" idx="10"/>
          </p:nvPr>
        </p:nvSpPr>
        <p:spPr/>
        <p:txBody>
          <a:bodyPr/>
          <a:lstStyle/>
          <a:p>
            <a:r>
              <a:rPr lang="en-US"/>
              <a:t>AP Statistics, Section 9.1.1</a:t>
            </a:r>
          </a:p>
        </p:txBody>
      </p:sp>
      <p:sp>
        <p:nvSpPr>
          <p:cNvPr id="8" name="Slide Number Placeholder 2"/>
          <p:cNvSpPr>
            <a:spLocks noGrp="1"/>
          </p:cNvSpPr>
          <p:nvPr>
            <p:ph type="sldNum" sz="quarter" idx="11"/>
          </p:nvPr>
        </p:nvSpPr>
        <p:spPr/>
        <p:txBody>
          <a:bodyPr/>
          <a:lstStyle/>
          <a:p>
            <a:fld id="{8409BDF5-1D19-4B5C-B4CB-8D36325B0EF3}" type="slidenum">
              <a:rPr lang="en-US"/>
              <a:pPr/>
              <a:t>15</a:t>
            </a:fld>
            <a:endParaRPr lang="en-US"/>
          </a:p>
        </p:txBody>
      </p:sp>
      <p:pic>
        <p:nvPicPr>
          <p:cNvPr id="475138" name="Picture 2" descr="1F80BAD2"/>
          <p:cNvPicPr>
            <a:picLocks noChangeAspect="1" noChangeArrowheads="1"/>
          </p:cNvPicPr>
          <p:nvPr/>
        </p:nvPicPr>
        <p:blipFill>
          <a:blip r:embed="rId3" cstate="print"/>
          <a:srcRect t="47945" b="5479"/>
          <a:stretch>
            <a:fillRect/>
          </a:stretch>
        </p:blipFill>
        <p:spPr bwMode="auto">
          <a:xfrm>
            <a:off x="0" y="715969"/>
            <a:ext cx="9144000" cy="5075237"/>
          </a:xfrm>
          <a:prstGeom prst="rect">
            <a:avLst/>
          </a:prstGeom>
          <a:noFill/>
        </p:spPr>
      </p:pic>
      <p:sp>
        <p:nvSpPr>
          <p:cNvPr id="475139" name="Rectangle 3"/>
          <p:cNvSpPr>
            <a:spLocks noChangeArrowheads="1"/>
          </p:cNvSpPr>
          <p:nvPr/>
        </p:nvSpPr>
        <p:spPr bwMode="auto">
          <a:xfrm>
            <a:off x="228600" y="914400"/>
            <a:ext cx="4572000" cy="4191000"/>
          </a:xfrm>
          <a:prstGeom prst="rect">
            <a:avLst/>
          </a:prstGeom>
          <a:solidFill>
            <a:schemeClr val="bg1"/>
          </a:solidFill>
          <a:ln w="9525">
            <a:noFill/>
            <a:miter lim="800000"/>
            <a:headEnd/>
            <a:tailEnd/>
          </a:ln>
          <a:effectLst/>
        </p:spPr>
        <p:txBody>
          <a:bodyPr wrap="none" anchor="ctr"/>
          <a:lstStyle/>
          <a:p>
            <a:endParaRPr lang="en-US"/>
          </a:p>
        </p:txBody>
      </p:sp>
      <p:sp>
        <p:nvSpPr>
          <p:cNvPr id="475140" name="Rectangle 4"/>
          <p:cNvSpPr>
            <a:spLocks noChangeArrowheads="1"/>
          </p:cNvSpPr>
          <p:nvPr/>
        </p:nvSpPr>
        <p:spPr bwMode="auto">
          <a:xfrm>
            <a:off x="4876800" y="990600"/>
            <a:ext cx="4267200" cy="4038600"/>
          </a:xfrm>
          <a:prstGeom prst="rect">
            <a:avLst/>
          </a:prstGeom>
          <a:solidFill>
            <a:schemeClr val="bg1"/>
          </a:solidFill>
          <a:ln w="9525">
            <a:noFill/>
            <a:miter lim="800000"/>
            <a:headEnd/>
            <a:tailEnd/>
          </a:ln>
          <a:effectLst/>
        </p:spPr>
        <p:txBody>
          <a:bodyPr wrap="none" anchor="ctr"/>
          <a:lstStyle/>
          <a:p>
            <a:endParaRPr lang="en-US"/>
          </a:p>
        </p:txBody>
      </p:sp>
      <p:sp>
        <p:nvSpPr>
          <p:cNvPr id="475141" name="Rectangle 5"/>
          <p:cNvSpPr>
            <a:spLocks noChangeArrowheads="1"/>
          </p:cNvSpPr>
          <p:nvPr/>
        </p:nvSpPr>
        <p:spPr bwMode="auto">
          <a:xfrm>
            <a:off x="228600" y="5181600"/>
            <a:ext cx="4267200" cy="609600"/>
          </a:xfrm>
          <a:prstGeom prst="rect">
            <a:avLst/>
          </a:prstGeom>
          <a:solidFill>
            <a:schemeClr val="bg1"/>
          </a:solidFill>
          <a:ln w="9525">
            <a:noFill/>
            <a:miter lim="800000"/>
            <a:headEnd/>
            <a:tailEnd/>
          </a:ln>
          <a:effectLst/>
        </p:spPr>
        <p:txBody>
          <a:bodyPr wrap="none" anchor="ctr"/>
          <a:lstStyle/>
          <a:p>
            <a:endParaRPr lang="en-US"/>
          </a:p>
        </p:txBody>
      </p:sp>
      <p:sp>
        <p:nvSpPr>
          <p:cNvPr id="475142" name="Rectangle 6"/>
          <p:cNvSpPr>
            <a:spLocks noChangeArrowheads="1"/>
          </p:cNvSpPr>
          <p:nvPr/>
        </p:nvSpPr>
        <p:spPr bwMode="auto">
          <a:xfrm>
            <a:off x="4876800" y="5105400"/>
            <a:ext cx="4267200" cy="91440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75139"/>
                                        </p:tgtEl>
                                      </p:cBhvr>
                                    </p:animEffect>
                                    <p:set>
                                      <p:cBhvr>
                                        <p:cTn id="7" dur="1" fill="hold">
                                          <p:stCondLst>
                                            <p:cond delay="499"/>
                                          </p:stCondLst>
                                        </p:cTn>
                                        <p:tgtEl>
                                          <p:spTgt spid="47513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475141"/>
                                        </p:tgtEl>
                                      </p:cBhvr>
                                    </p:animEffect>
                                    <p:set>
                                      <p:cBhvr>
                                        <p:cTn id="12" dur="1" fill="hold">
                                          <p:stCondLst>
                                            <p:cond delay="499"/>
                                          </p:stCondLst>
                                        </p:cTn>
                                        <p:tgtEl>
                                          <p:spTgt spid="47514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475140"/>
                                        </p:tgtEl>
                                      </p:cBhvr>
                                    </p:animEffect>
                                    <p:set>
                                      <p:cBhvr>
                                        <p:cTn id="17" dur="1" fill="hold">
                                          <p:stCondLst>
                                            <p:cond delay="499"/>
                                          </p:stCondLst>
                                        </p:cTn>
                                        <p:tgtEl>
                                          <p:spTgt spid="47514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475142"/>
                                        </p:tgtEl>
                                      </p:cBhvr>
                                    </p:animEffect>
                                    <p:set>
                                      <p:cBhvr>
                                        <p:cTn id="22" dur="1" fill="hold">
                                          <p:stCondLst>
                                            <p:cond delay="499"/>
                                          </p:stCondLst>
                                        </p:cTn>
                                        <p:tgtEl>
                                          <p:spTgt spid="4751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5139" grpId="0" animBg="1"/>
      <p:bldP spid="475140" grpId="0" animBg="1"/>
      <p:bldP spid="475141" grpId="0" animBg="1"/>
      <p:bldP spid="47514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1"/>
          <p:cNvSpPr>
            <a:spLocks noGrp="1"/>
          </p:cNvSpPr>
          <p:nvPr>
            <p:ph type="ftr" sz="quarter" idx="10"/>
          </p:nvPr>
        </p:nvSpPr>
        <p:spPr/>
        <p:txBody>
          <a:bodyPr/>
          <a:lstStyle/>
          <a:p>
            <a:r>
              <a:rPr lang="en-US"/>
              <a:t>AP Statistics, Section 9.1.1</a:t>
            </a:r>
          </a:p>
        </p:txBody>
      </p:sp>
      <p:sp>
        <p:nvSpPr>
          <p:cNvPr id="4" name="Slide Number Placeholder 2"/>
          <p:cNvSpPr>
            <a:spLocks noGrp="1"/>
          </p:cNvSpPr>
          <p:nvPr>
            <p:ph type="sldNum" sz="quarter" idx="11"/>
          </p:nvPr>
        </p:nvSpPr>
        <p:spPr/>
        <p:txBody>
          <a:bodyPr/>
          <a:lstStyle/>
          <a:p>
            <a:fld id="{D2039E3A-A1A2-4A40-9BE8-CD39D54116C5}" type="slidenum">
              <a:rPr lang="en-US"/>
              <a:pPr/>
              <a:t>16</a:t>
            </a:fld>
            <a:endParaRPr lang="en-US"/>
          </a:p>
        </p:txBody>
      </p:sp>
      <p:pic>
        <p:nvPicPr>
          <p:cNvPr id="476164" name="Picture 4" descr="CB2832B0"/>
          <p:cNvPicPr>
            <a:picLocks noChangeAspect="1" noChangeArrowheads="1"/>
          </p:cNvPicPr>
          <p:nvPr/>
        </p:nvPicPr>
        <p:blipFill>
          <a:blip r:embed="rId3" cstate="print"/>
          <a:srcRect/>
          <a:stretch>
            <a:fillRect/>
          </a:stretch>
        </p:blipFill>
        <p:spPr bwMode="auto">
          <a:xfrm>
            <a:off x="76200" y="1416054"/>
            <a:ext cx="8915400" cy="4132263"/>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800" dirty="0" smtClean="0"/>
              <a:t>Sampling </a:t>
            </a:r>
            <a:r>
              <a:rPr lang="en-US" sz="4800" dirty="0"/>
              <a:t>Proportions</a:t>
            </a:r>
          </a:p>
        </p:txBody>
      </p:sp>
      <p:sp>
        <p:nvSpPr>
          <p:cNvPr id="2051" name="Rectangle 3"/>
          <p:cNvSpPr>
            <a:spLocks noGrp="1" noChangeArrowheads="1"/>
          </p:cNvSpPr>
          <p:nvPr>
            <p:ph type="subTitle" idx="1"/>
          </p:nvPr>
        </p:nvSpPr>
        <p:spPr/>
        <p:txBody>
          <a:bodyPr/>
          <a:lstStyle/>
          <a:p>
            <a:pPr>
              <a:lnSpc>
                <a:spcPct val="90000"/>
              </a:lnSpc>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9.2</a:t>
            </a:r>
          </a:p>
        </p:txBody>
      </p:sp>
      <p:sp>
        <p:nvSpPr>
          <p:cNvPr id="5" name="Slide Number Placeholder 4"/>
          <p:cNvSpPr>
            <a:spLocks noGrp="1"/>
          </p:cNvSpPr>
          <p:nvPr>
            <p:ph type="sldNum" sz="quarter" idx="11"/>
          </p:nvPr>
        </p:nvSpPr>
        <p:spPr/>
        <p:txBody>
          <a:bodyPr/>
          <a:lstStyle/>
          <a:p>
            <a:fld id="{E8B2D323-AC54-45D6-BEDC-416E09378E85}" type="slidenum">
              <a:rPr lang="en-US"/>
              <a:pPr/>
              <a:t>18</a:t>
            </a:fld>
            <a:endParaRPr lang="en-US"/>
          </a:p>
        </p:txBody>
      </p:sp>
      <p:sp>
        <p:nvSpPr>
          <p:cNvPr id="448514" name="Rectangle 2"/>
          <p:cNvSpPr>
            <a:spLocks noGrp="1" noChangeArrowheads="1"/>
          </p:cNvSpPr>
          <p:nvPr>
            <p:ph type="title"/>
          </p:nvPr>
        </p:nvSpPr>
        <p:spPr/>
        <p:txBody>
          <a:bodyPr/>
          <a:lstStyle/>
          <a:p>
            <a:r>
              <a:rPr lang="en-US"/>
              <a:t>Example</a:t>
            </a:r>
          </a:p>
        </p:txBody>
      </p:sp>
      <p:sp>
        <p:nvSpPr>
          <p:cNvPr id="448515" name="Rectangle 3"/>
          <p:cNvSpPr>
            <a:spLocks noGrp="1" noChangeArrowheads="1"/>
          </p:cNvSpPr>
          <p:nvPr>
            <p:ph type="body" idx="1"/>
          </p:nvPr>
        </p:nvSpPr>
        <p:spPr>
          <a:xfrm>
            <a:off x="457200" y="1981200"/>
            <a:ext cx="8229600" cy="4267200"/>
          </a:xfrm>
        </p:spPr>
        <p:txBody>
          <a:bodyPr/>
          <a:lstStyle/>
          <a:p>
            <a:pPr marL="609600" indent="-609600"/>
            <a:r>
              <a:rPr lang="en-US"/>
              <a:t>A Gallup Poll found that 210 out of a random sample of 501 American teens age 13 to 17 knew the answer to this question: </a:t>
            </a:r>
          </a:p>
          <a:p>
            <a:pPr marL="609600" indent="-609600"/>
            <a:r>
              <a:rPr lang="en-US"/>
              <a:t>“What year did Columbus ‘discover’ America?”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animEffect transition="in" filter="blinds(horizontal)">
                                      <p:cBhvr>
                                        <p:cTn id="7" dur="500"/>
                                        <p:tgtEl>
                                          <p:spTgt spid="448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48515">
                                            <p:txEl>
                                              <p:pRg st="1" end="1"/>
                                            </p:txEl>
                                          </p:spTgt>
                                        </p:tgtEl>
                                        <p:attrNameLst>
                                          <p:attrName>style.visibility</p:attrName>
                                        </p:attrNameLst>
                                      </p:cBhvr>
                                      <p:to>
                                        <p:strVal val="visible"/>
                                      </p:to>
                                    </p:set>
                                    <p:animEffect transition="in" filter="blinds(horizontal)">
                                      <p:cBhvr>
                                        <p:cTn id="12" dur="500"/>
                                        <p:tgtEl>
                                          <p:spTgt spid="44851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9.2</a:t>
            </a:r>
          </a:p>
        </p:txBody>
      </p:sp>
      <p:sp>
        <p:nvSpPr>
          <p:cNvPr id="5" name="Slide Number Placeholder 4"/>
          <p:cNvSpPr>
            <a:spLocks noGrp="1"/>
          </p:cNvSpPr>
          <p:nvPr>
            <p:ph type="sldNum" sz="quarter" idx="11"/>
          </p:nvPr>
        </p:nvSpPr>
        <p:spPr/>
        <p:txBody>
          <a:bodyPr/>
          <a:lstStyle/>
          <a:p>
            <a:fld id="{FC0A1DF7-2C3F-44E6-BD7F-B18C9936D6E6}" type="slidenum">
              <a:rPr lang="en-US"/>
              <a:pPr/>
              <a:t>19</a:t>
            </a:fld>
            <a:endParaRPr lang="en-US"/>
          </a:p>
        </p:txBody>
      </p:sp>
      <p:sp>
        <p:nvSpPr>
          <p:cNvPr id="457730" name="Rectangle 2"/>
          <p:cNvSpPr>
            <a:spLocks noGrp="1" noChangeArrowheads="1"/>
          </p:cNvSpPr>
          <p:nvPr>
            <p:ph type="title"/>
          </p:nvPr>
        </p:nvSpPr>
        <p:spPr/>
        <p:txBody>
          <a:bodyPr/>
          <a:lstStyle/>
          <a:p>
            <a:r>
              <a:rPr lang="en-US"/>
              <a:t>Interpretation</a:t>
            </a:r>
          </a:p>
        </p:txBody>
      </p:sp>
      <p:sp>
        <p:nvSpPr>
          <p:cNvPr id="457731" name="Rectangle 3"/>
          <p:cNvSpPr>
            <a:spLocks noGrp="1" noChangeArrowheads="1"/>
          </p:cNvSpPr>
          <p:nvPr>
            <p:ph type="body" idx="1"/>
          </p:nvPr>
        </p:nvSpPr>
        <p:spPr>
          <a:xfrm>
            <a:off x="457200" y="1981200"/>
            <a:ext cx="8229600" cy="4267200"/>
          </a:xfrm>
        </p:spPr>
        <p:txBody>
          <a:bodyPr/>
          <a:lstStyle/>
          <a:p>
            <a:pPr marL="609600" indent="-609600"/>
            <a:r>
              <a:rPr lang="en-US"/>
              <a:t>210/501 =.42</a:t>
            </a:r>
          </a:p>
          <a:p>
            <a:pPr marL="609600" indent="-609600"/>
            <a:r>
              <a:rPr lang="en-US"/>
              <a:t>Is .42 a parameter or a statistic?</a:t>
            </a:r>
          </a:p>
          <a:p>
            <a:pPr marL="609600" indent="-609600"/>
            <a:r>
              <a:rPr lang="en-US"/>
              <a:t>Does this mean that only 42% of American teens know this fact?</a:t>
            </a:r>
          </a:p>
          <a:p>
            <a:pPr marL="609600" indent="-609600"/>
            <a:r>
              <a:rPr lang="en-US"/>
              <a:t>What is the proper notation for this statistic?</a:t>
            </a:r>
          </a:p>
          <a:p>
            <a:pPr marL="990600" lvl="1" indent="-533400"/>
            <a:r>
              <a:rPr lang="en-US"/>
              <a:t>p-hat = .42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animEffect transition="in" filter="blinds(horizontal)">
                                      <p:cBhvr>
                                        <p:cTn id="7" dur="500"/>
                                        <p:tgtEl>
                                          <p:spTgt spid="457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57731">
                                            <p:txEl>
                                              <p:pRg st="1" end="1"/>
                                            </p:txEl>
                                          </p:spTgt>
                                        </p:tgtEl>
                                        <p:attrNameLst>
                                          <p:attrName>style.visibility</p:attrName>
                                        </p:attrNameLst>
                                      </p:cBhvr>
                                      <p:to>
                                        <p:strVal val="visible"/>
                                      </p:to>
                                    </p:set>
                                    <p:animEffect transition="in" filter="blinds(horizontal)">
                                      <p:cBhvr>
                                        <p:cTn id="12" dur="500"/>
                                        <p:tgtEl>
                                          <p:spTgt spid="457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57731">
                                            <p:txEl>
                                              <p:pRg st="2" end="2"/>
                                            </p:txEl>
                                          </p:spTgt>
                                        </p:tgtEl>
                                        <p:attrNameLst>
                                          <p:attrName>style.visibility</p:attrName>
                                        </p:attrNameLst>
                                      </p:cBhvr>
                                      <p:to>
                                        <p:strVal val="visible"/>
                                      </p:to>
                                    </p:set>
                                    <p:animEffect transition="in" filter="blinds(horizontal)">
                                      <p:cBhvr>
                                        <p:cTn id="17" dur="500"/>
                                        <p:tgtEl>
                                          <p:spTgt spid="457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57731">
                                            <p:txEl>
                                              <p:pRg st="3" end="3"/>
                                            </p:txEl>
                                          </p:spTgt>
                                        </p:tgtEl>
                                        <p:attrNameLst>
                                          <p:attrName>style.visibility</p:attrName>
                                        </p:attrNameLst>
                                      </p:cBhvr>
                                      <p:to>
                                        <p:strVal val="visible"/>
                                      </p:to>
                                    </p:set>
                                    <p:animEffect transition="in" filter="blinds(horizontal)">
                                      <p:cBhvr>
                                        <p:cTn id="22" dur="500"/>
                                        <p:tgtEl>
                                          <p:spTgt spid="45773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57731">
                                            <p:txEl>
                                              <p:pRg st="4" end="4"/>
                                            </p:txEl>
                                          </p:spTgt>
                                        </p:tgtEl>
                                        <p:attrNameLst>
                                          <p:attrName>style.visibility</p:attrName>
                                        </p:attrNameLst>
                                      </p:cBhvr>
                                      <p:to>
                                        <p:strVal val="visible"/>
                                      </p:to>
                                    </p:set>
                                    <p:animEffect transition="in" filter="blinds(horizontal)">
                                      <p:cBhvr>
                                        <p:cTn id="27" dur="500"/>
                                        <p:tgtEl>
                                          <p:spTgt spid="4577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9.1.1</a:t>
            </a:r>
          </a:p>
        </p:txBody>
      </p:sp>
      <p:sp>
        <p:nvSpPr>
          <p:cNvPr id="5" name="Slide Number Placeholder 4"/>
          <p:cNvSpPr>
            <a:spLocks noGrp="1"/>
          </p:cNvSpPr>
          <p:nvPr>
            <p:ph type="sldNum" sz="quarter" idx="11"/>
          </p:nvPr>
        </p:nvSpPr>
        <p:spPr/>
        <p:txBody>
          <a:bodyPr/>
          <a:lstStyle/>
          <a:p>
            <a:fld id="{156D58CC-60C1-4778-9CB6-D4BFEDA7BF86}" type="slidenum">
              <a:rPr lang="en-US"/>
              <a:pPr/>
              <a:t>2</a:t>
            </a:fld>
            <a:endParaRPr lang="en-US"/>
          </a:p>
        </p:txBody>
      </p:sp>
      <p:sp>
        <p:nvSpPr>
          <p:cNvPr id="448514" name="Rectangle 2"/>
          <p:cNvSpPr>
            <a:spLocks noGrp="1" noChangeArrowheads="1"/>
          </p:cNvSpPr>
          <p:nvPr>
            <p:ph type="title"/>
          </p:nvPr>
        </p:nvSpPr>
        <p:spPr/>
        <p:txBody>
          <a:bodyPr/>
          <a:lstStyle/>
          <a:p>
            <a:r>
              <a:rPr lang="en-US"/>
              <a:t>Definitions</a:t>
            </a:r>
          </a:p>
        </p:txBody>
      </p:sp>
      <p:sp>
        <p:nvSpPr>
          <p:cNvPr id="448515" name="Rectangle 3"/>
          <p:cNvSpPr>
            <a:spLocks noGrp="1" noChangeArrowheads="1"/>
          </p:cNvSpPr>
          <p:nvPr>
            <p:ph type="body" idx="1"/>
          </p:nvPr>
        </p:nvSpPr>
        <p:spPr>
          <a:xfrm>
            <a:off x="457200" y="1981200"/>
            <a:ext cx="8229600" cy="4267200"/>
          </a:xfrm>
        </p:spPr>
        <p:txBody>
          <a:bodyPr/>
          <a:lstStyle/>
          <a:p>
            <a:pPr marL="609600" indent="-609600"/>
            <a:r>
              <a:rPr lang="en-US"/>
              <a:t>parameter: </a:t>
            </a:r>
          </a:p>
          <a:p>
            <a:pPr marL="990600" lvl="1" indent="-533400"/>
            <a:r>
              <a:rPr lang="en-US"/>
              <a:t>a number that describes the population</a:t>
            </a:r>
          </a:p>
          <a:p>
            <a:pPr marL="990600" lvl="1" indent="-533400"/>
            <a:r>
              <a:rPr lang="en-US"/>
              <a:t>a parameter is a fixed number</a:t>
            </a:r>
          </a:p>
          <a:p>
            <a:pPr marL="990600" lvl="1" indent="-533400"/>
            <a:r>
              <a:rPr lang="en-US"/>
              <a:t>in practice, we do not know its value because we cannot examine the entire population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8515">
                                            <p:txEl>
                                              <p:pRg st="0" end="0"/>
                                            </p:txEl>
                                          </p:spTgt>
                                        </p:tgtEl>
                                        <p:attrNameLst>
                                          <p:attrName>style.visibility</p:attrName>
                                        </p:attrNameLst>
                                      </p:cBhvr>
                                      <p:to>
                                        <p:strVal val="visible"/>
                                      </p:to>
                                    </p:set>
                                    <p:animEffect transition="in" filter="blinds(horizontal)">
                                      <p:cBhvr>
                                        <p:cTn id="7" dur="500"/>
                                        <p:tgtEl>
                                          <p:spTgt spid="448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48515">
                                            <p:txEl>
                                              <p:pRg st="1" end="1"/>
                                            </p:txEl>
                                          </p:spTgt>
                                        </p:tgtEl>
                                        <p:attrNameLst>
                                          <p:attrName>style.visibility</p:attrName>
                                        </p:attrNameLst>
                                      </p:cBhvr>
                                      <p:to>
                                        <p:strVal val="visible"/>
                                      </p:to>
                                    </p:set>
                                    <p:animEffect transition="in" filter="blinds(horizontal)">
                                      <p:cBhvr>
                                        <p:cTn id="12" dur="500"/>
                                        <p:tgtEl>
                                          <p:spTgt spid="448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48515">
                                            <p:txEl>
                                              <p:pRg st="2" end="2"/>
                                            </p:txEl>
                                          </p:spTgt>
                                        </p:tgtEl>
                                        <p:attrNameLst>
                                          <p:attrName>style.visibility</p:attrName>
                                        </p:attrNameLst>
                                      </p:cBhvr>
                                      <p:to>
                                        <p:strVal val="visible"/>
                                      </p:to>
                                    </p:set>
                                    <p:animEffect transition="in" filter="blinds(horizontal)">
                                      <p:cBhvr>
                                        <p:cTn id="17" dur="500"/>
                                        <p:tgtEl>
                                          <p:spTgt spid="4485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48515">
                                            <p:txEl>
                                              <p:pRg st="3" end="3"/>
                                            </p:txEl>
                                          </p:spTgt>
                                        </p:tgtEl>
                                        <p:attrNameLst>
                                          <p:attrName>style.visibility</p:attrName>
                                        </p:attrNameLst>
                                      </p:cBhvr>
                                      <p:to>
                                        <p:strVal val="visible"/>
                                      </p:to>
                                    </p:set>
                                    <p:animEffect transition="in" filter="blinds(horizontal)">
                                      <p:cBhvr>
                                        <p:cTn id="22" dur="500"/>
                                        <p:tgtEl>
                                          <p:spTgt spid="4485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0"/>
          </p:nvPr>
        </p:nvSpPr>
        <p:spPr/>
        <p:txBody>
          <a:bodyPr/>
          <a:lstStyle/>
          <a:p>
            <a:r>
              <a:rPr lang="en-US"/>
              <a:t>AP Statistics, Section 9.2</a:t>
            </a:r>
          </a:p>
        </p:txBody>
      </p:sp>
      <p:sp>
        <p:nvSpPr>
          <p:cNvPr id="5" name="Slide Number Placeholder 3"/>
          <p:cNvSpPr>
            <a:spLocks noGrp="1"/>
          </p:cNvSpPr>
          <p:nvPr>
            <p:ph type="sldNum" sz="quarter" idx="11"/>
          </p:nvPr>
        </p:nvSpPr>
        <p:spPr/>
        <p:txBody>
          <a:bodyPr/>
          <a:lstStyle/>
          <a:p>
            <a:fld id="{AB4CE3AE-C05D-4017-9FF0-E51F6C8D97CA}" type="slidenum">
              <a:rPr lang="en-US"/>
              <a:pPr/>
              <a:t>20</a:t>
            </a:fld>
            <a:endParaRPr lang="en-US"/>
          </a:p>
        </p:txBody>
      </p:sp>
      <p:sp>
        <p:nvSpPr>
          <p:cNvPr id="477188" name="Rectangle 4"/>
          <p:cNvSpPr>
            <a:spLocks noGrp="1" noChangeArrowheads="1"/>
          </p:cNvSpPr>
          <p:nvPr>
            <p:ph type="title"/>
          </p:nvPr>
        </p:nvSpPr>
        <p:spPr/>
        <p:txBody>
          <a:bodyPr/>
          <a:lstStyle/>
          <a:p>
            <a:r>
              <a:rPr lang="en-US"/>
              <a:t>New Formulas</a:t>
            </a:r>
          </a:p>
        </p:txBody>
      </p:sp>
      <p:graphicFrame>
        <p:nvGraphicFramePr>
          <p:cNvPr id="477189" name="Object 5"/>
          <p:cNvGraphicFramePr>
            <a:graphicFrameLocks noChangeAspect="1"/>
          </p:cNvGraphicFramePr>
          <p:nvPr/>
        </p:nvGraphicFramePr>
        <p:xfrm>
          <a:off x="381000" y="1752604"/>
          <a:ext cx="8458200" cy="4003675"/>
        </p:xfrm>
        <a:graphic>
          <a:graphicData uri="http://schemas.openxmlformats.org/presentationml/2006/ole">
            <p:oleObj spid="_x0000_s488450" name="Equation" r:id="rId4" imgW="1498320" imgH="71100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7189"/>
                                        </p:tgtEl>
                                        <p:attrNameLst>
                                          <p:attrName>style.visibility</p:attrName>
                                        </p:attrNameLst>
                                      </p:cBhvr>
                                      <p:to>
                                        <p:strVal val="visible"/>
                                      </p:to>
                                    </p:set>
                                    <p:animEffect transition="in" filter="blinds(horizontal)">
                                      <p:cBhvr>
                                        <p:cTn id="7" dur="500"/>
                                        <p:tgtEl>
                                          <p:spTgt spid="4771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9.2</a:t>
            </a:r>
          </a:p>
        </p:txBody>
      </p:sp>
      <p:sp>
        <p:nvSpPr>
          <p:cNvPr id="5" name="Slide Number Placeholder 4"/>
          <p:cNvSpPr>
            <a:spLocks noGrp="1"/>
          </p:cNvSpPr>
          <p:nvPr>
            <p:ph type="sldNum" sz="quarter" idx="11"/>
          </p:nvPr>
        </p:nvSpPr>
        <p:spPr/>
        <p:txBody>
          <a:bodyPr/>
          <a:lstStyle/>
          <a:p>
            <a:fld id="{E8C157D2-389B-4032-95E2-B7081B1AB39F}" type="slidenum">
              <a:rPr lang="en-US"/>
              <a:pPr/>
              <a:t>21</a:t>
            </a:fld>
            <a:endParaRPr lang="en-US"/>
          </a:p>
        </p:txBody>
      </p:sp>
      <p:sp>
        <p:nvSpPr>
          <p:cNvPr id="479234" name="Rectangle 2"/>
          <p:cNvSpPr>
            <a:spLocks noGrp="1" noChangeArrowheads="1"/>
          </p:cNvSpPr>
          <p:nvPr>
            <p:ph type="title"/>
          </p:nvPr>
        </p:nvSpPr>
        <p:spPr/>
        <p:txBody>
          <a:bodyPr/>
          <a:lstStyle/>
          <a:p>
            <a:r>
              <a:rPr lang="en-US"/>
              <a:t>Rules of Thumb</a:t>
            </a:r>
          </a:p>
        </p:txBody>
      </p:sp>
      <p:sp>
        <p:nvSpPr>
          <p:cNvPr id="479235" name="Rectangle 3"/>
          <p:cNvSpPr>
            <a:spLocks noGrp="1" noChangeArrowheads="1"/>
          </p:cNvSpPr>
          <p:nvPr>
            <p:ph type="body" idx="1"/>
          </p:nvPr>
        </p:nvSpPr>
        <p:spPr/>
        <p:txBody>
          <a:bodyPr/>
          <a:lstStyle/>
          <a:p>
            <a:r>
              <a:rPr lang="en-US"/>
              <a:t>Use the previous formula for standard deviation only when the population is at least 10 times as large as the sample.</a:t>
            </a:r>
          </a:p>
          <a:p>
            <a:r>
              <a:rPr lang="en-US"/>
              <a:t>You may use the normal approximation to the sampling distribution of p-hat for the values n and p that satisfy np</a:t>
            </a:r>
            <a:r>
              <a:rPr lang="en-US" u="sng"/>
              <a:t>&gt;</a:t>
            </a:r>
            <a:r>
              <a:rPr lang="en-US"/>
              <a:t>10 and nq</a:t>
            </a:r>
            <a:r>
              <a:rPr lang="en-US" u="sng"/>
              <a:t>&gt;</a:t>
            </a:r>
            <a:r>
              <a:rPr lang="en-US"/>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79235">
                                            <p:txEl>
                                              <p:pRg st="0" end="0"/>
                                            </p:txEl>
                                          </p:spTgt>
                                        </p:tgtEl>
                                        <p:attrNameLst>
                                          <p:attrName>style.visibility</p:attrName>
                                        </p:attrNameLst>
                                      </p:cBhvr>
                                      <p:to>
                                        <p:strVal val="visible"/>
                                      </p:to>
                                    </p:set>
                                    <p:animEffect transition="in" filter="blinds(horizontal)">
                                      <p:cBhvr>
                                        <p:cTn id="7" dur="500"/>
                                        <p:tgtEl>
                                          <p:spTgt spid="4792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79235">
                                            <p:txEl>
                                              <p:pRg st="1" end="1"/>
                                            </p:txEl>
                                          </p:spTgt>
                                        </p:tgtEl>
                                        <p:attrNameLst>
                                          <p:attrName>style.visibility</p:attrName>
                                        </p:attrNameLst>
                                      </p:cBhvr>
                                      <p:to>
                                        <p:strVal val="visible"/>
                                      </p:to>
                                    </p:set>
                                    <p:animEffect transition="in" filter="blinds(horizontal)">
                                      <p:cBhvr>
                                        <p:cTn id="12" dur="500"/>
                                        <p:tgtEl>
                                          <p:spTgt spid="4792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9.2</a:t>
            </a:r>
          </a:p>
        </p:txBody>
      </p:sp>
      <p:sp>
        <p:nvSpPr>
          <p:cNvPr id="5" name="Slide Number Placeholder 4"/>
          <p:cNvSpPr>
            <a:spLocks noGrp="1"/>
          </p:cNvSpPr>
          <p:nvPr>
            <p:ph type="sldNum" sz="quarter" idx="11"/>
          </p:nvPr>
        </p:nvSpPr>
        <p:spPr/>
        <p:txBody>
          <a:bodyPr/>
          <a:lstStyle/>
          <a:p>
            <a:fld id="{9222B71E-3C8B-40AD-82F0-622AE0E9936A}" type="slidenum">
              <a:rPr lang="en-US"/>
              <a:pPr/>
              <a:t>22</a:t>
            </a:fld>
            <a:endParaRPr lang="en-US"/>
          </a:p>
        </p:txBody>
      </p:sp>
      <p:sp>
        <p:nvSpPr>
          <p:cNvPr id="480258" name="Rectangle 2"/>
          <p:cNvSpPr>
            <a:spLocks noGrp="1" noChangeArrowheads="1"/>
          </p:cNvSpPr>
          <p:nvPr>
            <p:ph type="title"/>
          </p:nvPr>
        </p:nvSpPr>
        <p:spPr/>
        <p:txBody>
          <a:bodyPr/>
          <a:lstStyle/>
          <a:p>
            <a:r>
              <a:rPr lang="en-US"/>
              <a:t>Do we meet the rules of thumb</a:t>
            </a:r>
          </a:p>
        </p:txBody>
      </p:sp>
      <p:sp>
        <p:nvSpPr>
          <p:cNvPr id="480259" name="Rectangle 3"/>
          <p:cNvSpPr>
            <a:spLocks noGrp="1" noChangeArrowheads="1"/>
          </p:cNvSpPr>
          <p:nvPr>
            <p:ph type="body" idx="1"/>
          </p:nvPr>
        </p:nvSpPr>
        <p:spPr/>
        <p:txBody>
          <a:bodyPr/>
          <a:lstStyle/>
          <a:p>
            <a:r>
              <a:rPr lang="en-US"/>
              <a:t>Do we believe the population is bigger than 10*501?</a:t>
            </a:r>
          </a:p>
          <a:p>
            <a:r>
              <a:rPr lang="en-US"/>
              <a:t>Do we believe np</a:t>
            </a:r>
            <a:r>
              <a:rPr lang="en-US" u="sng"/>
              <a:t>&gt;</a:t>
            </a:r>
            <a:r>
              <a:rPr lang="en-US"/>
              <a:t>10 and nq</a:t>
            </a:r>
            <a:r>
              <a:rPr lang="en-US" u="sng"/>
              <a:t>&gt;</a:t>
            </a:r>
            <a:r>
              <a:rPr lang="en-US"/>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0259">
                                            <p:txEl>
                                              <p:pRg st="0" end="0"/>
                                            </p:txEl>
                                          </p:spTgt>
                                        </p:tgtEl>
                                        <p:attrNameLst>
                                          <p:attrName>style.visibility</p:attrName>
                                        </p:attrNameLst>
                                      </p:cBhvr>
                                      <p:to>
                                        <p:strVal val="visible"/>
                                      </p:to>
                                    </p:set>
                                    <p:animEffect transition="in" filter="blinds(horizontal)">
                                      <p:cBhvr>
                                        <p:cTn id="7" dur="500"/>
                                        <p:tgtEl>
                                          <p:spTgt spid="480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80259">
                                            <p:txEl>
                                              <p:pRg st="1" end="1"/>
                                            </p:txEl>
                                          </p:spTgt>
                                        </p:tgtEl>
                                        <p:attrNameLst>
                                          <p:attrName>style.visibility</p:attrName>
                                        </p:attrNameLst>
                                      </p:cBhvr>
                                      <p:to>
                                        <p:strVal val="visible"/>
                                      </p:to>
                                    </p:set>
                                    <p:animEffect transition="in" filter="blinds(horizontal)">
                                      <p:cBhvr>
                                        <p:cTn id="12" dur="500"/>
                                        <p:tgtEl>
                                          <p:spTgt spid="4802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AP Statistics, Section 9.2</a:t>
            </a:r>
          </a:p>
        </p:txBody>
      </p:sp>
      <p:sp>
        <p:nvSpPr>
          <p:cNvPr id="4" name="Slide Number Placeholder 3"/>
          <p:cNvSpPr>
            <a:spLocks noGrp="1"/>
          </p:cNvSpPr>
          <p:nvPr>
            <p:ph type="sldNum" sz="quarter" idx="11"/>
          </p:nvPr>
        </p:nvSpPr>
        <p:spPr/>
        <p:txBody>
          <a:bodyPr/>
          <a:lstStyle/>
          <a:p>
            <a:fld id="{CA081C74-B64D-4955-976D-723705A789F7}" type="slidenum">
              <a:rPr lang="en-US"/>
              <a:pPr/>
              <a:t>23</a:t>
            </a:fld>
            <a:endParaRPr lang="en-US" dirty="0"/>
          </a:p>
        </p:txBody>
      </p:sp>
      <p:sp>
        <p:nvSpPr>
          <p:cNvPr id="490500" name="Rectangle 4"/>
          <p:cNvSpPr>
            <a:spLocks noGrp="1" noChangeArrowheads="1"/>
          </p:cNvSpPr>
          <p:nvPr>
            <p:ph type="title"/>
          </p:nvPr>
        </p:nvSpPr>
        <p:spPr/>
        <p:txBody>
          <a:bodyPr/>
          <a:lstStyle/>
          <a:p>
            <a:r>
              <a:rPr lang="en-US" dirty="0"/>
              <a:t>Draw the distribution…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9.2</a:t>
            </a:r>
          </a:p>
        </p:txBody>
      </p:sp>
      <p:sp>
        <p:nvSpPr>
          <p:cNvPr id="5" name="Slide Number Placeholder 4"/>
          <p:cNvSpPr>
            <a:spLocks noGrp="1"/>
          </p:cNvSpPr>
          <p:nvPr>
            <p:ph type="sldNum" sz="quarter" idx="11"/>
          </p:nvPr>
        </p:nvSpPr>
        <p:spPr/>
        <p:txBody>
          <a:bodyPr/>
          <a:lstStyle/>
          <a:p>
            <a:fld id="{B73C2D1A-1698-47A3-BEB3-CA32DE6CCCAB}" type="slidenum">
              <a:rPr lang="en-US"/>
              <a:pPr/>
              <a:t>24</a:t>
            </a:fld>
            <a:endParaRPr lang="en-US"/>
          </a:p>
        </p:txBody>
      </p:sp>
      <p:sp>
        <p:nvSpPr>
          <p:cNvPr id="481282" name="Rectangle 2"/>
          <p:cNvSpPr>
            <a:spLocks noGrp="1" noChangeArrowheads="1"/>
          </p:cNvSpPr>
          <p:nvPr>
            <p:ph type="title"/>
          </p:nvPr>
        </p:nvSpPr>
        <p:spPr/>
        <p:txBody>
          <a:bodyPr/>
          <a:lstStyle/>
          <a:p>
            <a:r>
              <a:rPr lang="en-US"/>
              <a:t>Different question</a:t>
            </a:r>
          </a:p>
        </p:txBody>
      </p:sp>
      <p:sp>
        <p:nvSpPr>
          <p:cNvPr id="481283" name="Rectangle 3"/>
          <p:cNvSpPr>
            <a:spLocks noGrp="1" noChangeArrowheads="1"/>
          </p:cNvSpPr>
          <p:nvPr>
            <p:ph type="body" idx="1"/>
          </p:nvPr>
        </p:nvSpPr>
        <p:spPr/>
        <p:txBody>
          <a:bodyPr/>
          <a:lstStyle/>
          <a:p>
            <a:pPr>
              <a:lnSpc>
                <a:spcPct val="90000"/>
              </a:lnSpc>
            </a:pPr>
            <a:r>
              <a:rPr lang="en-US"/>
              <a:t>An SRS of 1500 first-year college students were asked whether they applied for admission to any other college. In fact, 35% of all first-year students applied to colleges beside the one they are attending.</a:t>
            </a:r>
          </a:p>
          <a:p>
            <a:pPr>
              <a:lnSpc>
                <a:spcPct val="90000"/>
              </a:lnSpc>
            </a:pPr>
            <a:r>
              <a:rPr lang="en-US"/>
              <a:t>What is the probability that the poll will be within 2 percentage points of the true 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1283">
                                            <p:txEl>
                                              <p:pRg st="0" end="0"/>
                                            </p:txEl>
                                          </p:spTgt>
                                        </p:tgtEl>
                                        <p:attrNameLst>
                                          <p:attrName>style.visibility</p:attrName>
                                        </p:attrNameLst>
                                      </p:cBhvr>
                                      <p:to>
                                        <p:strVal val="visible"/>
                                      </p:to>
                                    </p:set>
                                    <p:animEffect transition="in" filter="blinds(horizontal)">
                                      <p:cBhvr>
                                        <p:cTn id="7" dur="500"/>
                                        <p:tgtEl>
                                          <p:spTgt spid="4812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81283">
                                            <p:txEl>
                                              <p:pRg st="1" end="1"/>
                                            </p:txEl>
                                          </p:spTgt>
                                        </p:tgtEl>
                                        <p:attrNameLst>
                                          <p:attrName>style.visibility</p:attrName>
                                        </p:attrNameLst>
                                      </p:cBhvr>
                                      <p:to>
                                        <p:strVal val="visible"/>
                                      </p:to>
                                    </p:set>
                                    <p:animEffect transition="in" filter="blinds(horizontal)">
                                      <p:cBhvr>
                                        <p:cTn id="12" dur="500"/>
                                        <p:tgtEl>
                                          <p:spTgt spid="48128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
          <p:cNvSpPr>
            <a:spLocks noGrp="1"/>
          </p:cNvSpPr>
          <p:nvPr>
            <p:ph type="ftr" sz="quarter" idx="10"/>
          </p:nvPr>
        </p:nvSpPr>
        <p:spPr/>
        <p:txBody>
          <a:bodyPr/>
          <a:lstStyle/>
          <a:p>
            <a:r>
              <a:rPr lang="en-US"/>
              <a:t>AP Statistics, Section 9.2</a:t>
            </a:r>
          </a:p>
        </p:txBody>
      </p:sp>
      <p:sp>
        <p:nvSpPr>
          <p:cNvPr id="13" name="Slide Number Placeholder 2"/>
          <p:cNvSpPr>
            <a:spLocks noGrp="1"/>
          </p:cNvSpPr>
          <p:nvPr>
            <p:ph type="sldNum" sz="quarter" idx="11"/>
          </p:nvPr>
        </p:nvSpPr>
        <p:spPr/>
        <p:txBody>
          <a:bodyPr/>
          <a:lstStyle/>
          <a:p>
            <a:fld id="{733A5558-91E4-4D26-A86A-34B9D53B2AE0}" type="slidenum">
              <a:rPr lang="en-US"/>
              <a:pPr/>
              <a:t>25</a:t>
            </a:fld>
            <a:endParaRPr lang="en-US"/>
          </a:p>
        </p:txBody>
      </p:sp>
      <p:graphicFrame>
        <p:nvGraphicFramePr>
          <p:cNvPr id="482309" name="Object 5"/>
          <p:cNvGraphicFramePr>
            <a:graphicFrameLocks noChangeAspect="1"/>
          </p:cNvGraphicFramePr>
          <p:nvPr/>
        </p:nvGraphicFramePr>
        <p:xfrm>
          <a:off x="152400" y="762006"/>
          <a:ext cx="8686800" cy="5345113"/>
        </p:xfrm>
        <a:graphic>
          <a:graphicData uri="http://schemas.openxmlformats.org/presentationml/2006/ole">
            <p:oleObj spid="_x0000_s489474" name="Equation" r:id="rId4" imgW="2882880" imgH="1777680" progId="Equation.DSMT4">
              <p:embed/>
            </p:oleObj>
          </a:graphicData>
        </a:graphic>
      </p:graphicFrame>
      <p:sp>
        <p:nvSpPr>
          <p:cNvPr id="482310" name="Rectangle 6"/>
          <p:cNvSpPr>
            <a:spLocks noChangeArrowheads="1"/>
          </p:cNvSpPr>
          <p:nvPr/>
        </p:nvSpPr>
        <p:spPr bwMode="auto">
          <a:xfrm>
            <a:off x="0" y="1447800"/>
            <a:ext cx="2895600" cy="1371600"/>
          </a:xfrm>
          <a:prstGeom prst="rect">
            <a:avLst/>
          </a:prstGeom>
          <a:solidFill>
            <a:schemeClr val="bg1"/>
          </a:solidFill>
          <a:ln w="9525">
            <a:noFill/>
            <a:miter lim="800000"/>
            <a:headEnd/>
            <a:tailEnd/>
          </a:ln>
          <a:effectLst/>
        </p:spPr>
        <p:txBody>
          <a:bodyPr wrap="none" anchor="ctr"/>
          <a:lstStyle/>
          <a:p>
            <a:endParaRPr lang="en-US"/>
          </a:p>
        </p:txBody>
      </p:sp>
      <p:sp>
        <p:nvSpPr>
          <p:cNvPr id="482311" name="Rectangle 7"/>
          <p:cNvSpPr>
            <a:spLocks noChangeArrowheads="1"/>
          </p:cNvSpPr>
          <p:nvPr/>
        </p:nvSpPr>
        <p:spPr bwMode="auto">
          <a:xfrm>
            <a:off x="2895600" y="1447800"/>
            <a:ext cx="2895600" cy="1371600"/>
          </a:xfrm>
          <a:prstGeom prst="rect">
            <a:avLst/>
          </a:prstGeom>
          <a:solidFill>
            <a:schemeClr val="bg1"/>
          </a:solidFill>
          <a:ln w="9525">
            <a:noFill/>
            <a:miter lim="800000"/>
            <a:headEnd/>
            <a:tailEnd/>
          </a:ln>
          <a:effectLst/>
        </p:spPr>
        <p:txBody>
          <a:bodyPr wrap="none" anchor="ctr"/>
          <a:lstStyle/>
          <a:p>
            <a:endParaRPr lang="en-US"/>
          </a:p>
        </p:txBody>
      </p:sp>
      <p:sp>
        <p:nvSpPr>
          <p:cNvPr id="482312" name="Rectangle 8"/>
          <p:cNvSpPr>
            <a:spLocks noChangeArrowheads="1"/>
          </p:cNvSpPr>
          <p:nvPr/>
        </p:nvSpPr>
        <p:spPr bwMode="auto">
          <a:xfrm>
            <a:off x="0" y="2819400"/>
            <a:ext cx="2514600" cy="1371600"/>
          </a:xfrm>
          <a:prstGeom prst="rect">
            <a:avLst/>
          </a:prstGeom>
          <a:solidFill>
            <a:schemeClr val="bg1"/>
          </a:solidFill>
          <a:ln w="9525">
            <a:noFill/>
            <a:miter lim="800000"/>
            <a:headEnd/>
            <a:tailEnd/>
          </a:ln>
          <a:effectLst/>
        </p:spPr>
        <p:txBody>
          <a:bodyPr wrap="none" anchor="ctr"/>
          <a:lstStyle/>
          <a:p>
            <a:endParaRPr lang="en-US"/>
          </a:p>
        </p:txBody>
      </p:sp>
      <p:sp>
        <p:nvSpPr>
          <p:cNvPr id="482313" name="Rectangle 9"/>
          <p:cNvSpPr>
            <a:spLocks noChangeArrowheads="1"/>
          </p:cNvSpPr>
          <p:nvPr/>
        </p:nvSpPr>
        <p:spPr bwMode="auto">
          <a:xfrm>
            <a:off x="2514600" y="2819400"/>
            <a:ext cx="2514600" cy="1371600"/>
          </a:xfrm>
          <a:prstGeom prst="rect">
            <a:avLst/>
          </a:prstGeom>
          <a:solidFill>
            <a:schemeClr val="bg1"/>
          </a:solidFill>
          <a:ln w="9525">
            <a:noFill/>
            <a:miter lim="800000"/>
            <a:headEnd/>
            <a:tailEnd/>
          </a:ln>
          <a:effectLst/>
        </p:spPr>
        <p:txBody>
          <a:bodyPr wrap="none" anchor="ctr"/>
          <a:lstStyle/>
          <a:p>
            <a:endParaRPr lang="en-US"/>
          </a:p>
        </p:txBody>
      </p:sp>
      <p:sp>
        <p:nvSpPr>
          <p:cNvPr id="482314" name="Rectangle 10"/>
          <p:cNvSpPr>
            <a:spLocks noChangeArrowheads="1"/>
          </p:cNvSpPr>
          <p:nvPr/>
        </p:nvSpPr>
        <p:spPr bwMode="auto">
          <a:xfrm>
            <a:off x="0" y="4191000"/>
            <a:ext cx="3962400" cy="1143000"/>
          </a:xfrm>
          <a:prstGeom prst="rect">
            <a:avLst/>
          </a:prstGeom>
          <a:solidFill>
            <a:schemeClr val="bg1"/>
          </a:solidFill>
          <a:ln w="9525">
            <a:noFill/>
            <a:miter lim="800000"/>
            <a:headEnd/>
            <a:tailEnd/>
          </a:ln>
          <a:effectLst/>
        </p:spPr>
        <p:txBody>
          <a:bodyPr wrap="none" anchor="ctr"/>
          <a:lstStyle/>
          <a:p>
            <a:endParaRPr lang="en-US"/>
          </a:p>
        </p:txBody>
      </p:sp>
      <p:sp>
        <p:nvSpPr>
          <p:cNvPr id="482315" name="Rectangle 11"/>
          <p:cNvSpPr>
            <a:spLocks noChangeArrowheads="1"/>
          </p:cNvSpPr>
          <p:nvPr/>
        </p:nvSpPr>
        <p:spPr bwMode="auto">
          <a:xfrm>
            <a:off x="0" y="5334000"/>
            <a:ext cx="4419600" cy="762000"/>
          </a:xfrm>
          <a:prstGeom prst="rect">
            <a:avLst/>
          </a:prstGeom>
          <a:solidFill>
            <a:schemeClr val="bg1"/>
          </a:solidFill>
          <a:ln w="9525">
            <a:noFill/>
            <a:miter lim="800000"/>
            <a:headEnd/>
            <a:tailEnd/>
          </a:ln>
          <a:effectLst/>
        </p:spPr>
        <p:txBody>
          <a:bodyPr wrap="none" anchor="ctr"/>
          <a:lstStyle/>
          <a:p>
            <a:endParaRPr lang="en-US"/>
          </a:p>
        </p:txBody>
      </p:sp>
      <p:sp>
        <p:nvSpPr>
          <p:cNvPr id="482316" name="Rectangle 12"/>
          <p:cNvSpPr>
            <a:spLocks noChangeArrowheads="1"/>
          </p:cNvSpPr>
          <p:nvPr/>
        </p:nvSpPr>
        <p:spPr bwMode="auto">
          <a:xfrm>
            <a:off x="4419600" y="5334000"/>
            <a:ext cx="1524000" cy="762000"/>
          </a:xfrm>
          <a:prstGeom prst="rect">
            <a:avLst/>
          </a:prstGeom>
          <a:solidFill>
            <a:schemeClr val="bg1"/>
          </a:solidFill>
          <a:ln w="9525">
            <a:noFill/>
            <a:miter lim="800000"/>
            <a:headEnd/>
            <a:tailEnd/>
          </a:ln>
          <a:effectLst/>
        </p:spPr>
        <p:txBody>
          <a:bodyPr wrap="none" anchor="ctr"/>
          <a:lstStyle/>
          <a:p>
            <a:endParaRPr lang="en-US"/>
          </a:p>
        </p:txBody>
      </p:sp>
      <p:sp>
        <p:nvSpPr>
          <p:cNvPr id="482317" name="Rectangle 13"/>
          <p:cNvSpPr>
            <a:spLocks noChangeArrowheads="1"/>
          </p:cNvSpPr>
          <p:nvPr/>
        </p:nvSpPr>
        <p:spPr bwMode="auto">
          <a:xfrm>
            <a:off x="5943600" y="5334000"/>
            <a:ext cx="1371600" cy="762000"/>
          </a:xfrm>
          <a:prstGeom prst="rect">
            <a:avLst/>
          </a:prstGeom>
          <a:solidFill>
            <a:schemeClr val="bg1"/>
          </a:solidFill>
          <a:ln w="9525">
            <a:noFill/>
            <a:miter lim="800000"/>
            <a:headEnd/>
            <a:tailEnd/>
          </a:ln>
          <a:effectLst/>
        </p:spPr>
        <p:txBody>
          <a:bodyPr wrap="none" anchor="ctr"/>
          <a:lstStyle/>
          <a:p>
            <a:endParaRPr lang="en-US"/>
          </a:p>
        </p:txBody>
      </p:sp>
      <p:sp>
        <p:nvSpPr>
          <p:cNvPr id="482318" name="Rectangle 14"/>
          <p:cNvSpPr>
            <a:spLocks noChangeArrowheads="1"/>
          </p:cNvSpPr>
          <p:nvPr/>
        </p:nvSpPr>
        <p:spPr bwMode="auto">
          <a:xfrm>
            <a:off x="7315200" y="5334000"/>
            <a:ext cx="1447800" cy="76200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82310"/>
                                        </p:tgtEl>
                                      </p:cBhvr>
                                    </p:animEffect>
                                    <p:set>
                                      <p:cBhvr>
                                        <p:cTn id="7" dur="1" fill="hold">
                                          <p:stCondLst>
                                            <p:cond delay="499"/>
                                          </p:stCondLst>
                                        </p:cTn>
                                        <p:tgtEl>
                                          <p:spTgt spid="48231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482311"/>
                                        </p:tgtEl>
                                      </p:cBhvr>
                                    </p:animEffect>
                                    <p:set>
                                      <p:cBhvr>
                                        <p:cTn id="12" dur="1" fill="hold">
                                          <p:stCondLst>
                                            <p:cond delay="499"/>
                                          </p:stCondLst>
                                        </p:cTn>
                                        <p:tgtEl>
                                          <p:spTgt spid="482311"/>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482312"/>
                                        </p:tgtEl>
                                      </p:cBhvr>
                                    </p:animEffect>
                                    <p:set>
                                      <p:cBhvr>
                                        <p:cTn id="17" dur="1" fill="hold">
                                          <p:stCondLst>
                                            <p:cond delay="499"/>
                                          </p:stCondLst>
                                        </p:cTn>
                                        <p:tgtEl>
                                          <p:spTgt spid="48231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482313"/>
                                        </p:tgtEl>
                                      </p:cBhvr>
                                    </p:animEffect>
                                    <p:set>
                                      <p:cBhvr>
                                        <p:cTn id="22" dur="1" fill="hold">
                                          <p:stCondLst>
                                            <p:cond delay="499"/>
                                          </p:stCondLst>
                                        </p:cTn>
                                        <p:tgtEl>
                                          <p:spTgt spid="4823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482314"/>
                                        </p:tgtEl>
                                      </p:cBhvr>
                                    </p:animEffect>
                                    <p:set>
                                      <p:cBhvr>
                                        <p:cTn id="27" dur="1" fill="hold">
                                          <p:stCondLst>
                                            <p:cond delay="499"/>
                                          </p:stCondLst>
                                        </p:cTn>
                                        <p:tgtEl>
                                          <p:spTgt spid="482314"/>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482315"/>
                                        </p:tgtEl>
                                      </p:cBhvr>
                                    </p:animEffect>
                                    <p:set>
                                      <p:cBhvr>
                                        <p:cTn id="32" dur="1" fill="hold">
                                          <p:stCondLst>
                                            <p:cond delay="499"/>
                                          </p:stCondLst>
                                        </p:cTn>
                                        <p:tgtEl>
                                          <p:spTgt spid="482315"/>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0" nodeType="clickEffect">
                                  <p:stCondLst>
                                    <p:cond delay="0"/>
                                  </p:stCondLst>
                                  <p:childTnLst>
                                    <p:animEffect transition="out" filter="blinds(horizontal)">
                                      <p:cBhvr>
                                        <p:cTn id="36" dur="500"/>
                                        <p:tgtEl>
                                          <p:spTgt spid="482316"/>
                                        </p:tgtEl>
                                      </p:cBhvr>
                                    </p:animEffect>
                                    <p:set>
                                      <p:cBhvr>
                                        <p:cTn id="37" dur="1" fill="hold">
                                          <p:stCondLst>
                                            <p:cond delay="499"/>
                                          </p:stCondLst>
                                        </p:cTn>
                                        <p:tgtEl>
                                          <p:spTgt spid="482316"/>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0" nodeType="clickEffect">
                                  <p:stCondLst>
                                    <p:cond delay="0"/>
                                  </p:stCondLst>
                                  <p:childTnLst>
                                    <p:animEffect transition="out" filter="blinds(horizontal)">
                                      <p:cBhvr>
                                        <p:cTn id="41" dur="500"/>
                                        <p:tgtEl>
                                          <p:spTgt spid="482317"/>
                                        </p:tgtEl>
                                      </p:cBhvr>
                                    </p:animEffect>
                                    <p:set>
                                      <p:cBhvr>
                                        <p:cTn id="42" dur="1" fill="hold">
                                          <p:stCondLst>
                                            <p:cond delay="499"/>
                                          </p:stCondLst>
                                        </p:cTn>
                                        <p:tgtEl>
                                          <p:spTgt spid="482317"/>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0" nodeType="clickEffect">
                                  <p:stCondLst>
                                    <p:cond delay="0"/>
                                  </p:stCondLst>
                                  <p:childTnLst>
                                    <p:animEffect transition="out" filter="blinds(horizontal)">
                                      <p:cBhvr>
                                        <p:cTn id="46" dur="500"/>
                                        <p:tgtEl>
                                          <p:spTgt spid="482318"/>
                                        </p:tgtEl>
                                      </p:cBhvr>
                                    </p:animEffect>
                                    <p:set>
                                      <p:cBhvr>
                                        <p:cTn id="47" dur="1" fill="hold">
                                          <p:stCondLst>
                                            <p:cond delay="499"/>
                                          </p:stCondLst>
                                        </p:cTn>
                                        <p:tgtEl>
                                          <p:spTgt spid="4823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310" grpId="0" animBg="1"/>
      <p:bldP spid="482311" grpId="0" animBg="1"/>
      <p:bldP spid="482312" grpId="0" animBg="1"/>
      <p:bldP spid="482313" grpId="0" animBg="1"/>
      <p:bldP spid="482314" grpId="0" animBg="1"/>
      <p:bldP spid="482315" grpId="0" animBg="1"/>
      <p:bldP spid="482316" grpId="0" animBg="1"/>
      <p:bldP spid="482317" grpId="0" animBg="1"/>
      <p:bldP spid="48231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9.2</a:t>
            </a:r>
          </a:p>
        </p:txBody>
      </p:sp>
      <p:sp>
        <p:nvSpPr>
          <p:cNvPr id="5" name="Slide Number Placeholder 4"/>
          <p:cNvSpPr>
            <a:spLocks noGrp="1"/>
          </p:cNvSpPr>
          <p:nvPr>
            <p:ph type="sldNum" sz="quarter" idx="11"/>
          </p:nvPr>
        </p:nvSpPr>
        <p:spPr/>
        <p:txBody>
          <a:bodyPr/>
          <a:lstStyle/>
          <a:p>
            <a:fld id="{70BA786B-C849-4AD2-B9EB-DD7E8764A5A4}" type="slidenum">
              <a:rPr lang="en-US"/>
              <a:pPr/>
              <a:t>26</a:t>
            </a:fld>
            <a:endParaRPr lang="en-US"/>
          </a:p>
        </p:txBody>
      </p:sp>
      <p:sp>
        <p:nvSpPr>
          <p:cNvPr id="484354" name="Rectangle 2"/>
          <p:cNvSpPr>
            <a:spLocks noGrp="1" noChangeArrowheads="1"/>
          </p:cNvSpPr>
          <p:nvPr>
            <p:ph type="title"/>
          </p:nvPr>
        </p:nvSpPr>
        <p:spPr/>
        <p:txBody>
          <a:bodyPr/>
          <a:lstStyle/>
          <a:p>
            <a:r>
              <a:rPr lang="en-US"/>
              <a:t>Conclusion</a:t>
            </a:r>
          </a:p>
        </p:txBody>
      </p:sp>
      <p:sp>
        <p:nvSpPr>
          <p:cNvPr id="484355" name="Rectangle 3"/>
          <p:cNvSpPr>
            <a:spLocks noGrp="1" noChangeArrowheads="1"/>
          </p:cNvSpPr>
          <p:nvPr>
            <p:ph type="body" idx="1"/>
          </p:nvPr>
        </p:nvSpPr>
        <p:spPr/>
        <p:txBody>
          <a:bodyPr/>
          <a:lstStyle/>
          <a:p>
            <a:r>
              <a:rPr lang="en-US"/>
              <a:t>About 90% of the samples fall within 2% of the real 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9.2</a:t>
            </a:r>
          </a:p>
        </p:txBody>
      </p:sp>
      <p:sp>
        <p:nvSpPr>
          <p:cNvPr id="5" name="Slide Number Placeholder 4"/>
          <p:cNvSpPr>
            <a:spLocks noGrp="1"/>
          </p:cNvSpPr>
          <p:nvPr>
            <p:ph type="sldNum" sz="quarter" idx="11"/>
          </p:nvPr>
        </p:nvSpPr>
        <p:spPr/>
        <p:txBody>
          <a:bodyPr/>
          <a:lstStyle/>
          <a:p>
            <a:fld id="{F8AC13FE-C337-4A22-B1D4-3CF9D5A596A8}" type="slidenum">
              <a:rPr lang="en-US"/>
              <a:pPr/>
              <a:t>27</a:t>
            </a:fld>
            <a:endParaRPr lang="en-US"/>
          </a:p>
        </p:txBody>
      </p:sp>
      <p:sp>
        <p:nvSpPr>
          <p:cNvPr id="458756" name="Rectangle 4"/>
          <p:cNvSpPr>
            <a:spLocks noGrp="1" noChangeArrowheads="1"/>
          </p:cNvSpPr>
          <p:nvPr>
            <p:ph type="title"/>
          </p:nvPr>
        </p:nvSpPr>
        <p:spPr/>
        <p:txBody>
          <a:bodyPr/>
          <a:lstStyle/>
          <a:p>
            <a:r>
              <a:rPr lang="en-US"/>
              <a:t>Another example</a:t>
            </a:r>
          </a:p>
        </p:txBody>
      </p:sp>
      <p:sp>
        <p:nvSpPr>
          <p:cNvPr id="458757" name="Rectangle 5"/>
          <p:cNvSpPr>
            <a:spLocks noGrp="1" noChangeArrowheads="1"/>
          </p:cNvSpPr>
          <p:nvPr>
            <p:ph type="body" idx="1"/>
          </p:nvPr>
        </p:nvSpPr>
        <p:spPr/>
        <p:txBody>
          <a:bodyPr/>
          <a:lstStyle/>
          <a:p>
            <a:pPr>
              <a:lnSpc>
                <a:spcPct val="90000"/>
              </a:lnSpc>
            </a:pPr>
            <a:r>
              <a:rPr lang="en-US" sz="2800" dirty="0"/>
              <a:t>One way of checking the effect  of </a:t>
            </a:r>
            <a:r>
              <a:rPr lang="en-US" sz="2800" dirty="0" err="1"/>
              <a:t>undercoverage</a:t>
            </a:r>
            <a:r>
              <a:rPr lang="en-US" sz="2800" dirty="0"/>
              <a:t>, </a:t>
            </a:r>
            <a:r>
              <a:rPr lang="en-US" sz="2800" dirty="0" err="1"/>
              <a:t>nonresponse</a:t>
            </a:r>
            <a:r>
              <a:rPr lang="en-US" sz="2800" dirty="0"/>
              <a:t>, and other sources of error in a sample survey is to compare the sample with known facts about the population. </a:t>
            </a:r>
          </a:p>
          <a:p>
            <a:pPr>
              <a:lnSpc>
                <a:spcPct val="90000"/>
              </a:lnSpc>
            </a:pPr>
            <a:r>
              <a:rPr lang="en-US" sz="2800" dirty="0"/>
              <a:t>About 11% of American adults </a:t>
            </a:r>
            <a:r>
              <a:rPr lang="en-US" sz="2800" dirty="0" smtClean="0"/>
              <a:t>have Type B blood. </a:t>
            </a:r>
            <a:r>
              <a:rPr lang="en-US" sz="2800" dirty="0"/>
              <a:t>The proportion p-hat in an SRS should be about .11. </a:t>
            </a:r>
          </a:p>
          <a:p>
            <a:pPr>
              <a:lnSpc>
                <a:spcPct val="90000"/>
              </a:lnSpc>
            </a:pPr>
            <a:r>
              <a:rPr lang="en-US" sz="2800" dirty="0"/>
              <a:t>If a national sample contains only 9.2% </a:t>
            </a:r>
            <a:r>
              <a:rPr lang="en-US" sz="2800" dirty="0" smtClean="0"/>
              <a:t>of people with Type B blood, </a:t>
            </a:r>
            <a:r>
              <a:rPr lang="en-US" sz="2800" dirty="0"/>
              <a:t>should we suspect </a:t>
            </a:r>
            <a:r>
              <a:rPr lang="en-US" sz="2800" dirty="0" err="1"/>
              <a:t>nonresponse</a:t>
            </a:r>
            <a:r>
              <a:rPr lang="en-US" sz="2800" dirty="0"/>
              <a:t> bias?</a:t>
            </a: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58757">
                                            <p:txEl>
                                              <p:pRg st="0" end="0"/>
                                            </p:txEl>
                                          </p:spTgt>
                                        </p:tgtEl>
                                        <p:attrNameLst>
                                          <p:attrName>style.visibility</p:attrName>
                                        </p:attrNameLst>
                                      </p:cBhvr>
                                      <p:to>
                                        <p:strVal val="visible"/>
                                      </p:to>
                                    </p:set>
                                    <p:animEffect transition="in" filter="blinds(horizontal)">
                                      <p:cBhvr>
                                        <p:cTn id="7" dur="500"/>
                                        <p:tgtEl>
                                          <p:spTgt spid="4587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58757">
                                            <p:txEl>
                                              <p:pRg st="1" end="1"/>
                                            </p:txEl>
                                          </p:spTgt>
                                        </p:tgtEl>
                                        <p:attrNameLst>
                                          <p:attrName>style.visibility</p:attrName>
                                        </p:attrNameLst>
                                      </p:cBhvr>
                                      <p:to>
                                        <p:strVal val="visible"/>
                                      </p:to>
                                    </p:set>
                                    <p:animEffect transition="in" filter="blinds(horizontal)">
                                      <p:cBhvr>
                                        <p:cTn id="12" dur="500"/>
                                        <p:tgtEl>
                                          <p:spTgt spid="4587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58757">
                                            <p:txEl>
                                              <p:pRg st="2" end="2"/>
                                            </p:txEl>
                                          </p:spTgt>
                                        </p:tgtEl>
                                        <p:attrNameLst>
                                          <p:attrName>style.visibility</p:attrName>
                                        </p:attrNameLst>
                                      </p:cBhvr>
                                      <p:to>
                                        <p:strVal val="visible"/>
                                      </p:to>
                                    </p:set>
                                    <p:animEffect transition="in" filter="blinds(horizontal)">
                                      <p:cBhvr>
                                        <p:cTn id="17" dur="500"/>
                                        <p:tgtEl>
                                          <p:spTgt spid="45875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1"/>
          <p:cNvSpPr>
            <a:spLocks noGrp="1"/>
          </p:cNvSpPr>
          <p:nvPr>
            <p:ph type="ftr" sz="quarter" idx="10"/>
          </p:nvPr>
        </p:nvSpPr>
        <p:spPr/>
        <p:txBody>
          <a:bodyPr/>
          <a:lstStyle/>
          <a:p>
            <a:r>
              <a:rPr lang="en-US"/>
              <a:t>AP Statistics, Section 9.2</a:t>
            </a:r>
          </a:p>
        </p:txBody>
      </p:sp>
      <p:sp>
        <p:nvSpPr>
          <p:cNvPr id="11" name="Slide Number Placeholder 2"/>
          <p:cNvSpPr>
            <a:spLocks noGrp="1"/>
          </p:cNvSpPr>
          <p:nvPr>
            <p:ph type="sldNum" sz="quarter" idx="11"/>
          </p:nvPr>
        </p:nvSpPr>
        <p:spPr/>
        <p:txBody>
          <a:bodyPr/>
          <a:lstStyle/>
          <a:p>
            <a:fld id="{1EC40511-B391-43A3-884F-41AFD7CE7345}" type="slidenum">
              <a:rPr lang="en-US"/>
              <a:pPr/>
              <a:t>28</a:t>
            </a:fld>
            <a:endParaRPr lang="en-US"/>
          </a:p>
        </p:txBody>
      </p:sp>
      <p:graphicFrame>
        <p:nvGraphicFramePr>
          <p:cNvPr id="489474" name="Object 2"/>
          <p:cNvGraphicFramePr>
            <a:graphicFrameLocks noChangeAspect="1"/>
          </p:cNvGraphicFramePr>
          <p:nvPr/>
        </p:nvGraphicFramePr>
        <p:xfrm>
          <a:off x="1663700" y="1371603"/>
          <a:ext cx="5662613" cy="4124325"/>
        </p:xfrm>
        <a:graphic>
          <a:graphicData uri="http://schemas.openxmlformats.org/presentationml/2006/ole">
            <p:oleObj spid="_x0000_s490498" name="Equation" r:id="rId4" imgW="1879560" imgH="1371600" progId="Equation.DSMT4">
              <p:embed/>
            </p:oleObj>
          </a:graphicData>
        </a:graphic>
      </p:graphicFrame>
      <p:sp>
        <p:nvSpPr>
          <p:cNvPr id="489475" name="Rectangle 3"/>
          <p:cNvSpPr>
            <a:spLocks noChangeArrowheads="1"/>
          </p:cNvSpPr>
          <p:nvPr/>
        </p:nvSpPr>
        <p:spPr bwMode="auto">
          <a:xfrm>
            <a:off x="1600200" y="1447800"/>
            <a:ext cx="2895600" cy="609600"/>
          </a:xfrm>
          <a:prstGeom prst="rect">
            <a:avLst/>
          </a:prstGeom>
          <a:solidFill>
            <a:schemeClr val="bg1">
              <a:alpha val="96001"/>
            </a:schemeClr>
          </a:solidFill>
          <a:ln w="9525">
            <a:noFill/>
            <a:miter lim="800000"/>
            <a:headEnd/>
            <a:tailEnd/>
          </a:ln>
          <a:effectLst/>
        </p:spPr>
        <p:txBody>
          <a:bodyPr wrap="none" anchor="ctr"/>
          <a:lstStyle/>
          <a:p>
            <a:endParaRPr lang="en-US"/>
          </a:p>
        </p:txBody>
      </p:sp>
      <p:sp>
        <p:nvSpPr>
          <p:cNvPr id="489476" name="Rectangle 4"/>
          <p:cNvSpPr>
            <a:spLocks noChangeArrowheads="1"/>
          </p:cNvSpPr>
          <p:nvPr/>
        </p:nvSpPr>
        <p:spPr bwMode="auto">
          <a:xfrm>
            <a:off x="1600200" y="2133600"/>
            <a:ext cx="2895600" cy="1371600"/>
          </a:xfrm>
          <a:prstGeom prst="rect">
            <a:avLst/>
          </a:prstGeom>
          <a:solidFill>
            <a:schemeClr val="bg1">
              <a:alpha val="96001"/>
            </a:schemeClr>
          </a:solidFill>
          <a:ln w="9525">
            <a:noFill/>
            <a:miter lim="800000"/>
            <a:headEnd/>
            <a:tailEnd/>
          </a:ln>
          <a:effectLst/>
        </p:spPr>
        <p:txBody>
          <a:bodyPr wrap="none" anchor="ctr"/>
          <a:lstStyle/>
          <a:p>
            <a:endParaRPr lang="en-US"/>
          </a:p>
        </p:txBody>
      </p:sp>
      <p:sp>
        <p:nvSpPr>
          <p:cNvPr id="489477" name="Rectangle 5"/>
          <p:cNvSpPr>
            <a:spLocks noChangeArrowheads="1"/>
          </p:cNvSpPr>
          <p:nvPr/>
        </p:nvSpPr>
        <p:spPr bwMode="auto">
          <a:xfrm>
            <a:off x="4495800" y="2133600"/>
            <a:ext cx="2895600" cy="1371600"/>
          </a:xfrm>
          <a:prstGeom prst="rect">
            <a:avLst/>
          </a:prstGeom>
          <a:solidFill>
            <a:schemeClr val="bg1">
              <a:alpha val="96001"/>
            </a:schemeClr>
          </a:solidFill>
          <a:ln w="9525">
            <a:noFill/>
            <a:miter lim="800000"/>
            <a:headEnd/>
            <a:tailEnd/>
          </a:ln>
          <a:effectLst/>
        </p:spPr>
        <p:txBody>
          <a:bodyPr wrap="none" anchor="ctr"/>
          <a:lstStyle/>
          <a:p>
            <a:endParaRPr lang="en-US"/>
          </a:p>
        </p:txBody>
      </p:sp>
      <p:sp>
        <p:nvSpPr>
          <p:cNvPr id="489478" name="Rectangle 6"/>
          <p:cNvSpPr>
            <a:spLocks noChangeArrowheads="1"/>
          </p:cNvSpPr>
          <p:nvPr/>
        </p:nvSpPr>
        <p:spPr bwMode="auto">
          <a:xfrm>
            <a:off x="1676400" y="3505200"/>
            <a:ext cx="3581400" cy="1219200"/>
          </a:xfrm>
          <a:prstGeom prst="rect">
            <a:avLst/>
          </a:prstGeom>
          <a:solidFill>
            <a:schemeClr val="bg1">
              <a:alpha val="96001"/>
            </a:schemeClr>
          </a:solidFill>
          <a:ln w="9525">
            <a:noFill/>
            <a:miter lim="800000"/>
            <a:headEnd/>
            <a:tailEnd/>
          </a:ln>
          <a:effectLst/>
        </p:spPr>
        <p:txBody>
          <a:bodyPr wrap="none" anchor="ctr"/>
          <a:lstStyle/>
          <a:p>
            <a:endParaRPr lang="en-US"/>
          </a:p>
        </p:txBody>
      </p:sp>
      <p:sp>
        <p:nvSpPr>
          <p:cNvPr id="489479" name="Rectangle 7"/>
          <p:cNvSpPr>
            <a:spLocks noChangeArrowheads="1"/>
          </p:cNvSpPr>
          <p:nvPr/>
        </p:nvSpPr>
        <p:spPr bwMode="auto">
          <a:xfrm>
            <a:off x="5257800" y="3581400"/>
            <a:ext cx="2895600" cy="1143000"/>
          </a:xfrm>
          <a:prstGeom prst="rect">
            <a:avLst/>
          </a:prstGeom>
          <a:solidFill>
            <a:schemeClr val="bg1">
              <a:alpha val="96001"/>
            </a:schemeClr>
          </a:solidFill>
          <a:ln w="9525">
            <a:noFill/>
            <a:miter lim="800000"/>
            <a:headEnd/>
            <a:tailEnd/>
          </a:ln>
          <a:effectLst/>
        </p:spPr>
        <p:txBody>
          <a:bodyPr wrap="none" anchor="ctr"/>
          <a:lstStyle/>
          <a:p>
            <a:endParaRPr lang="en-US"/>
          </a:p>
        </p:txBody>
      </p:sp>
      <p:sp>
        <p:nvSpPr>
          <p:cNvPr id="489480" name="Rectangle 8"/>
          <p:cNvSpPr>
            <a:spLocks noChangeArrowheads="1"/>
          </p:cNvSpPr>
          <p:nvPr/>
        </p:nvSpPr>
        <p:spPr bwMode="auto">
          <a:xfrm>
            <a:off x="152400" y="4724400"/>
            <a:ext cx="4419600" cy="838200"/>
          </a:xfrm>
          <a:prstGeom prst="rect">
            <a:avLst/>
          </a:prstGeom>
          <a:solidFill>
            <a:schemeClr val="bg1">
              <a:alpha val="96001"/>
            </a:schemeClr>
          </a:solidFill>
          <a:ln w="9525">
            <a:noFill/>
            <a:miter lim="800000"/>
            <a:headEnd/>
            <a:tailEnd/>
          </a:ln>
          <a:effectLst/>
        </p:spPr>
        <p:txBody>
          <a:bodyPr wrap="none" anchor="ctr"/>
          <a:lstStyle/>
          <a:p>
            <a:endParaRPr lang="en-US"/>
          </a:p>
        </p:txBody>
      </p:sp>
      <p:sp>
        <p:nvSpPr>
          <p:cNvPr id="489481" name="Rectangle 9"/>
          <p:cNvSpPr>
            <a:spLocks noChangeArrowheads="1"/>
          </p:cNvSpPr>
          <p:nvPr/>
        </p:nvSpPr>
        <p:spPr bwMode="auto">
          <a:xfrm>
            <a:off x="4572000" y="4724400"/>
            <a:ext cx="1524000" cy="838200"/>
          </a:xfrm>
          <a:prstGeom prst="rect">
            <a:avLst/>
          </a:prstGeom>
          <a:solidFill>
            <a:schemeClr val="bg1">
              <a:alpha val="96001"/>
            </a:schemeClr>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89475"/>
                                        </p:tgtEl>
                                      </p:cBhvr>
                                    </p:animEffect>
                                    <p:set>
                                      <p:cBhvr>
                                        <p:cTn id="7" dur="1" fill="hold">
                                          <p:stCondLst>
                                            <p:cond delay="499"/>
                                          </p:stCondLst>
                                        </p:cTn>
                                        <p:tgtEl>
                                          <p:spTgt spid="48947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489476"/>
                                        </p:tgtEl>
                                      </p:cBhvr>
                                    </p:animEffect>
                                    <p:set>
                                      <p:cBhvr>
                                        <p:cTn id="12" dur="1" fill="hold">
                                          <p:stCondLst>
                                            <p:cond delay="499"/>
                                          </p:stCondLst>
                                        </p:cTn>
                                        <p:tgtEl>
                                          <p:spTgt spid="48947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489477"/>
                                        </p:tgtEl>
                                      </p:cBhvr>
                                    </p:animEffect>
                                    <p:set>
                                      <p:cBhvr>
                                        <p:cTn id="17" dur="1" fill="hold">
                                          <p:stCondLst>
                                            <p:cond delay="499"/>
                                          </p:stCondLst>
                                        </p:cTn>
                                        <p:tgtEl>
                                          <p:spTgt spid="48947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489478"/>
                                        </p:tgtEl>
                                      </p:cBhvr>
                                    </p:animEffect>
                                    <p:set>
                                      <p:cBhvr>
                                        <p:cTn id="22" dur="1" fill="hold">
                                          <p:stCondLst>
                                            <p:cond delay="499"/>
                                          </p:stCondLst>
                                        </p:cTn>
                                        <p:tgtEl>
                                          <p:spTgt spid="48947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489479"/>
                                        </p:tgtEl>
                                      </p:cBhvr>
                                    </p:animEffect>
                                    <p:set>
                                      <p:cBhvr>
                                        <p:cTn id="27" dur="1" fill="hold">
                                          <p:stCondLst>
                                            <p:cond delay="499"/>
                                          </p:stCondLst>
                                        </p:cTn>
                                        <p:tgtEl>
                                          <p:spTgt spid="489479"/>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489480"/>
                                        </p:tgtEl>
                                      </p:cBhvr>
                                    </p:animEffect>
                                    <p:set>
                                      <p:cBhvr>
                                        <p:cTn id="32" dur="1" fill="hold">
                                          <p:stCondLst>
                                            <p:cond delay="499"/>
                                          </p:stCondLst>
                                        </p:cTn>
                                        <p:tgtEl>
                                          <p:spTgt spid="48948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0" nodeType="clickEffect">
                                  <p:stCondLst>
                                    <p:cond delay="0"/>
                                  </p:stCondLst>
                                  <p:childTnLst>
                                    <p:animEffect transition="out" filter="blinds(horizontal)">
                                      <p:cBhvr>
                                        <p:cTn id="36" dur="500"/>
                                        <p:tgtEl>
                                          <p:spTgt spid="489481"/>
                                        </p:tgtEl>
                                      </p:cBhvr>
                                    </p:animEffect>
                                    <p:set>
                                      <p:cBhvr>
                                        <p:cTn id="37" dur="1" fill="hold">
                                          <p:stCondLst>
                                            <p:cond delay="499"/>
                                          </p:stCondLst>
                                        </p:cTn>
                                        <p:tgtEl>
                                          <p:spTgt spid="48948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9475" grpId="0" animBg="1"/>
      <p:bldP spid="489476" grpId="0" animBg="1"/>
      <p:bldP spid="489477" grpId="0" animBg="1"/>
      <p:bldP spid="489478" grpId="0" animBg="1"/>
      <p:bldP spid="489479" grpId="0" animBg="1"/>
      <p:bldP spid="489480" grpId="0" animBg="1"/>
      <p:bldP spid="48948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sz="4400" dirty="0" smtClean="0"/>
              <a:t>Distribution </a:t>
            </a:r>
            <a:r>
              <a:rPr lang="en-US" sz="4400" dirty="0"/>
              <a:t>of Sample Means</a:t>
            </a:r>
          </a:p>
        </p:txBody>
      </p:sp>
      <p:sp>
        <p:nvSpPr>
          <p:cNvPr id="2051" name="Rectangle 3"/>
          <p:cNvSpPr>
            <a:spLocks noGrp="1" noChangeArrowheads="1"/>
          </p:cNvSpPr>
          <p:nvPr>
            <p:ph type="subTitle" idx="1"/>
          </p:nvPr>
        </p:nvSpPr>
        <p:spPr/>
        <p:txBody>
          <a:bodyPr/>
          <a:lstStyle/>
          <a:p>
            <a:pPr>
              <a:lnSpc>
                <a:spcPct val="90000"/>
              </a:lnSpc>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9.1.1</a:t>
            </a:r>
          </a:p>
        </p:txBody>
      </p:sp>
      <p:sp>
        <p:nvSpPr>
          <p:cNvPr id="5" name="Slide Number Placeholder 4"/>
          <p:cNvSpPr>
            <a:spLocks noGrp="1"/>
          </p:cNvSpPr>
          <p:nvPr>
            <p:ph type="sldNum" sz="quarter" idx="11"/>
          </p:nvPr>
        </p:nvSpPr>
        <p:spPr/>
        <p:txBody>
          <a:bodyPr/>
          <a:lstStyle/>
          <a:p>
            <a:fld id="{566C803C-33F9-4DDE-9150-6E81FF01B778}" type="slidenum">
              <a:rPr lang="en-US"/>
              <a:pPr/>
              <a:t>3</a:t>
            </a:fld>
            <a:endParaRPr lang="en-US"/>
          </a:p>
        </p:txBody>
      </p:sp>
      <p:sp>
        <p:nvSpPr>
          <p:cNvPr id="457730" name="Rectangle 2"/>
          <p:cNvSpPr>
            <a:spLocks noGrp="1" noChangeArrowheads="1"/>
          </p:cNvSpPr>
          <p:nvPr>
            <p:ph type="title"/>
          </p:nvPr>
        </p:nvSpPr>
        <p:spPr/>
        <p:txBody>
          <a:bodyPr/>
          <a:lstStyle/>
          <a:p>
            <a:r>
              <a:rPr lang="en-US"/>
              <a:t>Definitions</a:t>
            </a:r>
          </a:p>
        </p:txBody>
      </p:sp>
      <p:sp>
        <p:nvSpPr>
          <p:cNvPr id="457731" name="Rectangle 3"/>
          <p:cNvSpPr>
            <a:spLocks noGrp="1" noChangeArrowheads="1"/>
          </p:cNvSpPr>
          <p:nvPr>
            <p:ph type="body" idx="1"/>
          </p:nvPr>
        </p:nvSpPr>
        <p:spPr>
          <a:xfrm>
            <a:off x="457200" y="1981200"/>
            <a:ext cx="8229600" cy="4267200"/>
          </a:xfrm>
        </p:spPr>
        <p:txBody>
          <a:bodyPr/>
          <a:lstStyle/>
          <a:p>
            <a:pPr marL="609600" indent="-609600"/>
            <a:r>
              <a:rPr lang="en-US"/>
              <a:t>statistic: </a:t>
            </a:r>
          </a:p>
          <a:p>
            <a:pPr marL="990600" lvl="1" indent="-533400"/>
            <a:r>
              <a:rPr lang="en-US"/>
              <a:t>a number that describes a sample</a:t>
            </a:r>
          </a:p>
          <a:p>
            <a:pPr marL="990600" lvl="1" indent="-533400"/>
            <a:r>
              <a:rPr lang="en-US"/>
              <a:t>the value of a statistic is known when we have taken a sample, but it can change from sample to sample</a:t>
            </a:r>
          </a:p>
          <a:p>
            <a:pPr marL="990600" lvl="1" indent="-533400"/>
            <a:r>
              <a:rPr lang="en-US"/>
              <a:t>we often use a statistic to estimate an unknown parameter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57731">
                                            <p:txEl>
                                              <p:pRg st="0" end="0"/>
                                            </p:txEl>
                                          </p:spTgt>
                                        </p:tgtEl>
                                        <p:attrNameLst>
                                          <p:attrName>style.visibility</p:attrName>
                                        </p:attrNameLst>
                                      </p:cBhvr>
                                      <p:to>
                                        <p:strVal val="visible"/>
                                      </p:to>
                                    </p:set>
                                    <p:animEffect transition="in" filter="blinds(horizontal)">
                                      <p:cBhvr>
                                        <p:cTn id="7" dur="500"/>
                                        <p:tgtEl>
                                          <p:spTgt spid="4577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57731">
                                            <p:txEl>
                                              <p:pRg st="1" end="1"/>
                                            </p:txEl>
                                          </p:spTgt>
                                        </p:tgtEl>
                                        <p:attrNameLst>
                                          <p:attrName>style.visibility</p:attrName>
                                        </p:attrNameLst>
                                      </p:cBhvr>
                                      <p:to>
                                        <p:strVal val="visible"/>
                                      </p:to>
                                    </p:set>
                                    <p:animEffect transition="in" filter="blinds(horizontal)">
                                      <p:cBhvr>
                                        <p:cTn id="12" dur="500"/>
                                        <p:tgtEl>
                                          <p:spTgt spid="45773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57731">
                                            <p:txEl>
                                              <p:pRg st="2" end="2"/>
                                            </p:txEl>
                                          </p:spTgt>
                                        </p:tgtEl>
                                        <p:attrNameLst>
                                          <p:attrName>style.visibility</p:attrName>
                                        </p:attrNameLst>
                                      </p:cBhvr>
                                      <p:to>
                                        <p:strVal val="visible"/>
                                      </p:to>
                                    </p:set>
                                    <p:animEffect transition="in" filter="blinds(horizontal)">
                                      <p:cBhvr>
                                        <p:cTn id="17" dur="500"/>
                                        <p:tgtEl>
                                          <p:spTgt spid="4577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57731">
                                            <p:txEl>
                                              <p:pRg st="3" end="3"/>
                                            </p:txEl>
                                          </p:spTgt>
                                        </p:tgtEl>
                                        <p:attrNameLst>
                                          <p:attrName>style.visibility</p:attrName>
                                        </p:attrNameLst>
                                      </p:cBhvr>
                                      <p:to>
                                        <p:strVal val="visible"/>
                                      </p:to>
                                    </p:set>
                                    <p:animEffect transition="in" filter="blinds(horizontal)">
                                      <p:cBhvr>
                                        <p:cTn id="22" dur="500"/>
                                        <p:tgtEl>
                                          <p:spTgt spid="4577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9.3</a:t>
            </a:r>
          </a:p>
        </p:txBody>
      </p:sp>
      <p:sp>
        <p:nvSpPr>
          <p:cNvPr id="5" name="Slide Number Placeholder 4"/>
          <p:cNvSpPr>
            <a:spLocks noGrp="1"/>
          </p:cNvSpPr>
          <p:nvPr>
            <p:ph type="sldNum" sz="quarter" idx="11"/>
          </p:nvPr>
        </p:nvSpPr>
        <p:spPr/>
        <p:txBody>
          <a:bodyPr/>
          <a:lstStyle/>
          <a:p>
            <a:fld id="{DD7AA9F1-0C0E-4B30-B392-E6439AC74B62}" type="slidenum">
              <a:rPr lang="en-US"/>
              <a:pPr/>
              <a:t>30</a:t>
            </a:fld>
            <a:endParaRPr lang="en-US"/>
          </a:p>
        </p:txBody>
      </p:sp>
      <p:sp>
        <p:nvSpPr>
          <p:cNvPr id="458754" name="Rectangle 2"/>
          <p:cNvSpPr>
            <a:spLocks noGrp="1" noChangeArrowheads="1"/>
          </p:cNvSpPr>
          <p:nvPr>
            <p:ph type="title"/>
          </p:nvPr>
        </p:nvSpPr>
        <p:spPr/>
        <p:txBody>
          <a:bodyPr/>
          <a:lstStyle/>
          <a:p>
            <a:r>
              <a:rPr lang="en-US" sz="4000"/>
              <a:t>Sampling from a Normal Distribution</a:t>
            </a:r>
          </a:p>
        </p:txBody>
      </p:sp>
      <p:sp>
        <p:nvSpPr>
          <p:cNvPr id="458755" name="Rectangle 3"/>
          <p:cNvSpPr>
            <a:spLocks noGrp="1" noChangeArrowheads="1"/>
          </p:cNvSpPr>
          <p:nvPr>
            <p:ph type="body" idx="1"/>
          </p:nvPr>
        </p:nvSpPr>
        <p:spPr/>
        <p:txBody>
          <a:bodyPr/>
          <a:lstStyle/>
          <a:p>
            <a:pPr>
              <a:lnSpc>
                <a:spcPct val="90000"/>
              </a:lnSpc>
            </a:pPr>
            <a:r>
              <a:rPr lang="en-US"/>
              <a:t>If you sample from a population that is normal, the resulting distribution of sample means is also normal.</a:t>
            </a:r>
          </a:p>
          <a:p>
            <a:pPr>
              <a:lnSpc>
                <a:spcPct val="90000"/>
              </a:lnSpc>
            </a:pPr>
            <a:r>
              <a:rPr lang="en-US"/>
              <a:t>If the population distribution is N(</a:t>
            </a:r>
            <a:r>
              <a:rPr lang="el-GR">
                <a:cs typeface="Arial" charset="0"/>
              </a:rPr>
              <a:t>μ</a:t>
            </a:r>
            <a:r>
              <a:rPr lang="en-US">
                <a:cs typeface="Arial" charset="0"/>
              </a:rPr>
              <a:t>,</a:t>
            </a:r>
            <a:r>
              <a:rPr lang="el-GR">
                <a:cs typeface="Arial" charset="0"/>
              </a:rPr>
              <a:t>σ</a:t>
            </a:r>
            <a:r>
              <a:rPr lang="en-US">
                <a:cs typeface="Arial" charset="0"/>
              </a:rPr>
              <a:t>), the distribution of sample means is N(</a:t>
            </a:r>
            <a:r>
              <a:rPr lang="el-GR">
                <a:cs typeface="Arial" charset="0"/>
              </a:rPr>
              <a:t>μ</a:t>
            </a:r>
            <a:r>
              <a:rPr lang="en-US">
                <a:cs typeface="Arial" charset="0"/>
              </a:rPr>
              <a:t>,</a:t>
            </a:r>
            <a:r>
              <a:rPr lang="el-GR">
                <a:cs typeface="Arial" charset="0"/>
              </a:rPr>
              <a:t>σ</a:t>
            </a:r>
            <a:r>
              <a:rPr lang="en-US">
                <a:cs typeface="Arial" charset="0"/>
              </a:rPr>
              <a:t>/n^.5)</a:t>
            </a:r>
          </a:p>
          <a:p>
            <a:pPr>
              <a:lnSpc>
                <a:spcPct val="90000"/>
              </a:lnSpc>
            </a:pPr>
            <a:r>
              <a:rPr lang="en-US">
                <a:cs typeface="Arial" charset="0"/>
              </a:rPr>
              <a:t>Restrictions: population size at least 10 times sample size.</a:t>
            </a:r>
            <a:endParaRPr lang="el-GR">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58755">
                                            <p:txEl>
                                              <p:pRg st="0" end="0"/>
                                            </p:txEl>
                                          </p:spTgt>
                                        </p:tgtEl>
                                        <p:attrNameLst>
                                          <p:attrName>style.visibility</p:attrName>
                                        </p:attrNameLst>
                                      </p:cBhvr>
                                      <p:to>
                                        <p:strVal val="visible"/>
                                      </p:to>
                                    </p:set>
                                    <p:animEffect transition="in" filter="blinds(horizontal)">
                                      <p:cBhvr>
                                        <p:cTn id="7" dur="500"/>
                                        <p:tgtEl>
                                          <p:spTgt spid="45875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58755">
                                            <p:txEl>
                                              <p:pRg st="1" end="1"/>
                                            </p:txEl>
                                          </p:spTgt>
                                        </p:tgtEl>
                                        <p:attrNameLst>
                                          <p:attrName>style.visibility</p:attrName>
                                        </p:attrNameLst>
                                      </p:cBhvr>
                                      <p:to>
                                        <p:strVal val="visible"/>
                                      </p:to>
                                    </p:set>
                                    <p:animEffect transition="in" filter="blinds(horizontal)">
                                      <p:cBhvr>
                                        <p:cTn id="12" dur="500"/>
                                        <p:tgtEl>
                                          <p:spTgt spid="45875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58755">
                                            <p:txEl>
                                              <p:pRg st="2" end="2"/>
                                            </p:txEl>
                                          </p:spTgt>
                                        </p:tgtEl>
                                        <p:attrNameLst>
                                          <p:attrName>style.visibility</p:attrName>
                                        </p:attrNameLst>
                                      </p:cBhvr>
                                      <p:to>
                                        <p:strVal val="visible"/>
                                      </p:to>
                                    </p:set>
                                    <p:animEffect transition="in" filter="blinds(horizontal)">
                                      <p:cBhvr>
                                        <p:cTn id="17" dur="500"/>
                                        <p:tgtEl>
                                          <p:spTgt spid="4587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9.3</a:t>
            </a:r>
          </a:p>
        </p:txBody>
      </p:sp>
      <p:sp>
        <p:nvSpPr>
          <p:cNvPr id="5" name="Slide Number Placeholder 4"/>
          <p:cNvSpPr>
            <a:spLocks noGrp="1"/>
          </p:cNvSpPr>
          <p:nvPr>
            <p:ph type="sldNum" sz="quarter" idx="11"/>
          </p:nvPr>
        </p:nvSpPr>
        <p:spPr/>
        <p:txBody>
          <a:bodyPr/>
          <a:lstStyle/>
          <a:p>
            <a:fld id="{56DD8E01-FDEF-41F1-A2D1-7998A2A18992}" type="slidenum">
              <a:rPr lang="en-US"/>
              <a:pPr/>
              <a:t>31</a:t>
            </a:fld>
            <a:endParaRPr lang="en-US"/>
          </a:p>
        </p:txBody>
      </p:sp>
      <p:sp>
        <p:nvSpPr>
          <p:cNvPr id="457730" name="Rectangle 2"/>
          <p:cNvSpPr>
            <a:spLocks noGrp="1" noChangeArrowheads="1"/>
          </p:cNvSpPr>
          <p:nvPr>
            <p:ph type="title"/>
          </p:nvPr>
        </p:nvSpPr>
        <p:spPr/>
        <p:txBody>
          <a:bodyPr/>
          <a:lstStyle/>
          <a:p>
            <a:r>
              <a:rPr lang="en-US"/>
              <a:t>Central Limit Theorem</a:t>
            </a:r>
          </a:p>
        </p:txBody>
      </p:sp>
      <p:sp>
        <p:nvSpPr>
          <p:cNvPr id="457731" name="Rectangle 3"/>
          <p:cNvSpPr>
            <a:spLocks noGrp="1" noChangeArrowheads="1"/>
          </p:cNvSpPr>
          <p:nvPr>
            <p:ph type="body" idx="1"/>
          </p:nvPr>
        </p:nvSpPr>
        <p:spPr/>
        <p:txBody>
          <a:bodyPr/>
          <a:lstStyle/>
          <a:p>
            <a:r>
              <a:rPr lang="en-US"/>
              <a:t>Draw an SRS of size n from </a:t>
            </a:r>
            <a:r>
              <a:rPr lang="en-US" b="1"/>
              <a:t>any population whatsoever</a:t>
            </a:r>
            <a:r>
              <a:rPr lang="en-US"/>
              <a:t> with mean </a:t>
            </a:r>
            <a:r>
              <a:rPr lang="el-GR">
                <a:cs typeface="Arial" charset="0"/>
              </a:rPr>
              <a:t>μ</a:t>
            </a:r>
            <a:r>
              <a:rPr lang="en-US"/>
              <a:t> and finite standard deviation </a:t>
            </a:r>
            <a:r>
              <a:rPr lang="el-GR">
                <a:cs typeface="Arial" charset="0"/>
              </a:rPr>
              <a:t>σ</a:t>
            </a:r>
            <a:r>
              <a:rPr lang="en-US"/>
              <a:t>. When </a:t>
            </a:r>
            <a:r>
              <a:rPr lang="en-US" b="1" u="sng"/>
              <a:t>n is large</a:t>
            </a:r>
            <a:r>
              <a:rPr lang="en-US"/>
              <a:t>, the sampling distribution of the sample mean x-bar is </a:t>
            </a:r>
            <a:r>
              <a:rPr lang="en-US" b="1"/>
              <a:t>close</a:t>
            </a:r>
            <a:r>
              <a:rPr lang="en-US"/>
              <a:t> to the normal distribution </a:t>
            </a:r>
            <a:r>
              <a:rPr lang="en-US">
                <a:cs typeface="Arial" charset="0"/>
              </a:rPr>
              <a:t>N(</a:t>
            </a:r>
            <a:r>
              <a:rPr lang="el-GR">
                <a:cs typeface="Arial" charset="0"/>
              </a:rPr>
              <a:t>μ</a:t>
            </a:r>
            <a:r>
              <a:rPr lang="en-US">
                <a:cs typeface="Arial" charset="0"/>
              </a:rPr>
              <a:t>,</a:t>
            </a:r>
            <a:r>
              <a:rPr lang="el-GR">
                <a:cs typeface="Arial" charset="0"/>
              </a:rPr>
              <a:t>σ</a:t>
            </a:r>
            <a:r>
              <a:rPr lang="en-US">
                <a:cs typeface="Arial" charset="0"/>
              </a:rPr>
              <a:t>/n^.5)</a:t>
            </a:r>
            <a:r>
              <a:rPr lang="en-US"/>
              <a:t>, with mean </a:t>
            </a:r>
            <a:r>
              <a:rPr lang="el-GR">
                <a:cs typeface="Arial" charset="0"/>
              </a:rPr>
              <a:t>μ</a:t>
            </a:r>
            <a:r>
              <a:rPr lang="en-US"/>
              <a:t> and standard deviation </a:t>
            </a:r>
            <a:r>
              <a:rPr lang="el-GR">
                <a:cs typeface="Arial" charset="0"/>
              </a:rPr>
              <a:t>σ</a:t>
            </a:r>
            <a:r>
              <a:rPr lang="en-US">
                <a:cs typeface="Arial" charset="0"/>
              </a:rPr>
              <a:t>/n^.5</a:t>
            </a:r>
            <a:r>
              <a:rPr lang="en-US"/>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1"/>
          <p:cNvSpPr>
            <a:spLocks noGrp="1"/>
          </p:cNvSpPr>
          <p:nvPr>
            <p:ph type="ftr" sz="quarter" idx="10"/>
          </p:nvPr>
        </p:nvSpPr>
        <p:spPr/>
        <p:txBody>
          <a:bodyPr/>
          <a:lstStyle/>
          <a:p>
            <a:r>
              <a:rPr lang="en-US"/>
              <a:t>AP Statistics, Section 9.3</a:t>
            </a:r>
          </a:p>
        </p:txBody>
      </p:sp>
      <p:sp>
        <p:nvSpPr>
          <p:cNvPr id="4" name="Slide Number Placeholder 2"/>
          <p:cNvSpPr>
            <a:spLocks noGrp="1"/>
          </p:cNvSpPr>
          <p:nvPr>
            <p:ph type="sldNum" sz="quarter" idx="11"/>
          </p:nvPr>
        </p:nvSpPr>
        <p:spPr/>
        <p:txBody>
          <a:bodyPr/>
          <a:lstStyle/>
          <a:p>
            <a:fld id="{C2DBCB9C-F57C-4C38-8F62-23B0C9412575}" type="slidenum">
              <a:rPr lang="en-US"/>
              <a:pPr/>
              <a:t>32</a:t>
            </a:fld>
            <a:endParaRPr lang="en-US"/>
          </a:p>
        </p:txBody>
      </p:sp>
      <p:pic>
        <p:nvPicPr>
          <p:cNvPr id="459780" name="Picture 4" descr="D0AA18A6"/>
          <p:cNvPicPr>
            <a:picLocks noChangeAspect="1" noChangeArrowheads="1"/>
          </p:cNvPicPr>
          <p:nvPr/>
        </p:nvPicPr>
        <p:blipFill>
          <a:blip r:embed="rId3" cstate="print"/>
          <a:srcRect l="5818" t="3526" r="4240" b="2420"/>
          <a:stretch>
            <a:fillRect/>
          </a:stretch>
        </p:blipFill>
        <p:spPr bwMode="auto">
          <a:xfrm>
            <a:off x="228865" y="228600"/>
            <a:ext cx="8686271" cy="6477000"/>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9.3</a:t>
            </a:r>
          </a:p>
        </p:txBody>
      </p:sp>
      <p:sp>
        <p:nvSpPr>
          <p:cNvPr id="5" name="Slide Number Placeholder 4"/>
          <p:cNvSpPr>
            <a:spLocks noGrp="1"/>
          </p:cNvSpPr>
          <p:nvPr>
            <p:ph type="sldNum" sz="quarter" idx="11"/>
          </p:nvPr>
        </p:nvSpPr>
        <p:spPr/>
        <p:txBody>
          <a:bodyPr/>
          <a:lstStyle/>
          <a:p>
            <a:fld id="{122FC008-50A7-46D2-93BA-8D9ABA48FF59}" type="slidenum">
              <a:rPr lang="en-US"/>
              <a:pPr/>
              <a:t>33</a:t>
            </a:fld>
            <a:endParaRPr lang="en-US"/>
          </a:p>
        </p:txBody>
      </p:sp>
      <p:sp>
        <p:nvSpPr>
          <p:cNvPr id="460802" name="Rectangle 2"/>
          <p:cNvSpPr>
            <a:spLocks noGrp="1" noChangeArrowheads="1"/>
          </p:cNvSpPr>
          <p:nvPr>
            <p:ph type="title"/>
          </p:nvPr>
        </p:nvSpPr>
        <p:spPr/>
        <p:txBody>
          <a:bodyPr/>
          <a:lstStyle/>
          <a:p>
            <a:r>
              <a:rPr lang="en-US"/>
              <a:t>Example</a:t>
            </a:r>
          </a:p>
        </p:txBody>
      </p:sp>
      <p:sp>
        <p:nvSpPr>
          <p:cNvPr id="460803" name="Rectangle 3"/>
          <p:cNvSpPr>
            <a:spLocks noGrp="1" noChangeArrowheads="1"/>
          </p:cNvSpPr>
          <p:nvPr>
            <p:ph type="body" idx="1"/>
          </p:nvPr>
        </p:nvSpPr>
        <p:spPr/>
        <p:txBody>
          <a:bodyPr/>
          <a:lstStyle/>
          <a:p>
            <a:r>
              <a:rPr lang="en-US" sz="2800"/>
              <a:t>The time that a technician requires to perform preventive maintenance on an air-conditioning unit is governed by the exponential distribution whose density curve has mean 1 hour and standard deviation 1 hour.</a:t>
            </a:r>
          </a:p>
          <a:p>
            <a:r>
              <a:rPr lang="en-US" sz="2800"/>
              <a:t>Your company operates 70 of these units.</a:t>
            </a:r>
          </a:p>
          <a:p>
            <a:r>
              <a:rPr lang="en-US" sz="2800"/>
              <a:t>What is the probability that their average maintenance exceeds 50 minutes?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9.3</a:t>
            </a:r>
          </a:p>
        </p:txBody>
      </p:sp>
      <p:sp>
        <p:nvSpPr>
          <p:cNvPr id="5" name="Slide Number Placeholder 4"/>
          <p:cNvSpPr>
            <a:spLocks noGrp="1"/>
          </p:cNvSpPr>
          <p:nvPr>
            <p:ph type="sldNum" sz="quarter" idx="11"/>
          </p:nvPr>
        </p:nvSpPr>
        <p:spPr/>
        <p:txBody>
          <a:bodyPr/>
          <a:lstStyle/>
          <a:p>
            <a:fld id="{2E9F42D5-86E2-4EE3-8236-D9C64BF78CF5}" type="slidenum">
              <a:rPr lang="en-US"/>
              <a:pPr/>
              <a:t>34</a:t>
            </a:fld>
            <a:endParaRPr lang="en-US"/>
          </a:p>
        </p:txBody>
      </p:sp>
      <p:sp>
        <p:nvSpPr>
          <p:cNvPr id="461826" name="Rectangle 2"/>
          <p:cNvSpPr>
            <a:spLocks noGrp="1" noChangeArrowheads="1"/>
          </p:cNvSpPr>
          <p:nvPr>
            <p:ph type="title"/>
          </p:nvPr>
        </p:nvSpPr>
        <p:spPr/>
        <p:txBody>
          <a:bodyPr/>
          <a:lstStyle/>
          <a:p>
            <a:r>
              <a:rPr lang="en-US"/>
              <a:t>Example:</a:t>
            </a:r>
          </a:p>
        </p:txBody>
      </p:sp>
      <p:sp>
        <p:nvSpPr>
          <p:cNvPr id="461827" name="Rectangle 3"/>
          <p:cNvSpPr>
            <a:spLocks noGrp="1" noChangeArrowheads="1"/>
          </p:cNvSpPr>
          <p:nvPr>
            <p:ph type="body" idx="1"/>
          </p:nvPr>
        </p:nvSpPr>
        <p:spPr/>
        <p:txBody>
          <a:bodyPr/>
          <a:lstStyle/>
          <a:p>
            <a:r>
              <a:rPr lang="en-US" sz="2800"/>
              <a:t>Are the restrictions of sampling fulfilled?</a:t>
            </a:r>
          </a:p>
          <a:p>
            <a:r>
              <a:rPr lang="en-US" sz="2800"/>
              <a:t>Sampling size of 70 is less than one tenth of the infinite number of the “maintenances” that could be done.</a:t>
            </a:r>
          </a:p>
          <a:p>
            <a:r>
              <a:rPr lang="en-US" sz="2800"/>
              <a:t>The population distribution is not normal, but the sample of 70 is large enough for the distribution of sample means to be approximately normal with mean 1 and standard deviation 1/70^.5.</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1"/>
          <p:cNvSpPr>
            <a:spLocks noGrp="1"/>
          </p:cNvSpPr>
          <p:nvPr>
            <p:ph type="ftr" sz="quarter" idx="10"/>
          </p:nvPr>
        </p:nvSpPr>
        <p:spPr/>
        <p:txBody>
          <a:bodyPr/>
          <a:lstStyle/>
          <a:p>
            <a:r>
              <a:rPr lang="en-US"/>
              <a:t>AP Statistics, Section 9.3</a:t>
            </a:r>
          </a:p>
        </p:txBody>
      </p:sp>
      <p:sp>
        <p:nvSpPr>
          <p:cNvPr id="6" name="Slide Number Placeholder 2"/>
          <p:cNvSpPr>
            <a:spLocks noGrp="1"/>
          </p:cNvSpPr>
          <p:nvPr>
            <p:ph type="sldNum" sz="quarter" idx="11"/>
          </p:nvPr>
        </p:nvSpPr>
        <p:spPr/>
        <p:txBody>
          <a:bodyPr/>
          <a:lstStyle/>
          <a:p>
            <a:fld id="{DC711AB7-3764-4B4C-82E2-528B98E8FA15}" type="slidenum">
              <a:rPr lang="en-US"/>
              <a:pPr/>
              <a:t>35</a:t>
            </a:fld>
            <a:endParaRPr lang="en-US"/>
          </a:p>
        </p:txBody>
      </p:sp>
      <p:pic>
        <p:nvPicPr>
          <p:cNvPr id="462852" name="Picture 4" descr="2F8F53A4"/>
          <p:cNvPicPr>
            <a:picLocks noChangeAspect="1" noChangeArrowheads="1"/>
          </p:cNvPicPr>
          <p:nvPr/>
        </p:nvPicPr>
        <p:blipFill>
          <a:blip r:embed="rId3" cstate="print"/>
          <a:srcRect t="13693" r="1828" b="2426"/>
          <a:stretch>
            <a:fillRect/>
          </a:stretch>
        </p:blipFill>
        <p:spPr bwMode="auto">
          <a:xfrm>
            <a:off x="228865" y="914400"/>
            <a:ext cx="8695531" cy="5105400"/>
          </a:xfrm>
          <a:prstGeom prst="rect">
            <a:avLst/>
          </a:prstGeom>
          <a:noFill/>
        </p:spPr>
      </p:pic>
      <p:sp>
        <p:nvSpPr>
          <p:cNvPr id="462853" name="Rectangle 5"/>
          <p:cNvSpPr>
            <a:spLocks noChangeArrowheads="1"/>
          </p:cNvSpPr>
          <p:nvPr/>
        </p:nvSpPr>
        <p:spPr bwMode="auto">
          <a:xfrm>
            <a:off x="2819136" y="5715000"/>
            <a:ext cx="914135" cy="228600"/>
          </a:xfrm>
          <a:prstGeom prst="rect">
            <a:avLst/>
          </a:prstGeom>
          <a:solidFill>
            <a:schemeClr val="bg1"/>
          </a:solidFill>
          <a:ln w="9525">
            <a:noFill/>
            <a:miter lim="800000"/>
            <a:headEnd/>
            <a:tailEnd/>
          </a:ln>
          <a:effectLst/>
        </p:spPr>
        <p:txBody>
          <a:bodyPr wrap="none" anchor="ctr"/>
          <a:lstStyle/>
          <a:p>
            <a:endParaRPr lang="en-US"/>
          </a:p>
        </p:txBody>
      </p:sp>
      <p:sp>
        <p:nvSpPr>
          <p:cNvPr id="462854" name="Rectangle 6"/>
          <p:cNvSpPr>
            <a:spLocks noChangeArrowheads="1"/>
          </p:cNvSpPr>
          <p:nvPr/>
        </p:nvSpPr>
        <p:spPr bwMode="auto">
          <a:xfrm>
            <a:off x="3200136" y="4495800"/>
            <a:ext cx="914135" cy="114300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
          <p:cNvSpPr>
            <a:spLocks noGrp="1"/>
          </p:cNvSpPr>
          <p:nvPr>
            <p:ph type="ftr" sz="quarter" idx="10"/>
          </p:nvPr>
        </p:nvSpPr>
        <p:spPr/>
        <p:txBody>
          <a:bodyPr/>
          <a:lstStyle/>
          <a:p>
            <a:r>
              <a:rPr lang="en-US"/>
              <a:t>AP Statistics, Section 9.3</a:t>
            </a:r>
          </a:p>
        </p:txBody>
      </p:sp>
      <p:sp>
        <p:nvSpPr>
          <p:cNvPr id="17" name="Slide Number Placeholder 2"/>
          <p:cNvSpPr>
            <a:spLocks noGrp="1"/>
          </p:cNvSpPr>
          <p:nvPr>
            <p:ph type="sldNum" sz="quarter" idx="11"/>
          </p:nvPr>
        </p:nvSpPr>
        <p:spPr/>
        <p:txBody>
          <a:bodyPr/>
          <a:lstStyle/>
          <a:p>
            <a:fld id="{3C4B64F8-171E-418D-965E-F4C04342959A}" type="slidenum">
              <a:rPr lang="en-US"/>
              <a:pPr/>
              <a:t>36</a:t>
            </a:fld>
            <a:endParaRPr lang="en-US"/>
          </a:p>
        </p:txBody>
      </p:sp>
      <p:pic>
        <p:nvPicPr>
          <p:cNvPr id="463874" name="Picture 2" descr="2F8F53A4"/>
          <p:cNvPicPr>
            <a:picLocks noChangeAspect="1" noChangeArrowheads="1"/>
          </p:cNvPicPr>
          <p:nvPr/>
        </p:nvPicPr>
        <p:blipFill>
          <a:blip r:embed="rId4" cstate="print"/>
          <a:srcRect t="13693" r="1828" b="2426"/>
          <a:stretch>
            <a:fillRect/>
          </a:stretch>
        </p:blipFill>
        <p:spPr bwMode="auto">
          <a:xfrm>
            <a:off x="4495271" y="914401"/>
            <a:ext cx="4429125" cy="2600325"/>
          </a:xfrm>
          <a:prstGeom prst="rect">
            <a:avLst/>
          </a:prstGeom>
          <a:noFill/>
        </p:spPr>
      </p:pic>
      <p:sp>
        <p:nvSpPr>
          <p:cNvPr id="463875" name="Rectangle 3"/>
          <p:cNvSpPr>
            <a:spLocks noChangeArrowheads="1"/>
          </p:cNvSpPr>
          <p:nvPr/>
        </p:nvSpPr>
        <p:spPr bwMode="auto">
          <a:xfrm>
            <a:off x="2819136" y="5715000"/>
            <a:ext cx="914135" cy="228600"/>
          </a:xfrm>
          <a:prstGeom prst="rect">
            <a:avLst/>
          </a:prstGeom>
          <a:solidFill>
            <a:schemeClr val="bg1"/>
          </a:solidFill>
          <a:ln w="9525">
            <a:noFill/>
            <a:miter lim="800000"/>
            <a:headEnd/>
            <a:tailEnd/>
          </a:ln>
          <a:effectLst/>
        </p:spPr>
        <p:txBody>
          <a:bodyPr wrap="none" anchor="ctr"/>
          <a:lstStyle/>
          <a:p>
            <a:endParaRPr lang="en-US"/>
          </a:p>
        </p:txBody>
      </p:sp>
      <p:sp>
        <p:nvSpPr>
          <p:cNvPr id="463876" name="Rectangle 4"/>
          <p:cNvSpPr>
            <a:spLocks noChangeArrowheads="1"/>
          </p:cNvSpPr>
          <p:nvPr/>
        </p:nvSpPr>
        <p:spPr bwMode="auto">
          <a:xfrm>
            <a:off x="3200136" y="4495800"/>
            <a:ext cx="914135" cy="1143000"/>
          </a:xfrm>
          <a:prstGeom prst="rect">
            <a:avLst/>
          </a:prstGeom>
          <a:solidFill>
            <a:schemeClr val="bg1"/>
          </a:solidFill>
          <a:ln w="9525">
            <a:noFill/>
            <a:miter lim="800000"/>
            <a:headEnd/>
            <a:tailEnd/>
          </a:ln>
          <a:effectLst/>
        </p:spPr>
        <p:txBody>
          <a:bodyPr wrap="none" anchor="ctr"/>
          <a:lstStyle/>
          <a:p>
            <a:endParaRPr lang="en-US"/>
          </a:p>
        </p:txBody>
      </p:sp>
      <p:sp>
        <p:nvSpPr>
          <p:cNvPr id="463878" name="Rectangle 6"/>
          <p:cNvSpPr>
            <a:spLocks noChangeArrowheads="1"/>
          </p:cNvSpPr>
          <p:nvPr/>
        </p:nvSpPr>
        <p:spPr bwMode="auto">
          <a:xfrm>
            <a:off x="0" y="2996684"/>
            <a:ext cx="184731" cy="369332"/>
          </a:xfrm>
          <a:prstGeom prst="rect">
            <a:avLst/>
          </a:prstGeom>
          <a:noFill/>
          <a:ln w="9525">
            <a:noFill/>
            <a:miter lim="800000"/>
            <a:headEnd/>
            <a:tailEnd/>
          </a:ln>
          <a:effectLst/>
        </p:spPr>
        <p:txBody>
          <a:bodyPr wrap="none" anchor="ctr">
            <a:spAutoFit/>
          </a:bodyPr>
          <a:lstStyle/>
          <a:p>
            <a:endParaRPr lang="en-US"/>
          </a:p>
        </p:txBody>
      </p:sp>
      <p:graphicFrame>
        <p:nvGraphicFramePr>
          <p:cNvPr id="463877" name="Object 5"/>
          <p:cNvGraphicFramePr>
            <a:graphicFrameLocks noChangeAspect="1"/>
          </p:cNvGraphicFramePr>
          <p:nvPr/>
        </p:nvGraphicFramePr>
        <p:xfrm>
          <a:off x="699824" y="2133600"/>
          <a:ext cx="4008438" cy="3763963"/>
        </p:xfrm>
        <a:graphic>
          <a:graphicData uri="http://schemas.openxmlformats.org/presentationml/2006/ole">
            <p:oleObj spid="_x0000_s491522" name="Equation" r:id="rId5" imgW="1752480" imgH="1371600" progId="Equation.DSMT4">
              <p:embed/>
            </p:oleObj>
          </a:graphicData>
        </a:graphic>
      </p:graphicFrame>
      <p:sp>
        <p:nvSpPr>
          <p:cNvPr id="463879" name="Rectangle 7"/>
          <p:cNvSpPr>
            <a:spLocks noChangeArrowheads="1"/>
          </p:cNvSpPr>
          <p:nvPr/>
        </p:nvSpPr>
        <p:spPr bwMode="auto">
          <a:xfrm>
            <a:off x="304271" y="2133600"/>
            <a:ext cx="1905000" cy="609600"/>
          </a:xfrm>
          <a:prstGeom prst="rect">
            <a:avLst/>
          </a:prstGeom>
          <a:solidFill>
            <a:schemeClr val="bg1"/>
          </a:solidFill>
          <a:ln w="9525">
            <a:noFill/>
            <a:miter lim="800000"/>
            <a:headEnd/>
            <a:tailEnd/>
          </a:ln>
          <a:effectLst/>
        </p:spPr>
        <p:txBody>
          <a:bodyPr wrap="none" anchor="ctr"/>
          <a:lstStyle/>
          <a:p>
            <a:endParaRPr lang="en-US"/>
          </a:p>
        </p:txBody>
      </p:sp>
      <p:sp>
        <p:nvSpPr>
          <p:cNvPr id="463880" name="Rectangle 8"/>
          <p:cNvSpPr>
            <a:spLocks noChangeArrowheads="1"/>
          </p:cNvSpPr>
          <p:nvPr/>
        </p:nvSpPr>
        <p:spPr bwMode="auto">
          <a:xfrm>
            <a:off x="304271" y="2895600"/>
            <a:ext cx="1600729" cy="990600"/>
          </a:xfrm>
          <a:prstGeom prst="rect">
            <a:avLst/>
          </a:prstGeom>
          <a:solidFill>
            <a:schemeClr val="bg1"/>
          </a:solidFill>
          <a:ln w="9525">
            <a:noFill/>
            <a:miter lim="800000"/>
            <a:headEnd/>
            <a:tailEnd/>
          </a:ln>
          <a:effectLst/>
        </p:spPr>
        <p:txBody>
          <a:bodyPr wrap="none" anchor="ctr"/>
          <a:lstStyle/>
          <a:p>
            <a:endParaRPr lang="en-US"/>
          </a:p>
        </p:txBody>
      </p:sp>
      <p:sp>
        <p:nvSpPr>
          <p:cNvPr id="463881" name="Rectangle 9"/>
          <p:cNvSpPr>
            <a:spLocks noChangeArrowheads="1"/>
          </p:cNvSpPr>
          <p:nvPr/>
        </p:nvSpPr>
        <p:spPr bwMode="auto">
          <a:xfrm>
            <a:off x="1905000" y="2895600"/>
            <a:ext cx="1190625" cy="990600"/>
          </a:xfrm>
          <a:prstGeom prst="rect">
            <a:avLst/>
          </a:prstGeom>
          <a:solidFill>
            <a:schemeClr val="bg1"/>
          </a:solidFill>
          <a:ln w="9525">
            <a:noFill/>
            <a:miter lim="800000"/>
            <a:headEnd/>
            <a:tailEnd/>
          </a:ln>
          <a:effectLst/>
        </p:spPr>
        <p:txBody>
          <a:bodyPr wrap="none" anchor="ctr"/>
          <a:lstStyle/>
          <a:p>
            <a:endParaRPr lang="en-US"/>
          </a:p>
        </p:txBody>
      </p:sp>
      <p:sp>
        <p:nvSpPr>
          <p:cNvPr id="463882" name="Rectangle 10"/>
          <p:cNvSpPr>
            <a:spLocks noChangeArrowheads="1"/>
          </p:cNvSpPr>
          <p:nvPr/>
        </p:nvSpPr>
        <p:spPr bwMode="auto">
          <a:xfrm>
            <a:off x="3094303" y="2882900"/>
            <a:ext cx="1325563" cy="990600"/>
          </a:xfrm>
          <a:prstGeom prst="rect">
            <a:avLst/>
          </a:prstGeom>
          <a:solidFill>
            <a:schemeClr val="bg1"/>
          </a:solidFill>
          <a:ln w="9525">
            <a:noFill/>
            <a:miter lim="800000"/>
            <a:headEnd/>
            <a:tailEnd/>
          </a:ln>
          <a:effectLst/>
        </p:spPr>
        <p:txBody>
          <a:bodyPr wrap="none" anchor="ctr"/>
          <a:lstStyle/>
          <a:p>
            <a:endParaRPr lang="en-US"/>
          </a:p>
        </p:txBody>
      </p:sp>
      <p:sp>
        <p:nvSpPr>
          <p:cNvPr id="463883" name="Rectangle 11"/>
          <p:cNvSpPr>
            <a:spLocks noChangeArrowheads="1"/>
          </p:cNvSpPr>
          <p:nvPr/>
        </p:nvSpPr>
        <p:spPr bwMode="auto">
          <a:xfrm>
            <a:off x="304271" y="4114801"/>
            <a:ext cx="1829594" cy="1019175"/>
          </a:xfrm>
          <a:prstGeom prst="rect">
            <a:avLst/>
          </a:prstGeom>
          <a:solidFill>
            <a:schemeClr val="bg1"/>
          </a:solidFill>
          <a:ln w="9525">
            <a:noFill/>
            <a:miter lim="800000"/>
            <a:headEnd/>
            <a:tailEnd/>
          </a:ln>
          <a:effectLst/>
        </p:spPr>
        <p:txBody>
          <a:bodyPr wrap="none" anchor="ctr"/>
          <a:lstStyle/>
          <a:p>
            <a:endParaRPr lang="en-US"/>
          </a:p>
        </p:txBody>
      </p:sp>
      <p:sp>
        <p:nvSpPr>
          <p:cNvPr id="463884" name="Rectangle 12"/>
          <p:cNvSpPr>
            <a:spLocks noChangeArrowheads="1"/>
          </p:cNvSpPr>
          <p:nvPr/>
        </p:nvSpPr>
        <p:spPr bwMode="auto">
          <a:xfrm>
            <a:off x="2133866" y="4038601"/>
            <a:ext cx="1403614" cy="1095375"/>
          </a:xfrm>
          <a:prstGeom prst="rect">
            <a:avLst/>
          </a:prstGeom>
          <a:solidFill>
            <a:schemeClr val="bg1"/>
          </a:solidFill>
          <a:ln w="9525">
            <a:noFill/>
            <a:miter lim="800000"/>
            <a:headEnd/>
            <a:tailEnd/>
          </a:ln>
          <a:effectLst/>
        </p:spPr>
        <p:txBody>
          <a:bodyPr wrap="none" anchor="ctr"/>
          <a:lstStyle/>
          <a:p>
            <a:endParaRPr lang="en-US"/>
          </a:p>
        </p:txBody>
      </p:sp>
      <p:sp>
        <p:nvSpPr>
          <p:cNvPr id="463885" name="Rectangle 13"/>
          <p:cNvSpPr>
            <a:spLocks noChangeArrowheads="1"/>
          </p:cNvSpPr>
          <p:nvPr/>
        </p:nvSpPr>
        <p:spPr bwMode="auto">
          <a:xfrm>
            <a:off x="3549386" y="4038601"/>
            <a:ext cx="1632479" cy="1095375"/>
          </a:xfrm>
          <a:prstGeom prst="rect">
            <a:avLst/>
          </a:prstGeom>
          <a:solidFill>
            <a:schemeClr val="bg1"/>
          </a:solidFill>
          <a:ln w="9525">
            <a:noFill/>
            <a:miter lim="800000"/>
            <a:headEnd/>
            <a:tailEnd/>
          </a:ln>
          <a:effectLst/>
        </p:spPr>
        <p:txBody>
          <a:bodyPr wrap="none" anchor="ctr"/>
          <a:lstStyle/>
          <a:p>
            <a:endParaRPr lang="en-US"/>
          </a:p>
        </p:txBody>
      </p:sp>
      <p:sp>
        <p:nvSpPr>
          <p:cNvPr id="463886" name="Rectangle 14"/>
          <p:cNvSpPr>
            <a:spLocks noChangeArrowheads="1"/>
          </p:cNvSpPr>
          <p:nvPr/>
        </p:nvSpPr>
        <p:spPr bwMode="auto">
          <a:xfrm>
            <a:off x="304271" y="5181600"/>
            <a:ext cx="2591594" cy="685800"/>
          </a:xfrm>
          <a:prstGeom prst="rect">
            <a:avLst/>
          </a:prstGeom>
          <a:solidFill>
            <a:schemeClr val="bg1"/>
          </a:solidFill>
          <a:ln w="9525">
            <a:noFill/>
            <a:miter lim="800000"/>
            <a:headEnd/>
            <a:tailEnd/>
          </a:ln>
          <a:effectLst/>
        </p:spPr>
        <p:txBody>
          <a:bodyPr wrap="none" anchor="ctr"/>
          <a:lstStyle/>
          <a:p>
            <a:endParaRPr lang="en-US"/>
          </a:p>
        </p:txBody>
      </p:sp>
      <p:sp>
        <p:nvSpPr>
          <p:cNvPr id="463887" name="Rectangle 15"/>
          <p:cNvSpPr>
            <a:spLocks noChangeArrowheads="1"/>
          </p:cNvSpPr>
          <p:nvPr/>
        </p:nvSpPr>
        <p:spPr bwMode="auto">
          <a:xfrm>
            <a:off x="2895865" y="5181600"/>
            <a:ext cx="2590271" cy="685800"/>
          </a:xfrm>
          <a:prstGeom prst="rect">
            <a:avLst/>
          </a:prstGeom>
          <a:solidFill>
            <a:schemeClr val="bg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63879"/>
                                        </p:tgtEl>
                                      </p:cBhvr>
                                    </p:animEffect>
                                    <p:set>
                                      <p:cBhvr>
                                        <p:cTn id="7" dur="1" fill="hold">
                                          <p:stCondLst>
                                            <p:cond delay="499"/>
                                          </p:stCondLst>
                                        </p:cTn>
                                        <p:tgtEl>
                                          <p:spTgt spid="46387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463880"/>
                                        </p:tgtEl>
                                      </p:cBhvr>
                                    </p:animEffect>
                                    <p:set>
                                      <p:cBhvr>
                                        <p:cTn id="12" dur="1" fill="hold">
                                          <p:stCondLst>
                                            <p:cond delay="499"/>
                                          </p:stCondLst>
                                        </p:cTn>
                                        <p:tgtEl>
                                          <p:spTgt spid="46388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463881"/>
                                        </p:tgtEl>
                                      </p:cBhvr>
                                    </p:animEffect>
                                    <p:set>
                                      <p:cBhvr>
                                        <p:cTn id="17" dur="1" fill="hold">
                                          <p:stCondLst>
                                            <p:cond delay="499"/>
                                          </p:stCondLst>
                                        </p:cTn>
                                        <p:tgtEl>
                                          <p:spTgt spid="463881"/>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 presetClass="exit" presetSubtype="10" fill="hold" grpId="0" nodeType="clickEffect">
                                  <p:stCondLst>
                                    <p:cond delay="0"/>
                                  </p:stCondLst>
                                  <p:childTnLst>
                                    <p:animEffect transition="out" filter="blinds(horizontal)">
                                      <p:cBhvr>
                                        <p:cTn id="21" dur="500"/>
                                        <p:tgtEl>
                                          <p:spTgt spid="463882"/>
                                        </p:tgtEl>
                                      </p:cBhvr>
                                    </p:animEffect>
                                    <p:set>
                                      <p:cBhvr>
                                        <p:cTn id="22" dur="1" fill="hold">
                                          <p:stCondLst>
                                            <p:cond delay="499"/>
                                          </p:stCondLst>
                                        </p:cTn>
                                        <p:tgtEl>
                                          <p:spTgt spid="463882"/>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3" presetClass="exit" presetSubtype="10" fill="hold" grpId="0" nodeType="clickEffect">
                                  <p:stCondLst>
                                    <p:cond delay="0"/>
                                  </p:stCondLst>
                                  <p:childTnLst>
                                    <p:animEffect transition="out" filter="blinds(horizontal)">
                                      <p:cBhvr>
                                        <p:cTn id="26" dur="500"/>
                                        <p:tgtEl>
                                          <p:spTgt spid="463883"/>
                                        </p:tgtEl>
                                      </p:cBhvr>
                                    </p:animEffect>
                                    <p:set>
                                      <p:cBhvr>
                                        <p:cTn id="27" dur="1" fill="hold">
                                          <p:stCondLst>
                                            <p:cond delay="499"/>
                                          </p:stCondLst>
                                        </p:cTn>
                                        <p:tgtEl>
                                          <p:spTgt spid="463883"/>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3" presetClass="exit" presetSubtype="10" fill="hold" grpId="0" nodeType="clickEffect">
                                  <p:stCondLst>
                                    <p:cond delay="0"/>
                                  </p:stCondLst>
                                  <p:childTnLst>
                                    <p:animEffect transition="out" filter="blinds(horizontal)">
                                      <p:cBhvr>
                                        <p:cTn id="31" dur="500"/>
                                        <p:tgtEl>
                                          <p:spTgt spid="463884"/>
                                        </p:tgtEl>
                                      </p:cBhvr>
                                    </p:animEffect>
                                    <p:set>
                                      <p:cBhvr>
                                        <p:cTn id="32" dur="1" fill="hold">
                                          <p:stCondLst>
                                            <p:cond delay="499"/>
                                          </p:stCondLst>
                                        </p:cTn>
                                        <p:tgtEl>
                                          <p:spTgt spid="463884"/>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3" presetClass="exit" presetSubtype="10" fill="hold" grpId="0" nodeType="clickEffect">
                                  <p:stCondLst>
                                    <p:cond delay="0"/>
                                  </p:stCondLst>
                                  <p:childTnLst>
                                    <p:animEffect transition="out" filter="blinds(horizontal)">
                                      <p:cBhvr>
                                        <p:cTn id="36" dur="500"/>
                                        <p:tgtEl>
                                          <p:spTgt spid="463885"/>
                                        </p:tgtEl>
                                      </p:cBhvr>
                                    </p:animEffect>
                                    <p:set>
                                      <p:cBhvr>
                                        <p:cTn id="37" dur="1" fill="hold">
                                          <p:stCondLst>
                                            <p:cond delay="499"/>
                                          </p:stCondLst>
                                        </p:cTn>
                                        <p:tgtEl>
                                          <p:spTgt spid="463885"/>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3" presetClass="exit" presetSubtype="10" fill="hold" grpId="0" nodeType="clickEffect">
                                  <p:stCondLst>
                                    <p:cond delay="0"/>
                                  </p:stCondLst>
                                  <p:childTnLst>
                                    <p:animEffect transition="out" filter="blinds(horizontal)">
                                      <p:cBhvr>
                                        <p:cTn id="41" dur="500"/>
                                        <p:tgtEl>
                                          <p:spTgt spid="463886"/>
                                        </p:tgtEl>
                                      </p:cBhvr>
                                    </p:animEffect>
                                    <p:set>
                                      <p:cBhvr>
                                        <p:cTn id="42" dur="1" fill="hold">
                                          <p:stCondLst>
                                            <p:cond delay="499"/>
                                          </p:stCondLst>
                                        </p:cTn>
                                        <p:tgtEl>
                                          <p:spTgt spid="463886"/>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3" presetClass="exit" presetSubtype="10" fill="hold" grpId="0" nodeType="clickEffect">
                                  <p:stCondLst>
                                    <p:cond delay="0"/>
                                  </p:stCondLst>
                                  <p:childTnLst>
                                    <p:animEffect transition="out" filter="blinds(horizontal)">
                                      <p:cBhvr>
                                        <p:cTn id="46" dur="500"/>
                                        <p:tgtEl>
                                          <p:spTgt spid="463887"/>
                                        </p:tgtEl>
                                      </p:cBhvr>
                                    </p:animEffect>
                                    <p:set>
                                      <p:cBhvr>
                                        <p:cTn id="47" dur="1" fill="hold">
                                          <p:stCondLst>
                                            <p:cond delay="499"/>
                                          </p:stCondLst>
                                        </p:cTn>
                                        <p:tgtEl>
                                          <p:spTgt spid="46388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3879" grpId="0" animBg="1"/>
      <p:bldP spid="463880" grpId="0" animBg="1"/>
      <p:bldP spid="463881" grpId="0" animBg="1"/>
      <p:bldP spid="463882" grpId="0" animBg="1"/>
      <p:bldP spid="463883" grpId="0" animBg="1"/>
      <p:bldP spid="463884" grpId="0" animBg="1"/>
      <p:bldP spid="463885" grpId="0" animBg="1"/>
      <p:bldP spid="463886" grpId="0" animBg="1"/>
      <p:bldP spid="46388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AP Statistics, Section 9.1.1</a:t>
            </a:r>
          </a:p>
        </p:txBody>
      </p:sp>
      <p:sp>
        <p:nvSpPr>
          <p:cNvPr id="6" name="Slide Number Placeholder 5"/>
          <p:cNvSpPr>
            <a:spLocks noGrp="1"/>
          </p:cNvSpPr>
          <p:nvPr>
            <p:ph type="sldNum" sz="quarter" idx="11"/>
          </p:nvPr>
        </p:nvSpPr>
        <p:spPr/>
        <p:txBody>
          <a:bodyPr/>
          <a:lstStyle/>
          <a:p>
            <a:fld id="{D647F9F5-5F8C-48D8-B83C-A949FAF0B74F}" type="slidenum">
              <a:rPr lang="en-US"/>
              <a:pPr/>
              <a:t>4</a:t>
            </a:fld>
            <a:endParaRPr lang="en-US"/>
          </a:p>
        </p:txBody>
      </p:sp>
      <p:sp>
        <p:nvSpPr>
          <p:cNvPr id="458756" name="Rectangle 4"/>
          <p:cNvSpPr>
            <a:spLocks noGrp="1" noChangeArrowheads="1"/>
          </p:cNvSpPr>
          <p:nvPr>
            <p:ph type="title"/>
          </p:nvPr>
        </p:nvSpPr>
        <p:spPr/>
        <p:txBody>
          <a:bodyPr/>
          <a:lstStyle/>
          <a:p>
            <a:r>
              <a:rPr lang="en-US"/>
              <a:t>Compare</a:t>
            </a:r>
          </a:p>
        </p:txBody>
      </p:sp>
      <p:sp>
        <p:nvSpPr>
          <p:cNvPr id="458757" name="Rectangle 5"/>
          <p:cNvSpPr>
            <a:spLocks noGrp="1" noChangeArrowheads="1"/>
          </p:cNvSpPr>
          <p:nvPr>
            <p:ph type="body" sz="half" idx="1"/>
          </p:nvPr>
        </p:nvSpPr>
        <p:spPr/>
        <p:txBody>
          <a:bodyPr/>
          <a:lstStyle/>
          <a:p>
            <a:pPr>
              <a:lnSpc>
                <a:spcPct val="90000"/>
              </a:lnSpc>
            </a:pPr>
            <a:r>
              <a:rPr lang="en-US"/>
              <a:t>parameter</a:t>
            </a:r>
          </a:p>
          <a:p>
            <a:pPr lvl="1">
              <a:lnSpc>
                <a:spcPct val="90000"/>
              </a:lnSpc>
            </a:pPr>
            <a:r>
              <a:rPr lang="en-US"/>
              <a:t>mean: </a:t>
            </a:r>
            <a:r>
              <a:rPr lang="el-GR">
                <a:cs typeface="Arial" charset="0"/>
              </a:rPr>
              <a:t>μ</a:t>
            </a:r>
            <a:endParaRPr lang="en-US">
              <a:cs typeface="Arial" charset="0"/>
            </a:endParaRPr>
          </a:p>
          <a:p>
            <a:pPr lvl="1">
              <a:lnSpc>
                <a:spcPct val="90000"/>
              </a:lnSpc>
            </a:pPr>
            <a:r>
              <a:rPr lang="en-US">
                <a:cs typeface="Arial" charset="0"/>
              </a:rPr>
              <a:t>standard deviation: </a:t>
            </a:r>
            <a:r>
              <a:rPr lang="el-GR">
                <a:cs typeface="Arial" charset="0"/>
              </a:rPr>
              <a:t>σ</a:t>
            </a:r>
            <a:endParaRPr lang="en-US">
              <a:cs typeface="Arial" charset="0"/>
            </a:endParaRPr>
          </a:p>
          <a:p>
            <a:pPr lvl="1">
              <a:lnSpc>
                <a:spcPct val="90000"/>
              </a:lnSpc>
            </a:pPr>
            <a:r>
              <a:rPr lang="en-US"/>
              <a:t>proportion: p</a:t>
            </a:r>
          </a:p>
          <a:p>
            <a:pPr>
              <a:lnSpc>
                <a:spcPct val="90000"/>
              </a:lnSpc>
            </a:pPr>
            <a:r>
              <a:rPr lang="en-US"/>
              <a:t>Sometimes we call the parameters “true”; true mean, true proportion, etc.</a:t>
            </a:r>
            <a:endParaRPr lang="el-GR"/>
          </a:p>
        </p:txBody>
      </p:sp>
      <p:sp>
        <p:nvSpPr>
          <p:cNvPr id="458758" name="Rectangle 6"/>
          <p:cNvSpPr>
            <a:spLocks noGrp="1" noChangeArrowheads="1"/>
          </p:cNvSpPr>
          <p:nvPr>
            <p:ph type="body" sz="half" idx="2"/>
          </p:nvPr>
        </p:nvSpPr>
        <p:spPr/>
        <p:txBody>
          <a:bodyPr/>
          <a:lstStyle/>
          <a:p>
            <a:pPr>
              <a:lnSpc>
                <a:spcPct val="90000"/>
              </a:lnSpc>
            </a:pPr>
            <a:r>
              <a:rPr lang="en-US"/>
              <a:t>statistic</a:t>
            </a:r>
          </a:p>
          <a:p>
            <a:pPr lvl="1">
              <a:lnSpc>
                <a:spcPct val="90000"/>
              </a:lnSpc>
            </a:pPr>
            <a:r>
              <a:rPr lang="en-US"/>
              <a:t>mean: x-bar</a:t>
            </a:r>
          </a:p>
          <a:p>
            <a:pPr lvl="1">
              <a:lnSpc>
                <a:spcPct val="90000"/>
              </a:lnSpc>
            </a:pPr>
            <a:r>
              <a:rPr lang="en-US"/>
              <a:t>standard deviation: s</a:t>
            </a:r>
          </a:p>
          <a:p>
            <a:pPr lvl="1">
              <a:lnSpc>
                <a:spcPct val="90000"/>
              </a:lnSpc>
            </a:pPr>
            <a:r>
              <a:rPr lang="en-US"/>
              <a:t>proportion: p-hat</a:t>
            </a:r>
          </a:p>
          <a:p>
            <a:pPr>
              <a:lnSpc>
                <a:spcPct val="90000"/>
              </a:lnSpc>
            </a:pPr>
            <a:r>
              <a:rPr lang="en-US"/>
              <a:t>Sometimes we call the statistics “sample”; sample mean, sample proportion, etc.</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9.1.1</a:t>
            </a:r>
          </a:p>
        </p:txBody>
      </p:sp>
      <p:sp>
        <p:nvSpPr>
          <p:cNvPr id="5" name="Slide Number Placeholder 4"/>
          <p:cNvSpPr>
            <a:spLocks noGrp="1"/>
          </p:cNvSpPr>
          <p:nvPr>
            <p:ph type="sldNum" sz="quarter" idx="11"/>
          </p:nvPr>
        </p:nvSpPr>
        <p:spPr/>
        <p:txBody>
          <a:bodyPr/>
          <a:lstStyle/>
          <a:p>
            <a:fld id="{F53D88EF-75E4-4909-8C8D-A4B555BC4831}" type="slidenum">
              <a:rPr lang="en-US"/>
              <a:pPr/>
              <a:t>5</a:t>
            </a:fld>
            <a:endParaRPr lang="en-US"/>
          </a:p>
        </p:txBody>
      </p:sp>
      <p:sp>
        <p:nvSpPr>
          <p:cNvPr id="460802" name="Rectangle 2"/>
          <p:cNvSpPr>
            <a:spLocks noGrp="1" noChangeArrowheads="1"/>
          </p:cNvSpPr>
          <p:nvPr>
            <p:ph type="title"/>
          </p:nvPr>
        </p:nvSpPr>
        <p:spPr/>
        <p:txBody>
          <a:bodyPr/>
          <a:lstStyle/>
          <a:p>
            <a:r>
              <a:rPr lang="en-US"/>
              <a:t>Sampling variability</a:t>
            </a:r>
          </a:p>
        </p:txBody>
      </p:sp>
      <p:sp>
        <p:nvSpPr>
          <p:cNvPr id="460803" name="Rectangle 3"/>
          <p:cNvSpPr>
            <a:spLocks noGrp="1" noChangeArrowheads="1"/>
          </p:cNvSpPr>
          <p:nvPr>
            <p:ph type="body" idx="1"/>
          </p:nvPr>
        </p:nvSpPr>
        <p:spPr/>
        <p:txBody>
          <a:bodyPr/>
          <a:lstStyle/>
          <a:p>
            <a:r>
              <a:rPr lang="en-US"/>
              <a:t>Given the same population, we may have multiple samples.</a:t>
            </a:r>
          </a:p>
          <a:p>
            <a:r>
              <a:rPr lang="en-US"/>
              <a:t>Should we expect that the statistics for each sample be the same?</a:t>
            </a:r>
          </a:p>
          <a:p>
            <a:r>
              <a:rPr lang="en-US"/>
              <a:t>While sample means or sample proportions are similar, they do vary. We call this sampling variability.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60803">
                                            <p:txEl>
                                              <p:pRg st="0" end="0"/>
                                            </p:txEl>
                                          </p:spTgt>
                                        </p:tgtEl>
                                        <p:attrNameLst>
                                          <p:attrName>style.visibility</p:attrName>
                                        </p:attrNameLst>
                                      </p:cBhvr>
                                      <p:to>
                                        <p:strVal val="visible"/>
                                      </p:to>
                                    </p:set>
                                    <p:animEffect transition="in" filter="blinds(horizontal)">
                                      <p:cBhvr>
                                        <p:cTn id="7" dur="500"/>
                                        <p:tgtEl>
                                          <p:spTgt spid="4608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60803">
                                            <p:txEl>
                                              <p:pRg st="1" end="1"/>
                                            </p:txEl>
                                          </p:spTgt>
                                        </p:tgtEl>
                                        <p:attrNameLst>
                                          <p:attrName>style.visibility</p:attrName>
                                        </p:attrNameLst>
                                      </p:cBhvr>
                                      <p:to>
                                        <p:strVal val="visible"/>
                                      </p:to>
                                    </p:set>
                                    <p:animEffect transition="in" filter="blinds(horizontal)">
                                      <p:cBhvr>
                                        <p:cTn id="12" dur="500"/>
                                        <p:tgtEl>
                                          <p:spTgt spid="4608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60803">
                                            <p:txEl>
                                              <p:pRg st="2" end="2"/>
                                            </p:txEl>
                                          </p:spTgt>
                                        </p:tgtEl>
                                        <p:attrNameLst>
                                          <p:attrName>style.visibility</p:attrName>
                                        </p:attrNameLst>
                                      </p:cBhvr>
                                      <p:to>
                                        <p:strVal val="visible"/>
                                      </p:to>
                                    </p:set>
                                    <p:animEffect transition="in" filter="blinds(horizontal)">
                                      <p:cBhvr>
                                        <p:cTn id="17" dur="500"/>
                                        <p:tgtEl>
                                          <p:spTgt spid="4608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9.1.1</a:t>
            </a:r>
          </a:p>
        </p:txBody>
      </p:sp>
      <p:sp>
        <p:nvSpPr>
          <p:cNvPr id="5" name="Slide Number Placeholder 4"/>
          <p:cNvSpPr>
            <a:spLocks noGrp="1"/>
          </p:cNvSpPr>
          <p:nvPr>
            <p:ph type="sldNum" sz="quarter" idx="11"/>
          </p:nvPr>
        </p:nvSpPr>
        <p:spPr/>
        <p:txBody>
          <a:bodyPr/>
          <a:lstStyle/>
          <a:p>
            <a:fld id="{42A93FC9-5CA2-4282-ADB6-D2F868F9BDC1}" type="slidenum">
              <a:rPr lang="en-US"/>
              <a:pPr/>
              <a:t>6</a:t>
            </a:fld>
            <a:endParaRPr lang="en-US"/>
          </a:p>
        </p:txBody>
      </p:sp>
      <p:sp>
        <p:nvSpPr>
          <p:cNvPr id="461826" name="Rectangle 2"/>
          <p:cNvSpPr>
            <a:spLocks noGrp="1" noChangeArrowheads="1"/>
          </p:cNvSpPr>
          <p:nvPr>
            <p:ph type="title"/>
          </p:nvPr>
        </p:nvSpPr>
        <p:spPr/>
        <p:txBody>
          <a:bodyPr/>
          <a:lstStyle/>
          <a:p>
            <a:r>
              <a:rPr lang="en-US"/>
              <a:t>Sampling Distributions</a:t>
            </a:r>
          </a:p>
        </p:txBody>
      </p:sp>
      <p:sp>
        <p:nvSpPr>
          <p:cNvPr id="461827" name="Rectangle 3"/>
          <p:cNvSpPr>
            <a:spLocks noGrp="1" noChangeArrowheads="1"/>
          </p:cNvSpPr>
          <p:nvPr>
            <p:ph type="body" idx="1"/>
          </p:nvPr>
        </p:nvSpPr>
        <p:spPr/>
        <p:txBody>
          <a:bodyPr/>
          <a:lstStyle/>
          <a:p>
            <a:r>
              <a:rPr lang="en-US"/>
              <a:t>The sampling distribution of a statistic is the distribution of values taken by the statistic in all possible samples of the same size from the same population.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1"/>
          <p:cNvSpPr>
            <a:spLocks noGrp="1"/>
          </p:cNvSpPr>
          <p:nvPr>
            <p:ph type="ftr" sz="quarter" idx="10"/>
          </p:nvPr>
        </p:nvSpPr>
        <p:spPr/>
        <p:txBody>
          <a:bodyPr/>
          <a:lstStyle/>
          <a:p>
            <a:r>
              <a:rPr lang="en-US"/>
              <a:t>AP Statistics, Section 9.1.1</a:t>
            </a:r>
          </a:p>
        </p:txBody>
      </p:sp>
      <p:sp>
        <p:nvSpPr>
          <p:cNvPr id="4" name="Slide Number Placeholder 2"/>
          <p:cNvSpPr>
            <a:spLocks noGrp="1"/>
          </p:cNvSpPr>
          <p:nvPr>
            <p:ph type="sldNum" sz="quarter" idx="11"/>
          </p:nvPr>
        </p:nvSpPr>
        <p:spPr/>
        <p:txBody>
          <a:bodyPr/>
          <a:lstStyle/>
          <a:p>
            <a:fld id="{D71D63B8-ADB4-4C15-8277-F710F5EF17CB}" type="slidenum">
              <a:rPr lang="en-US"/>
              <a:pPr/>
              <a:t>7</a:t>
            </a:fld>
            <a:endParaRPr lang="en-US"/>
          </a:p>
        </p:txBody>
      </p:sp>
      <p:pic>
        <p:nvPicPr>
          <p:cNvPr id="462852" name="Picture 4" descr="DD2CDFD3"/>
          <p:cNvPicPr>
            <a:picLocks noChangeAspect="1" noChangeArrowheads="1"/>
          </p:cNvPicPr>
          <p:nvPr/>
        </p:nvPicPr>
        <p:blipFill>
          <a:blip r:embed="rId2" cstate="print"/>
          <a:srcRect l="8783" t="15218" r="13466" b="12898"/>
          <a:stretch>
            <a:fillRect/>
          </a:stretch>
        </p:blipFill>
        <p:spPr bwMode="auto">
          <a:xfrm>
            <a:off x="0" y="1773240"/>
            <a:ext cx="8915400" cy="33305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1"/>
          <p:cNvSpPr>
            <a:spLocks noGrp="1"/>
          </p:cNvSpPr>
          <p:nvPr>
            <p:ph type="ftr" sz="quarter" idx="10"/>
          </p:nvPr>
        </p:nvSpPr>
        <p:spPr/>
        <p:txBody>
          <a:bodyPr/>
          <a:lstStyle/>
          <a:p>
            <a:r>
              <a:rPr lang="en-US"/>
              <a:t>AP Statistics, Section 9.1.1</a:t>
            </a:r>
          </a:p>
        </p:txBody>
      </p:sp>
      <p:sp>
        <p:nvSpPr>
          <p:cNvPr id="4" name="Slide Number Placeholder 2"/>
          <p:cNvSpPr>
            <a:spLocks noGrp="1"/>
          </p:cNvSpPr>
          <p:nvPr>
            <p:ph type="sldNum" sz="quarter" idx="11"/>
          </p:nvPr>
        </p:nvSpPr>
        <p:spPr/>
        <p:txBody>
          <a:bodyPr/>
          <a:lstStyle/>
          <a:p>
            <a:fld id="{FD816E93-1154-4E4D-BE81-1A90F0658114}" type="slidenum">
              <a:rPr lang="en-US"/>
              <a:pPr/>
              <a:t>8</a:t>
            </a:fld>
            <a:endParaRPr lang="en-US"/>
          </a:p>
        </p:txBody>
      </p:sp>
      <p:pic>
        <p:nvPicPr>
          <p:cNvPr id="464900" name="Picture 4" descr="D128838B"/>
          <p:cNvPicPr>
            <a:picLocks noChangeAspect="1" noChangeArrowheads="1"/>
          </p:cNvPicPr>
          <p:nvPr/>
        </p:nvPicPr>
        <p:blipFill>
          <a:blip r:embed="rId2" cstate="print"/>
          <a:srcRect l="23073" t="19353" r="5701" b="16182"/>
          <a:stretch>
            <a:fillRect/>
          </a:stretch>
        </p:blipFill>
        <p:spPr bwMode="auto">
          <a:xfrm>
            <a:off x="990600" y="1143000"/>
            <a:ext cx="7086600" cy="527208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a:t>AP Statistics, Section 9.1.1</a:t>
            </a:r>
          </a:p>
        </p:txBody>
      </p:sp>
      <p:sp>
        <p:nvSpPr>
          <p:cNvPr id="5" name="Slide Number Placeholder 4"/>
          <p:cNvSpPr>
            <a:spLocks noGrp="1"/>
          </p:cNvSpPr>
          <p:nvPr>
            <p:ph type="sldNum" sz="quarter" idx="11"/>
          </p:nvPr>
        </p:nvSpPr>
        <p:spPr/>
        <p:txBody>
          <a:bodyPr/>
          <a:lstStyle/>
          <a:p>
            <a:fld id="{8B9A176E-9089-43CB-B9CC-92E0F37922C4}" type="slidenum">
              <a:rPr lang="en-US"/>
              <a:pPr/>
              <a:t>9</a:t>
            </a:fld>
            <a:endParaRPr lang="en-US"/>
          </a:p>
        </p:txBody>
      </p:sp>
      <p:sp>
        <p:nvSpPr>
          <p:cNvPr id="465922" name="Rectangle 2"/>
          <p:cNvSpPr>
            <a:spLocks noGrp="1" noChangeArrowheads="1"/>
          </p:cNvSpPr>
          <p:nvPr>
            <p:ph type="title"/>
          </p:nvPr>
        </p:nvSpPr>
        <p:spPr/>
        <p:txBody>
          <a:bodyPr/>
          <a:lstStyle/>
          <a:p>
            <a:r>
              <a:rPr lang="en-US"/>
              <a:t>Example </a:t>
            </a:r>
            <a:endParaRPr lang="en-US" dirty="0"/>
          </a:p>
        </p:txBody>
      </p:sp>
      <p:sp>
        <p:nvSpPr>
          <p:cNvPr id="465923" name="Rectangle 3"/>
          <p:cNvSpPr>
            <a:spLocks noGrp="1" noChangeArrowheads="1"/>
          </p:cNvSpPr>
          <p:nvPr>
            <p:ph type="body" idx="1"/>
          </p:nvPr>
        </p:nvSpPr>
        <p:spPr/>
        <p:txBody>
          <a:bodyPr/>
          <a:lstStyle/>
          <a:p>
            <a:pPr>
              <a:lnSpc>
                <a:spcPct val="80000"/>
              </a:lnSpc>
            </a:pPr>
            <a:r>
              <a:rPr lang="en-US" sz="2800"/>
              <a:t>Television executives and companies who advertise on TV are interested in how many viewers watch particular television shows. According to 2001 Nielsen ratings, Survivor II was one of the most watched television shows in the US during every week that is aired.</a:t>
            </a:r>
          </a:p>
          <a:p>
            <a:pPr>
              <a:lnSpc>
                <a:spcPct val="80000"/>
              </a:lnSpc>
            </a:pPr>
            <a:r>
              <a:rPr lang="en-US" sz="2800"/>
              <a:t>Suppose that true proportion of US adults who watched Survivor II is p=.37.</a:t>
            </a:r>
          </a:p>
          <a:p>
            <a:pPr>
              <a:lnSpc>
                <a:spcPct val="80000"/>
              </a:lnSpc>
            </a:pPr>
            <a:r>
              <a:rPr lang="en-US" sz="2800"/>
              <a:t>Suppose we did a survey with n=100.</a:t>
            </a:r>
          </a:p>
          <a:p>
            <a:pPr>
              <a:lnSpc>
                <a:spcPct val="80000"/>
              </a:lnSpc>
            </a:pPr>
            <a:r>
              <a:rPr lang="en-US" sz="2800"/>
              <a:t>Suppose we did this survey 1000 times.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65923">
                                            <p:txEl>
                                              <p:pRg st="0" end="0"/>
                                            </p:txEl>
                                          </p:spTgt>
                                        </p:tgtEl>
                                        <p:attrNameLst>
                                          <p:attrName>style.visibility</p:attrName>
                                        </p:attrNameLst>
                                      </p:cBhvr>
                                      <p:to>
                                        <p:strVal val="visible"/>
                                      </p:to>
                                    </p:set>
                                    <p:animEffect transition="in" filter="blinds(horizontal)">
                                      <p:cBhvr>
                                        <p:cTn id="7" dur="500"/>
                                        <p:tgtEl>
                                          <p:spTgt spid="4659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65923">
                                            <p:txEl>
                                              <p:pRg st="1" end="1"/>
                                            </p:txEl>
                                          </p:spTgt>
                                        </p:tgtEl>
                                        <p:attrNameLst>
                                          <p:attrName>style.visibility</p:attrName>
                                        </p:attrNameLst>
                                      </p:cBhvr>
                                      <p:to>
                                        <p:strVal val="visible"/>
                                      </p:to>
                                    </p:set>
                                    <p:animEffect transition="in" filter="blinds(horizontal)">
                                      <p:cBhvr>
                                        <p:cTn id="12" dur="500"/>
                                        <p:tgtEl>
                                          <p:spTgt spid="4659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65923">
                                            <p:txEl>
                                              <p:pRg st="2" end="2"/>
                                            </p:txEl>
                                          </p:spTgt>
                                        </p:tgtEl>
                                        <p:attrNameLst>
                                          <p:attrName>style.visibility</p:attrName>
                                        </p:attrNameLst>
                                      </p:cBhvr>
                                      <p:to>
                                        <p:strVal val="visible"/>
                                      </p:to>
                                    </p:set>
                                    <p:animEffect transition="in" filter="blinds(horizontal)">
                                      <p:cBhvr>
                                        <p:cTn id="17" dur="500"/>
                                        <p:tgtEl>
                                          <p:spTgt spid="4659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65923">
                                            <p:txEl>
                                              <p:pRg st="3" end="3"/>
                                            </p:txEl>
                                          </p:spTgt>
                                        </p:tgtEl>
                                        <p:attrNameLst>
                                          <p:attrName>style.visibility</p:attrName>
                                        </p:attrNameLst>
                                      </p:cBhvr>
                                      <p:to>
                                        <p:strVal val="visible"/>
                                      </p:to>
                                    </p:set>
                                    <p:animEffect transition="in" filter="blinds(horizontal)">
                                      <p:cBhvr>
                                        <p:cTn id="22" dur="500"/>
                                        <p:tgtEl>
                                          <p:spTgt spid="465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4775</TotalTime>
  <Words>1167</Words>
  <Application>Microsoft Office PowerPoint</Application>
  <PresentationFormat>On-screen Show (4:3)</PresentationFormat>
  <Paragraphs>173</Paragraphs>
  <Slides>36</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2" baseType="lpstr">
      <vt:lpstr>Arial</vt:lpstr>
      <vt:lpstr>Times New Roman</vt:lpstr>
      <vt:lpstr>Wingdings</vt:lpstr>
      <vt:lpstr>Arial Black</vt:lpstr>
      <vt:lpstr>Pixel</vt:lpstr>
      <vt:lpstr>MathType 5.0 Equation</vt:lpstr>
      <vt:lpstr>Sampling Distributions</vt:lpstr>
      <vt:lpstr>Definitions</vt:lpstr>
      <vt:lpstr>Definitions</vt:lpstr>
      <vt:lpstr>Compare</vt:lpstr>
      <vt:lpstr>Sampling variability</vt:lpstr>
      <vt:lpstr>Sampling Distributions</vt:lpstr>
      <vt:lpstr>Slide 7</vt:lpstr>
      <vt:lpstr>Slide 8</vt:lpstr>
      <vt:lpstr>Example </vt:lpstr>
      <vt:lpstr>Slide 10</vt:lpstr>
      <vt:lpstr>Slide 11</vt:lpstr>
      <vt:lpstr>Variability of a Statistic</vt:lpstr>
      <vt:lpstr>Unbiased Statistic</vt:lpstr>
      <vt:lpstr>Slide 14</vt:lpstr>
      <vt:lpstr>Slide 15</vt:lpstr>
      <vt:lpstr>Slide 16</vt:lpstr>
      <vt:lpstr>Sampling Proportions</vt:lpstr>
      <vt:lpstr>Example</vt:lpstr>
      <vt:lpstr>Interpretation</vt:lpstr>
      <vt:lpstr>New Formulas</vt:lpstr>
      <vt:lpstr>Rules of Thumb</vt:lpstr>
      <vt:lpstr>Do we meet the rules of thumb</vt:lpstr>
      <vt:lpstr>Draw the distribution…</vt:lpstr>
      <vt:lpstr>Different question</vt:lpstr>
      <vt:lpstr>Slide 25</vt:lpstr>
      <vt:lpstr>Conclusion</vt:lpstr>
      <vt:lpstr>Another example</vt:lpstr>
      <vt:lpstr>Slide 28</vt:lpstr>
      <vt:lpstr>Distribution of Sample Means</vt:lpstr>
      <vt:lpstr>Sampling from a Normal Distribution</vt:lpstr>
      <vt:lpstr>Central Limit Theorem</vt:lpstr>
      <vt:lpstr>Slide 32</vt:lpstr>
      <vt:lpstr>Example</vt:lpstr>
      <vt:lpstr>Example:</vt:lpstr>
      <vt:lpstr>Slide 35</vt:lpstr>
      <vt:lpstr>Slide 36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9.1</dc:title>
  <dc:creator>Todd Fadoir</dc:creator>
  <cp:lastModifiedBy>Administrator</cp:lastModifiedBy>
  <cp:revision>224</cp:revision>
  <dcterms:created xsi:type="dcterms:W3CDTF">2003-08-26T01:29:31Z</dcterms:created>
  <dcterms:modified xsi:type="dcterms:W3CDTF">2010-07-08T23:06:28Z</dcterms:modified>
</cp:coreProperties>
</file>