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4"/>
  </p:notesMasterIdLst>
  <p:sldIdLst>
    <p:sldId id="259" r:id="rId3"/>
    <p:sldId id="261" r:id="rId4"/>
    <p:sldId id="361" r:id="rId5"/>
    <p:sldId id="342" r:id="rId6"/>
    <p:sldId id="359" r:id="rId7"/>
    <p:sldId id="360" r:id="rId8"/>
    <p:sldId id="363" r:id="rId9"/>
    <p:sldId id="343" r:id="rId10"/>
    <p:sldId id="379" r:id="rId11"/>
    <p:sldId id="364" r:id="rId12"/>
    <p:sldId id="346" r:id="rId13"/>
    <p:sldId id="347" r:id="rId14"/>
    <p:sldId id="368" r:id="rId15"/>
    <p:sldId id="349" r:id="rId16"/>
    <p:sldId id="369" r:id="rId17"/>
    <p:sldId id="370" r:id="rId18"/>
    <p:sldId id="371" r:id="rId19"/>
    <p:sldId id="372" r:id="rId20"/>
    <p:sldId id="292" r:id="rId21"/>
    <p:sldId id="375" r:id="rId22"/>
    <p:sldId id="377" r:id="rId23"/>
    <p:sldId id="378" r:id="rId24"/>
    <p:sldId id="352" r:id="rId25"/>
    <p:sldId id="353" r:id="rId26"/>
    <p:sldId id="358" r:id="rId27"/>
    <p:sldId id="357" r:id="rId28"/>
    <p:sldId id="356" r:id="rId29"/>
    <p:sldId id="355" r:id="rId30"/>
    <p:sldId id="354" r:id="rId31"/>
    <p:sldId id="298" r:id="rId32"/>
    <p:sldId id="27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4779"/>
    <a:srgbClr val="FFFFCC"/>
    <a:srgbClr val="CCCC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183F19-3111-48BF-9A04-3A7B31B64CF6}" v="238" dt="2019-07-14T18:36:22.5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26" autoAdjust="0"/>
    <p:restoredTop sz="94660"/>
  </p:normalViewPr>
  <p:slideViewPr>
    <p:cSldViewPr snapToGrid="0">
      <p:cViewPr varScale="1">
        <p:scale>
          <a:sx n="110" d="100"/>
          <a:sy n="110" d="100"/>
        </p:scale>
        <p:origin x="15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 Tyson" userId="8cc5704abe1e0291" providerId="LiveId" clId="{FB183F19-3111-48BF-9A04-3A7B31B64CF6}"/>
    <pc:docChg chg="undo custSel addSld delSld modSld sldOrd">
      <pc:chgData name="Doug Tyson" userId="8cc5704abe1e0291" providerId="LiveId" clId="{FB183F19-3111-48BF-9A04-3A7B31B64CF6}" dt="2019-07-15T11:52:22.592" v="285" actId="20577"/>
      <pc:docMkLst>
        <pc:docMk/>
      </pc:docMkLst>
      <pc:sldChg chg="modSp">
        <pc:chgData name="Doug Tyson" userId="8cc5704abe1e0291" providerId="LiveId" clId="{FB183F19-3111-48BF-9A04-3A7B31B64CF6}" dt="2019-07-14T18:15:06.099" v="11"/>
        <pc:sldMkLst>
          <pc:docMk/>
          <pc:sldMk cId="3232646589" sldId="261"/>
        </pc:sldMkLst>
        <pc:spChg chg="mod">
          <ac:chgData name="Doug Tyson" userId="8cc5704abe1e0291" providerId="LiveId" clId="{FB183F19-3111-48BF-9A04-3A7B31B64CF6}" dt="2019-07-14T18:15:06.099" v="11"/>
          <ac:spMkLst>
            <pc:docMk/>
            <pc:sldMk cId="3232646589" sldId="261"/>
            <ac:spMk id="3" creationId="{8F9AA134-3A60-4C43-A73E-B5EEEB5F8720}"/>
          </ac:spMkLst>
        </pc:spChg>
      </pc:sldChg>
      <pc:sldChg chg="del">
        <pc:chgData name="Doug Tyson" userId="8cc5704abe1e0291" providerId="LiveId" clId="{FB183F19-3111-48BF-9A04-3A7B31B64CF6}" dt="2019-07-14T18:17:18.071" v="22" actId="2696"/>
        <pc:sldMkLst>
          <pc:docMk/>
          <pc:sldMk cId="1485460063" sldId="267"/>
        </pc:sldMkLst>
      </pc:sldChg>
      <pc:sldChg chg="del">
        <pc:chgData name="Doug Tyson" userId="8cc5704abe1e0291" providerId="LiveId" clId="{FB183F19-3111-48BF-9A04-3A7B31B64CF6}" dt="2019-07-14T18:22:19.180" v="26" actId="2696"/>
        <pc:sldMkLst>
          <pc:docMk/>
          <pc:sldMk cId="3822757645" sldId="344"/>
        </pc:sldMkLst>
      </pc:sldChg>
      <pc:sldChg chg="del">
        <pc:chgData name="Doug Tyson" userId="8cc5704abe1e0291" providerId="LiveId" clId="{FB183F19-3111-48BF-9A04-3A7B31B64CF6}" dt="2019-07-14T18:23:01.965" v="31" actId="2696"/>
        <pc:sldMkLst>
          <pc:docMk/>
          <pc:sldMk cId="2112272790" sldId="345"/>
        </pc:sldMkLst>
      </pc:sldChg>
      <pc:sldChg chg="modAnim">
        <pc:chgData name="Doug Tyson" userId="8cc5704abe1e0291" providerId="LiveId" clId="{FB183F19-3111-48BF-9A04-3A7B31B64CF6}" dt="2019-07-14T18:22:50.244" v="29"/>
        <pc:sldMkLst>
          <pc:docMk/>
          <pc:sldMk cId="2474040429" sldId="346"/>
        </pc:sldMkLst>
      </pc:sldChg>
      <pc:sldChg chg="del">
        <pc:chgData name="Doug Tyson" userId="8cc5704abe1e0291" providerId="LiveId" clId="{FB183F19-3111-48BF-9A04-3A7B31B64CF6}" dt="2019-07-14T18:24:05.994" v="34" actId="2696"/>
        <pc:sldMkLst>
          <pc:docMk/>
          <pc:sldMk cId="3401069356" sldId="348"/>
        </pc:sldMkLst>
      </pc:sldChg>
      <pc:sldChg chg="del">
        <pc:chgData name="Doug Tyson" userId="8cc5704abe1e0291" providerId="LiveId" clId="{FB183F19-3111-48BF-9A04-3A7B31B64CF6}" dt="2019-07-14T18:24:49.647" v="42" actId="2696"/>
        <pc:sldMkLst>
          <pc:docMk/>
          <pc:sldMk cId="418997105" sldId="350"/>
        </pc:sldMkLst>
      </pc:sldChg>
      <pc:sldChg chg="del">
        <pc:chgData name="Doug Tyson" userId="8cc5704abe1e0291" providerId="LiveId" clId="{FB183F19-3111-48BF-9A04-3A7B31B64CF6}" dt="2019-07-14T18:25:35.101" v="46" actId="2696"/>
        <pc:sldMkLst>
          <pc:docMk/>
          <pc:sldMk cId="3365985416" sldId="351"/>
        </pc:sldMkLst>
      </pc:sldChg>
      <pc:sldChg chg="modSp modAnim">
        <pc:chgData name="Doug Tyson" userId="8cc5704abe1e0291" providerId="LiveId" clId="{FB183F19-3111-48BF-9A04-3A7B31B64CF6}" dt="2019-07-14T18:16:42.967" v="17"/>
        <pc:sldMkLst>
          <pc:docMk/>
          <pc:sldMk cId="1830570070" sldId="360"/>
        </pc:sldMkLst>
        <pc:picChg chg="mod">
          <ac:chgData name="Doug Tyson" userId="8cc5704abe1e0291" providerId="LiveId" clId="{FB183F19-3111-48BF-9A04-3A7B31B64CF6}" dt="2019-07-14T18:16:40.106" v="15" actId="1076"/>
          <ac:picMkLst>
            <pc:docMk/>
            <pc:sldMk cId="1830570070" sldId="360"/>
            <ac:picMk id="10" creationId="{17DDE22E-4EAA-41FC-A35F-E8DC824AC05C}"/>
          </ac:picMkLst>
        </pc:picChg>
      </pc:sldChg>
      <pc:sldChg chg="del">
        <pc:chgData name="Doug Tyson" userId="8cc5704abe1e0291" providerId="LiveId" clId="{FB183F19-3111-48BF-9A04-3A7B31B64CF6}" dt="2019-07-14T18:17:18.068" v="21" actId="2696"/>
        <pc:sldMkLst>
          <pc:docMk/>
          <pc:sldMk cId="1728672669" sldId="362"/>
        </pc:sldMkLst>
      </pc:sldChg>
      <pc:sldChg chg="modAnim">
        <pc:chgData name="Doug Tyson" userId="8cc5704abe1e0291" providerId="LiveId" clId="{FB183F19-3111-48BF-9A04-3A7B31B64CF6}" dt="2019-07-14T18:17:28.514" v="23"/>
        <pc:sldMkLst>
          <pc:docMk/>
          <pc:sldMk cId="1546809629" sldId="363"/>
        </pc:sldMkLst>
      </pc:sldChg>
      <pc:sldChg chg="modAnim">
        <pc:chgData name="Doug Tyson" userId="8cc5704abe1e0291" providerId="LiveId" clId="{FB183F19-3111-48BF-9A04-3A7B31B64CF6}" dt="2019-07-14T18:36:22.584" v="279"/>
        <pc:sldMkLst>
          <pc:docMk/>
          <pc:sldMk cId="897365410" sldId="364"/>
        </pc:sldMkLst>
      </pc:sldChg>
      <pc:sldChg chg="del">
        <pc:chgData name="Doug Tyson" userId="8cc5704abe1e0291" providerId="LiveId" clId="{FB183F19-3111-48BF-9A04-3A7B31B64CF6}" dt="2019-07-14T18:23:01.968" v="32" actId="2696"/>
        <pc:sldMkLst>
          <pc:docMk/>
          <pc:sldMk cId="633031998" sldId="365"/>
        </pc:sldMkLst>
      </pc:sldChg>
      <pc:sldChg chg="del">
        <pc:chgData name="Doug Tyson" userId="8cc5704abe1e0291" providerId="LiveId" clId="{FB183F19-3111-48BF-9A04-3A7B31B64CF6}" dt="2019-07-14T18:23:01.970" v="33" actId="2696"/>
        <pc:sldMkLst>
          <pc:docMk/>
          <pc:sldMk cId="4043452611" sldId="366"/>
        </pc:sldMkLst>
      </pc:sldChg>
      <pc:sldChg chg="del">
        <pc:chgData name="Doug Tyson" userId="8cc5704abe1e0291" providerId="LiveId" clId="{FB183F19-3111-48BF-9A04-3A7B31B64CF6}" dt="2019-07-14T18:23:01.963" v="30" actId="2696"/>
        <pc:sldMkLst>
          <pc:docMk/>
          <pc:sldMk cId="2355762660" sldId="367"/>
        </pc:sldMkLst>
      </pc:sldChg>
      <pc:sldChg chg="modAnim">
        <pc:chgData name="Doug Tyson" userId="8cc5704abe1e0291" providerId="LiveId" clId="{FB183F19-3111-48BF-9A04-3A7B31B64CF6}" dt="2019-07-14T18:24:10.889" v="35"/>
        <pc:sldMkLst>
          <pc:docMk/>
          <pc:sldMk cId="1495328485" sldId="368"/>
        </pc:sldMkLst>
      </pc:sldChg>
      <pc:sldChg chg="modSp">
        <pc:chgData name="Doug Tyson" userId="8cc5704abe1e0291" providerId="LiveId" clId="{FB183F19-3111-48BF-9A04-3A7B31B64CF6}" dt="2019-07-15T11:52:14.490" v="281" actId="20577"/>
        <pc:sldMkLst>
          <pc:docMk/>
          <pc:sldMk cId="982755684" sldId="370"/>
        </pc:sldMkLst>
        <pc:spChg chg="mod">
          <ac:chgData name="Doug Tyson" userId="8cc5704abe1e0291" providerId="LiveId" clId="{FB183F19-3111-48BF-9A04-3A7B31B64CF6}" dt="2019-07-15T11:52:14.490" v="281" actId="20577"/>
          <ac:spMkLst>
            <pc:docMk/>
            <pc:sldMk cId="982755684" sldId="370"/>
            <ac:spMk id="3" creationId="{DD8938FA-75A6-4147-AB96-511AA91FF345}"/>
          </ac:spMkLst>
        </pc:spChg>
      </pc:sldChg>
      <pc:sldChg chg="modSp">
        <pc:chgData name="Doug Tyson" userId="8cc5704abe1e0291" providerId="LiveId" clId="{FB183F19-3111-48BF-9A04-3A7B31B64CF6}" dt="2019-07-15T11:52:19.611" v="283" actId="20577"/>
        <pc:sldMkLst>
          <pc:docMk/>
          <pc:sldMk cId="658655402" sldId="371"/>
        </pc:sldMkLst>
        <pc:spChg chg="mod">
          <ac:chgData name="Doug Tyson" userId="8cc5704abe1e0291" providerId="LiveId" clId="{FB183F19-3111-48BF-9A04-3A7B31B64CF6}" dt="2019-07-15T11:52:19.611" v="283" actId="20577"/>
          <ac:spMkLst>
            <pc:docMk/>
            <pc:sldMk cId="658655402" sldId="371"/>
            <ac:spMk id="3" creationId="{DD8938FA-75A6-4147-AB96-511AA91FF345}"/>
          </ac:spMkLst>
        </pc:spChg>
      </pc:sldChg>
      <pc:sldChg chg="modSp">
        <pc:chgData name="Doug Tyson" userId="8cc5704abe1e0291" providerId="LiveId" clId="{FB183F19-3111-48BF-9A04-3A7B31B64CF6}" dt="2019-07-15T11:52:22.592" v="285" actId="20577"/>
        <pc:sldMkLst>
          <pc:docMk/>
          <pc:sldMk cId="1424051266" sldId="372"/>
        </pc:sldMkLst>
        <pc:spChg chg="mod">
          <ac:chgData name="Doug Tyson" userId="8cc5704abe1e0291" providerId="LiveId" clId="{FB183F19-3111-48BF-9A04-3A7B31B64CF6}" dt="2019-07-15T11:52:22.592" v="285" actId="20577"/>
          <ac:spMkLst>
            <pc:docMk/>
            <pc:sldMk cId="1424051266" sldId="372"/>
            <ac:spMk id="3" creationId="{DD8938FA-75A6-4147-AB96-511AA91FF345}"/>
          </ac:spMkLst>
        </pc:spChg>
      </pc:sldChg>
      <pc:sldChg chg="del">
        <pc:chgData name="Doug Tyson" userId="8cc5704abe1e0291" providerId="LiveId" clId="{FB183F19-3111-48BF-9A04-3A7B31B64CF6}" dt="2019-07-14T18:24:49.639" v="40" actId="2696"/>
        <pc:sldMkLst>
          <pc:docMk/>
          <pc:sldMk cId="2446668397" sldId="373"/>
        </pc:sldMkLst>
      </pc:sldChg>
      <pc:sldChg chg="del">
        <pc:chgData name="Doug Tyson" userId="8cc5704abe1e0291" providerId="LiveId" clId="{FB183F19-3111-48BF-9A04-3A7B31B64CF6}" dt="2019-07-14T18:24:49.643" v="41" actId="2696"/>
        <pc:sldMkLst>
          <pc:docMk/>
          <pc:sldMk cId="3619716913" sldId="374"/>
        </pc:sldMkLst>
      </pc:sldChg>
      <pc:sldChg chg="modAnim">
        <pc:chgData name="Doug Tyson" userId="8cc5704abe1e0291" providerId="LiveId" clId="{FB183F19-3111-48BF-9A04-3A7B31B64CF6}" dt="2019-07-14T18:24:45.787" v="39"/>
        <pc:sldMkLst>
          <pc:docMk/>
          <pc:sldMk cId="3108764315" sldId="375"/>
        </pc:sldMkLst>
      </pc:sldChg>
      <pc:sldChg chg="del">
        <pc:chgData name="Doug Tyson" userId="8cc5704abe1e0291" providerId="LiveId" clId="{FB183F19-3111-48BF-9A04-3A7B31B64CF6}" dt="2019-07-14T18:25:35.149" v="47" actId="2696"/>
        <pc:sldMkLst>
          <pc:docMk/>
          <pc:sldMk cId="451911621" sldId="376"/>
        </pc:sldMkLst>
      </pc:sldChg>
      <pc:sldChg chg="addSp modSp modAnim">
        <pc:chgData name="Doug Tyson" userId="8cc5704abe1e0291" providerId="LiveId" clId="{FB183F19-3111-48BF-9A04-3A7B31B64CF6}" dt="2019-07-14T18:25:30.599" v="45"/>
        <pc:sldMkLst>
          <pc:docMk/>
          <pc:sldMk cId="2094809441" sldId="377"/>
        </pc:sldMkLst>
        <pc:spChg chg="mod">
          <ac:chgData name="Doug Tyson" userId="8cc5704abe1e0291" providerId="LiveId" clId="{FB183F19-3111-48BF-9A04-3A7B31B64CF6}" dt="2019-07-14T18:25:28.999" v="44" actId="164"/>
          <ac:spMkLst>
            <pc:docMk/>
            <pc:sldMk cId="2094809441" sldId="377"/>
            <ac:spMk id="31" creationId="{36507E8F-DCE4-4307-8186-D8EEEEF3261C}"/>
          </ac:spMkLst>
        </pc:spChg>
        <pc:grpChg chg="add mod">
          <ac:chgData name="Doug Tyson" userId="8cc5704abe1e0291" providerId="LiveId" clId="{FB183F19-3111-48BF-9A04-3A7B31B64CF6}" dt="2019-07-14T18:25:28.999" v="44" actId="164"/>
          <ac:grpSpMkLst>
            <pc:docMk/>
            <pc:sldMk cId="2094809441" sldId="377"/>
            <ac:grpSpMk id="4" creationId="{ADB1259A-D1A5-4392-B78A-488DC017662F}"/>
          </ac:grpSpMkLst>
        </pc:grpChg>
        <pc:grpChg chg="mod">
          <ac:chgData name="Doug Tyson" userId="8cc5704abe1e0291" providerId="LiveId" clId="{FB183F19-3111-48BF-9A04-3A7B31B64CF6}" dt="2019-07-14T18:25:28.999" v="44" actId="164"/>
          <ac:grpSpMkLst>
            <pc:docMk/>
            <pc:sldMk cId="2094809441" sldId="377"/>
            <ac:grpSpMk id="36" creationId="{43D36F97-D8D7-4E20-9CC1-5F58A307A50E}"/>
          </ac:grpSpMkLst>
        </pc:grpChg>
        <pc:grpChg chg="mod">
          <ac:chgData name="Doug Tyson" userId="8cc5704abe1e0291" providerId="LiveId" clId="{FB183F19-3111-48BF-9A04-3A7B31B64CF6}" dt="2019-07-14T18:25:28.999" v="44" actId="164"/>
          <ac:grpSpMkLst>
            <pc:docMk/>
            <pc:sldMk cId="2094809441" sldId="377"/>
            <ac:grpSpMk id="39" creationId="{E32E065A-A578-4821-8A95-F34B09FCEF0A}"/>
          </ac:grpSpMkLst>
        </pc:grpChg>
      </pc:sldChg>
      <pc:sldChg chg="addSp delSp modSp add ord delAnim modAnim">
        <pc:chgData name="Doug Tyson" userId="8cc5704abe1e0291" providerId="LiveId" clId="{FB183F19-3111-48BF-9A04-3A7B31B64CF6}" dt="2019-07-14T18:36:06.223" v="278" actId="20577"/>
        <pc:sldMkLst>
          <pc:docMk/>
          <pc:sldMk cId="474260268" sldId="379"/>
        </pc:sldMkLst>
        <pc:spChg chg="mod">
          <ac:chgData name="Doug Tyson" userId="8cc5704abe1e0291" providerId="LiveId" clId="{FB183F19-3111-48BF-9A04-3A7B31B64CF6}" dt="2019-07-14T18:35:58.643" v="272" actId="20577"/>
          <ac:spMkLst>
            <pc:docMk/>
            <pc:sldMk cId="474260268" sldId="379"/>
            <ac:spMk id="23" creationId="{C9C9F63F-64F1-453E-A7D2-325BCA223F9A}"/>
          </ac:spMkLst>
        </pc:spChg>
        <pc:spChg chg="mod">
          <ac:chgData name="Doug Tyson" userId="8cc5704abe1e0291" providerId="LiveId" clId="{FB183F19-3111-48BF-9A04-3A7B31B64CF6}" dt="2019-07-14T18:36:02.661" v="275" actId="20577"/>
          <ac:spMkLst>
            <pc:docMk/>
            <pc:sldMk cId="474260268" sldId="379"/>
            <ac:spMk id="26" creationId="{DD34D878-B821-487F-8760-9E81C2D4C106}"/>
          </ac:spMkLst>
        </pc:spChg>
        <pc:spChg chg="mod">
          <ac:chgData name="Doug Tyson" userId="8cc5704abe1e0291" providerId="LiveId" clId="{FB183F19-3111-48BF-9A04-3A7B31B64CF6}" dt="2019-07-14T18:36:06.223" v="278" actId="20577"/>
          <ac:spMkLst>
            <pc:docMk/>
            <pc:sldMk cId="474260268" sldId="379"/>
            <ac:spMk id="28" creationId="{C0413060-C0BB-434B-AE28-8852EE52AF58}"/>
          </ac:spMkLst>
        </pc:spChg>
        <pc:grpChg chg="add mod">
          <ac:chgData name="Doug Tyson" userId="8cc5704abe1e0291" providerId="LiveId" clId="{FB183F19-3111-48BF-9A04-3A7B31B64CF6}" dt="2019-07-14T18:34:06.627" v="263" actId="164"/>
          <ac:grpSpMkLst>
            <pc:docMk/>
            <pc:sldMk cId="474260268" sldId="379"/>
            <ac:grpSpMk id="6" creationId="{45C464D2-453D-4D24-AB01-03288AC9F8D2}"/>
          </ac:grpSpMkLst>
        </pc:grpChg>
        <pc:grpChg chg="add mod">
          <ac:chgData name="Doug Tyson" userId="8cc5704abe1e0291" providerId="LiveId" clId="{FB183F19-3111-48BF-9A04-3A7B31B64CF6}" dt="2019-07-14T18:34:09.866" v="264" actId="164"/>
          <ac:grpSpMkLst>
            <pc:docMk/>
            <pc:sldMk cId="474260268" sldId="379"/>
            <ac:grpSpMk id="7" creationId="{2C733878-2324-4A58-A7B6-8EECB317A2BB}"/>
          </ac:grpSpMkLst>
        </pc:grpChg>
        <pc:grpChg chg="add mod">
          <ac:chgData name="Doug Tyson" userId="8cc5704abe1e0291" providerId="LiveId" clId="{FB183F19-3111-48BF-9A04-3A7B31B64CF6}" dt="2019-07-14T18:34:16.895" v="265" actId="164"/>
          <ac:grpSpMkLst>
            <pc:docMk/>
            <pc:sldMk cId="474260268" sldId="379"/>
            <ac:grpSpMk id="8" creationId="{443153F2-A86C-464C-BF6E-4880CDD1CC63}"/>
          </ac:grpSpMkLst>
        </pc:grpChg>
        <pc:picChg chg="add mod">
          <ac:chgData name="Doug Tyson" userId="8cc5704abe1e0291" providerId="LiveId" clId="{FB183F19-3111-48BF-9A04-3A7B31B64CF6}" dt="2019-07-14T18:34:06.627" v="263" actId="164"/>
          <ac:picMkLst>
            <pc:docMk/>
            <pc:sldMk cId="474260268" sldId="379"/>
            <ac:picMk id="3" creationId="{1811A584-C088-48B9-9326-937520644AFA}"/>
          </ac:picMkLst>
        </pc:picChg>
        <pc:picChg chg="add mod">
          <ac:chgData name="Doug Tyson" userId="8cc5704abe1e0291" providerId="LiveId" clId="{FB183F19-3111-48BF-9A04-3A7B31B64CF6}" dt="2019-07-14T18:34:09.866" v="264" actId="164"/>
          <ac:picMkLst>
            <pc:docMk/>
            <pc:sldMk cId="474260268" sldId="379"/>
            <ac:picMk id="4" creationId="{3C0EAEA5-B8BF-4B07-A706-DE7CAB878400}"/>
          </ac:picMkLst>
        </pc:picChg>
        <pc:picChg chg="add mod">
          <ac:chgData name="Doug Tyson" userId="8cc5704abe1e0291" providerId="LiveId" clId="{FB183F19-3111-48BF-9A04-3A7B31B64CF6}" dt="2019-07-14T18:34:16.895" v="265" actId="164"/>
          <ac:picMkLst>
            <pc:docMk/>
            <pc:sldMk cId="474260268" sldId="379"/>
            <ac:picMk id="5" creationId="{CC311978-BA1B-432D-AAC8-D597B49A6007}"/>
          </ac:picMkLst>
        </pc:picChg>
        <pc:picChg chg="del">
          <ac:chgData name="Doug Tyson" userId="8cc5704abe1e0291" providerId="LiveId" clId="{FB183F19-3111-48BF-9A04-3A7B31B64CF6}" dt="2019-07-14T18:29:14.743" v="50" actId="478"/>
          <ac:picMkLst>
            <pc:docMk/>
            <pc:sldMk cId="474260268" sldId="379"/>
            <ac:picMk id="24" creationId="{BB05FDB0-6689-41A6-92D5-E7895678BC17}"/>
          </ac:picMkLst>
        </pc:picChg>
        <pc:picChg chg="del">
          <ac:chgData name="Doug Tyson" userId="8cc5704abe1e0291" providerId="LiveId" clId="{FB183F19-3111-48BF-9A04-3A7B31B64CF6}" dt="2019-07-14T18:31:52.018" v="127" actId="478"/>
          <ac:picMkLst>
            <pc:docMk/>
            <pc:sldMk cId="474260268" sldId="379"/>
            <ac:picMk id="27" creationId="{7359004B-2C23-4445-99B9-F5AD56886F40}"/>
          </ac:picMkLst>
        </pc:picChg>
        <pc:picChg chg="del">
          <ac:chgData name="Doug Tyson" userId="8cc5704abe1e0291" providerId="LiveId" clId="{FB183F19-3111-48BF-9A04-3A7B31B64CF6}" dt="2019-07-14T18:32:57.286" v="171" actId="478"/>
          <ac:picMkLst>
            <pc:docMk/>
            <pc:sldMk cId="474260268" sldId="379"/>
            <ac:picMk id="29" creationId="{DFD71ED8-5306-4702-B2CE-3C448B6960C9}"/>
          </ac:picMkLst>
        </pc:picChg>
      </pc:sldChg>
    </pc:docChg>
  </pc:docChgLst>
  <pc:docChgLst>
    <pc:chgData name="Doug Tyson" userId="8cc5704abe1e0291" providerId="LiveId" clId="{37A638A1-EB07-4E1E-8A5D-D2CD529F6D18}"/>
  </pc:docChgLst>
  <pc:docChgLst>
    <pc:chgData name="Doug Tyson" userId="8cc5704abe1e0291" providerId="LiveId" clId="{BAB98723-7863-44B6-A00D-5E9957B3AA26}"/>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507C0F-BB3B-4D1F-9741-43673F3BD092}" type="datetimeFigureOut">
              <a:rPr lang="en-US" smtClean="0"/>
              <a:t>7/15/2019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5E561-50D9-432F-AA8A-418B9D86518F}" type="slidenum">
              <a:rPr lang="en-US" smtClean="0"/>
              <a:t>‹#›</a:t>
            </a:fld>
            <a:endParaRPr lang="en-US"/>
          </a:p>
        </p:txBody>
      </p:sp>
    </p:spTree>
    <p:extLst>
      <p:ext uri="{BB962C8B-B14F-4D97-AF65-F5344CB8AC3E}">
        <p14:creationId xmlns:p14="http://schemas.microsoft.com/office/powerpoint/2010/main" val="350148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8869"/>
            <a:ext cx="3886200" cy="488809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288869"/>
            <a:ext cx="3886200" cy="4888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8209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0905A-7CE8-4E93-86CB-86A86D2826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3CAE09-6744-4B32-B779-E1AE52447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8B27083-36D0-4CF7-AFBB-D430D64DC713}"/>
              </a:ext>
            </a:extLst>
          </p:cNvPr>
          <p:cNvSpPr>
            <a:spLocks noGrp="1"/>
          </p:cNvSpPr>
          <p:nvPr>
            <p:ph type="ftr" sz="quarter" idx="11"/>
          </p:nvPr>
        </p:nvSpPr>
        <p:spPr>
          <a:xfrm>
            <a:off x="0" y="6485740"/>
            <a:ext cx="9144000" cy="365125"/>
          </a:xfrm>
          <a:prstGeom prst="rect">
            <a:avLst/>
          </a:prstGeom>
        </p:spPr>
        <p:txBody>
          <a:bodyPr/>
          <a:lstStyle/>
          <a:p>
            <a:r>
              <a:rPr lang="en-US" dirty="0"/>
              <a:t>The Practice of Statistics</a:t>
            </a:r>
          </a:p>
        </p:txBody>
      </p:sp>
    </p:spTree>
    <p:extLst>
      <p:ext uri="{BB962C8B-B14F-4D97-AF65-F5344CB8AC3E}">
        <p14:creationId xmlns:p14="http://schemas.microsoft.com/office/powerpoint/2010/main" val="1262841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06C4-5666-4D6C-BFEC-2AC124B82F9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5E9F71-44CC-4B97-A8E5-ACF4EADD711C}"/>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80762414-12C8-48AD-9DCC-AD23A0D8650E}"/>
              </a:ext>
            </a:extLst>
          </p:cNvPr>
          <p:cNvSpPr>
            <a:spLocks noGrp="1"/>
          </p:cNvSpPr>
          <p:nvPr>
            <p:ph type="ftr" sz="quarter" idx="11"/>
          </p:nvPr>
        </p:nvSpPr>
        <p:spPr>
          <a:xfrm>
            <a:off x="0" y="6485740"/>
            <a:ext cx="9144000" cy="365125"/>
          </a:xfrm>
          <a:prstGeom prst="rect">
            <a:avLst/>
          </a:prstGeom>
        </p:spPr>
        <p:txBody>
          <a:bodyPr/>
          <a:lstStyle/>
          <a:p>
            <a:r>
              <a:rPr lang="en-US" dirty="0"/>
              <a:t>The Practice of Statistics</a:t>
            </a:r>
          </a:p>
        </p:txBody>
      </p:sp>
    </p:spTree>
    <p:extLst>
      <p:ext uri="{BB962C8B-B14F-4D97-AF65-F5344CB8AC3E}">
        <p14:creationId xmlns:p14="http://schemas.microsoft.com/office/powerpoint/2010/main" val="1296807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084E8-50EF-4E4A-8F4E-4C511FC90D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965F1B-BE86-4A4F-B015-21BB76F2662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96FBDA-E377-4DA2-AA21-97992E957A56}"/>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53F49F0-2B08-469A-902C-5A77305CD1D3}"/>
              </a:ext>
            </a:extLst>
          </p:cNvPr>
          <p:cNvSpPr>
            <a:spLocks noGrp="1"/>
          </p:cNvSpPr>
          <p:nvPr>
            <p:ph type="ftr" sz="quarter" idx="11"/>
          </p:nvPr>
        </p:nvSpPr>
        <p:spPr>
          <a:xfrm>
            <a:off x="0" y="6485740"/>
            <a:ext cx="9144000" cy="365125"/>
          </a:xfrm>
          <a:prstGeom prst="rect">
            <a:avLst/>
          </a:prstGeom>
        </p:spPr>
        <p:txBody>
          <a:bodyPr/>
          <a:lstStyle/>
          <a:p>
            <a:r>
              <a:rPr lang="en-US" dirty="0"/>
              <a:t>The Practice of Statistics</a:t>
            </a:r>
          </a:p>
        </p:txBody>
      </p:sp>
    </p:spTree>
    <p:extLst>
      <p:ext uri="{BB962C8B-B14F-4D97-AF65-F5344CB8AC3E}">
        <p14:creationId xmlns:p14="http://schemas.microsoft.com/office/powerpoint/2010/main" val="1635847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4ADE2-79B8-4C7D-80BF-F62F0C07C05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0B278E-432E-43A6-82D9-C389627BB54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B2FDB43-0AD9-42CD-8661-8E8F01DBFC7A}"/>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E5357D-8170-444E-9B2C-E7810DC82B5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42DF30-567C-417A-99CF-38F3F4BED0C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831979B3-A69D-483B-8016-958A185F8368}"/>
              </a:ext>
            </a:extLst>
          </p:cNvPr>
          <p:cNvSpPr>
            <a:spLocks noGrp="1"/>
          </p:cNvSpPr>
          <p:nvPr>
            <p:ph type="ftr" sz="quarter" idx="11"/>
          </p:nvPr>
        </p:nvSpPr>
        <p:spPr>
          <a:xfrm>
            <a:off x="0" y="6485740"/>
            <a:ext cx="9144000" cy="365125"/>
          </a:xfrm>
          <a:prstGeom prst="rect">
            <a:avLst/>
          </a:prstGeom>
        </p:spPr>
        <p:txBody>
          <a:bodyPr/>
          <a:lstStyle/>
          <a:p>
            <a:r>
              <a:rPr lang="en-US" dirty="0"/>
              <a:t>The Practice of Statistics</a:t>
            </a:r>
          </a:p>
        </p:txBody>
      </p:sp>
    </p:spTree>
    <p:extLst>
      <p:ext uri="{BB962C8B-B14F-4D97-AF65-F5344CB8AC3E}">
        <p14:creationId xmlns:p14="http://schemas.microsoft.com/office/powerpoint/2010/main" val="123819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A0F1B-98AF-4403-9C8A-F9DDC350D377}"/>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769D78C9-C2AC-4BDA-9E8E-71283B1D6663}"/>
              </a:ext>
            </a:extLst>
          </p:cNvPr>
          <p:cNvSpPr>
            <a:spLocks noGrp="1"/>
          </p:cNvSpPr>
          <p:nvPr>
            <p:ph type="ftr" sz="quarter" idx="11"/>
          </p:nvPr>
        </p:nvSpPr>
        <p:spPr>
          <a:xfrm>
            <a:off x="0" y="6485740"/>
            <a:ext cx="9144000" cy="365125"/>
          </a:xfrm>
          <a:prstGeom prst="rect">
            <a:avLst/>
          </a:prstGeom>
        </p:spPr>
        <p:txBody>
          <a:bodyPr/>
          <a:lstStyle/>
          <a:p>
            <a:r>
              <a:rPr lang="en-US" dirty="0"/>
              <a:t>The Practice of Statistics</a:t>
            </a:r>
          </a:p>
        </p:txBody>
      </p:sp>
    </p:spTree>
    <p:extLst>
      <p:ext uri="{BB962C8B-B14F-4D97-AF65-F5344CB8AC3E}">
        <p14:creationId xmlns:p14="http://schemas.microsoft.com/office/powerpoint/2010/main" val="3645879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B2D92824-8ED1-4A54-8013-BB7BCCB5F3CC}"/>
              </a:ext>
            </a:extLst>
          </p:cNvPr>
          <p:cNvSpPr>
            <a:spLocks noGrp="1"/>
          </p:cNvSpPr>
          <p:nvPr>
            <p:ph type="ftr" sz="quarter" idx="11"/>
          </p:nvPr>
        </p:nvSpPr>
        <p:spPr>
          <a:xfrm>
            <a:off x="0" y="6485744"/>
            <a:ext cx="9144000" cy="365125"/>
          </a:xfrm>
          <a:prstGeom prst="rect">
            <a:avLst/>
          </a:prstGeom>
        </p:spPr>
        <p:txBody>
          <a:bodyPr/>
          <a:lstStyle/>
          <a:p>
            <a:r>
              <a:rPr lang="en-US" dirty="0"/>
              <a:t>The Practice of Statistics</a:t>
            </a:r>
          </a:p>
        </p:txBody>
      </p:sp>
    </p:spTree>
    <p:extLst>
      <p:ext uri="{BB962C8B-B14F-4D97-AF65-F5344CB8AC3E}">
        <p14:creationId xmlns:p14="http://schemas.microsoft.com/office/powerpoint/2010/main" val="138178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28650" y="1297576"/>
            <a:ext cx="7886700" cy="487938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42807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454735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3839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Targ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2A2AD-F06D-4CFE-844B-6D3C41D17494}"/>
              </a:ext>
            </a:extLst>
          </p:cNvPr>
          <p:cNvSpPr>
            <a:spLocks noGrp="1"/>
          </p:cNvSpPr>
          <p:nvPr>
            <p:ph type="title"/>
          </p:nvPr>
        </p:nvSpPr>
        <p:spPr/>
        <p:txBody>
          <a:bodyPr/>
          <a:lstStyle/>
          <a:p>
            <a:r>
              <a:rPr lang="en-US" dirty="0"/>
              <a:t>Click to edit Master title style</a:t>
            </a:r>
          </a:p>
        </p:txBody>
      </p:sp>
      <p:sp>
        <p:nvSpPr>
          <p:cNvPr id="5" name="TextBox 4">
            <a:extLst>
              <a:ext uri="{FF2B5EF4-FFF2-40B4-BE49-F238E27FC236}">
                <a16:creationId xmlns:a16="http://schemas.microsoft.com/office/drawing/2014/main" id="{19EA9917-E7C9-46FD-B481-4093032495BF}"/>
              </a:ext>
            </a:extLst>
          </p:cNvPr>
          <p:cNvSpPr txBox="1"/>
          <p:nvPr userDrawn="1"/>
        </p:nvSpPr>
        <p:spPr>
          <a:xfrm>
            <a:off x="628650" y="1998337"/>
            <a:ext cx="7886700" cy="4014273"/>
          </a:xfrm>
          <a:prstGeom prst="rect">
            <a:avLst/>
          </a:prstGeom>
          <a:solidFill>
            <a:srgbClr val="FFFFCC"/>
          </a:solidFill>
          <a:ln>
            <a:solidFill>
              <a:schemeClr val="accent5">
                <a:lumMod val="75000"/>
              </a:schemeClr>
            </a:solidFill>
          </a:ln>
        </p:spPr>
        <p:txBody>
          <a:bodyPr wrap="square" rtlCol="0">
            <a:noAutofit/>
          </a:bodyPr>
          <a:lstStyle/>
          <a:p>
            <a:pPr marL="0" indent="0">
              <a:buFont typeface="Wingdings" panose="05000000000000000000" pitchFamily="2" charset="2"/>
              <a:buNone/>
            </a:pPr>
            <a:r>
              <a:rPr lang="en-US" sz="2400" i="1" dirty="0"/>
              <a:t>By the end of this section, you should be able to:</a:t>
            </a:r>
          </a:p>
        </p:txBody>
      </p:sp>
      <p:sp>
        <p:nvSpPr>
          <p:cNvPr id="7" name="TextBox 6">
            <a:extLst>
              <a:ext uri="{FF2B5EF4-FFF2-40B4-BE49-F238E27FC236}">
                <a16:creationId xmlns:a16="http://schemas.microsoft.com/office/drawing/2014/main" id="{CC755562-FEEF-4EDC-93CA-ED6B4E3443A5}"/>
              </a:ext>
            </a:extLst>
          </p:cNvPr>
          <p:cNvSpPr txBox="1"/>
          <p:nvPr userDrawn="1"/>
        </p:nvSpPr>
        <p:spPr>
          <a:xfrm>
            <a:off x="628650" y="1475117"/>
            <a:ext cx="78867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dirty="0"/>
              <a:t>LEARNING TARGETS</a:t>
            </a:r>
          </a:p>
        </p:txBody>
      </p:sp>
      <p:sp>
        <p:nvSpPr>
          <p:cNvPr id="9" name="Text Placeholder 8">
            <a:extLst>
              <a:ext uri="{FF2B5EF4-FFF2-40B4-BE49-F238E27FC236}">
                <a16:creationId xmlns:a16="http://schemas.microsoft.com/office/drawing/2014/main" id="{71567472-64B9-4AF4-A758-48EC7E1A33A2}"/>
              </a:ext>
            </a:extLst>
          </p:cNvPr>
          <p:cNvSpPr>
            <a:spLocks noGrp="1"/>
          </p:cNvSpPr>
          <p:nvPr>
            <p:ph type="body" sz="quarter" idx="10"/>
          </p:nvPr>
        </p:nvSpPr>
        <p:spPr>
          <a:xfrm>
            <a:off x="689843" y="2392572"/>
            <a:ext cx="7764044" cy="362003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372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6D-D2F4-4D30-A9DE-C3A48D035B86}"/>
              </a:ext>
            </a:extLst>
          </p:cNvPr>
          <p:cNvSpPr>
            <a:spLocks noGrp="1"/>
          </p:cNvSpPr>
          <p:nvPr>
            <p:ph type="title" hasCustomPrompt="1"/>
          </p:nvPr>
        </p:nvSpPr>
        <p:spPr/>
        <p:txBody>
          <a:bodyPr/>
          <a:lstStyle>
            <a:lvl1pPr>
              <a:defRPr/>
            </a:lvl1pPr>
          </a:lstStyle>
          <a:p>
            <a:r>
              <a:rPr lang="en-US" dirty="0"/>
              <a:t>Section Summary</a:t>
            </a:r>
          </a:p>
        </p:txBody>
      </p:sp>
      <p:sp>
        <p:nvSpPr>
          <p:cNvPr id="3" name="TextBox 2">
            <a:extLst>
              <a:ext uri="{FF2B5EF4-FFF2-40B4-BE49-F238E27FC236}">
                <a16:creationId xmlns:a16="http://schemas.microsoft.com/office/drawing/2014/main" id="{D20811CE-7DB7-4B31-A6B9-E0CAACA98660}"/>
              </a:ext>
            </a:extLst>
          </p:cNvPr>
          <p:cNvSpPr txBox="1"/>
          <p:nvPr userDrawn="1"/>
        </p:nvSpPr>
        <p:spPr>
          <a:xfrm>
            <a:off x="628650" y="1998337"/>
            <a:ext cx="7886700" cy="4014273"/>
          </a:xfrm>
          <a:prstGeom prst="rect">
            <a:avLst/>
          </a:prstGeom>
          <a:solidFill>
            <a:srgbClr val="FFFFCC"/>
          </a:solidFill>
          <a:ln>
            <a:solidFill>
              <a:schemeClr val="accent5">
                <a:lumMod val="75000"/>
              </a:schemeClr>
            </a:solidFill>
          </a:ln>
        </p:spPr>
        <p:txBody>
          <a:bodyPr wrap="square" rtlCol="0">
            <a:noAutofit/>
          </a:bodyPr>
          <a:lstStyle/>
          <a:p>
            <a:pPr marL="0" indent="0">
              <a:buFont typeface="Wingdings" panose="05000000000000000000" pitchFamily="2" charset="2"/>
              <a:buNone/>
            </a:pPr>
            <a:r>
              <a:rPr lang="en-US" sz="2400" i="1" dirty="0"/>
              <a:t>After this section, you should be able to:</a:t>
            </a:r>
          </a:p>
        </p:txBody>
      </p:sp>
      <p:sp>
        <p:nvSpPr>
          <p:cNvPr id="4" name="TextBox 3">
            <a:extLst>
              <a:ext uri="{FF2B5EF4-FFF2-40B4-BE49-F238E27FC236}">
                <a16:creationId xmlns:a16="http://schemas.microsoft.com/office/drawing/2014/main" id="{ACE02D3B-AED1-4DB2-B64C-3358B381B090}"/>
              </a:ext>
            </a:extLst>
          </p:cNvPr>
          <p:cNvSpPr txBox="1"/>
          <p:nvPr userDrawn="1"/>
        </p:nvSpPr>
        <p:spPr>
          <a:xfrm>
            <a:off x="628650" y="1475117"/>
            <a:ext cx="7886700"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dirty="0"/>
              <a:t>LEARNING TARGETS</a:t>
            </a:r>
          </a:p>
        </p:txBody>
      </p:sp>
      <p:sp>
        <p:nvSpPr>
          <p:cNvPr id="6" name="Text Placeholder 8">
            <a:extLst>
              <a:ext uri="{FF2B5EF4-FFF2-40B4-BE49-F238E27FC236}">
                <a16:creationId xmlns:a16="http://schemas.microsoft.com/office/drawing/2014/main" id="{E98667F8-8436-4568-B2CF-2FBD7F1071EB}"/>
              </a:ext>
            </a:extLst>
          </p:cNvPr>
          <p:cNvSpPr>
            <a:spLocks noGrp="1"/>
          </p:cNvSpPr>
          <p:nvPr>
            <p:ph type="body" sz="quarter" idx="10"/>
          </p:nvPr>
        </p:nvSpPr>
        <p:spPr>
          <a:xfrm>
            <a:off x="689843" y="2392572"/>
            <a:ext cx="7764044" cy="362003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79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P Exam TI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F26D-D2F4-4D30-A9DE-C3A48D035B86}"/>
              </a:ext>
            </a:extLst>
          </p:cNvPr>
          <p:cNvSpPr>
            <a:spLocks noGrp="1"/>
          </p:cNvSpPr>
          <p:nvPr>
            <p:ph type="title"/>
          </p:nvPr>
        </p:nvSpPr>
        <p:spPr/>
        <p:txBody>
          <a:bodyPr/>
          <a:lstStyle>
            <a:lvl1pPr>
              <a:defRPr/>
            </a:lvl1pPr>
          </a:lstStyle>
          <a:p>
            <a:endParaRPr lang="en-US" dirty="0"/>
          </a:p>
        </p:txBody>
      </p:sp>
      <p:sp>
        <p:nvSpPr>
          <p:cNvPr id="3" name="TextBox 2">
            <a:extLst>
              <a:ext uri="{FF2B5EF4-FFF2-40B4-BE49-F238E27FC236}">
                <a16:creationId xmlns:a16="http://schemas.microsoft.com/office/drawing/2014/main" id="{D20811CE-7DB7-4B31-A6B9-E0CAACA98660}"/>
              </a:ext>
            </a:extLst>
          </p:cNvPr>
          <p:cNvSpPr txBox="1"/>
          <p:nvPr userDrawn="1"/>
        </p:nvSpPr>
        <p:spPr>
          <a:xfrm>
            <a:off x="628650" y="1998337"/>
            <a:ext cx="7886700" cy="4014273"/>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oAutofit/>
          </a:bodyPr>
          <a:lstStyle/>
          <a:p>
            <a:pPr marL="0" indent="0">
              <a:buFont typeface="Wingdings" panose="05000000000000000000" pitchFamily="2" charset="2"/>
              <a:buNone/>
            </a:pPr>
            <a:endParaRPr lang="en-US" sz="2400" i="1" dirty="0"/>
          </a:p>
        </p:txBody>
      </p:sp>
      <p:sp>
        <p:nvSpPr>
          <p:cNvPr id="4" name="TextBox 3">
            <a:extLst>
              <a:ext uri="{FF2B5EF4-FFF2-40B4-BE49-F238E27FC236}">
                <a16:creationId xmlns:a16="http://schemas.microsoft.com/office/drawing/2014/main" id="{ACE02D3B-AED1-4DB2-B64C-3358B381B090}"/>
              </a:ext>
            </a:extLst>
          </p:cNvPr>
          <p:cNvSpPr txBox="1"/>
          <p:nvPr userDrawn="1"/>
        </p:nvSpPr>
        <p:spPr>
          <a:xfrm>
            <a:off x="628650" y="1475117"/>
            <a:ext cx="2174935" cy="52322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dirty="0"/>
              <a:t>AP® Exam Tip</a:t>
            </a:r>
          </a:p>
        </p:txBody>
      </p:sp>
      <p:sp>
        <p:nvSpPr>
          <p:cNvPr id="6" name="Text Placeholder 8">
            <a:extLst>
              <a:ext uri="{FF2B5EF4-FFF2-40B4-BE49-F238E27FC236}">
                <a16:creationId xmlns:a16="http://schemas.microsoft.com/office/drawing/2014/main" id="{E98667F8-8436-4568-B2CF-2FBD7F1071EB}"/>
              </a:ext>
            </a:extLst>
          </p:cNvPr>
          <p:cNvSpPr>
            <a:spLocks noGrp="1"/>
          </p:cNvSpPr>
          <p:nvPr>
            <p:ph type="body" sz="quarter" idx="10"/>
          </p:nvPr>
        </p:nvSpPr>
        <p:spPr>
          <a:xfrm>
            <a:off x="689843" y="2087592"/>
            <a:ext cx="7764044" cy="3925017"/>
          </a:xfrm>
        </p:spPr>
        <p:txBody>
          <a:bodyPr/>
          <a:lstStyle>
            <a:lvl1pPr marL="228600" indent="-228600">
              <a:buFont typeface="Wingdings" panose="05000000000000000000" pitchFamily="2" charset="2"/>
              <a:buChar char="ü"/>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513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041F-5FB7-422E-BF7B-80B5927F1D83}"/>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2994576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5B018-7F16-45F2-8B1E-832BC22600A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6D4821-3134-4276-9A40-DF9C5634233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81D175A0-AB9B-4663-A1CF-AF5E1550AF69}"/>
              </a:ext>
            </a:extLst>
          </p:cNvPr>
          <p:cNvSpPr>
            <a:spLocks noGrp="1"/>
          </p:cNvSpPr>
          <p:nvPr>
            <p:ph type="ftr" sz="quarter" idx="11"/>
          </p:nvPr>
        </p:nvSpPr>
        <p:spPr>
          <a:xfrm>
            <a:off x="1" y="6485740"/>
            <a:ext cx="9144000" cy="365125"/>
          </a:xfrm>
          <a:prstGeom prst="rect">
            <a:avLst/>
          </a:prstGeom>
        </p:spPr>
        <p:txBody>
          <a:bodyPr/>
          <a:lstStyle/>
          <a:p>
            <a:r>
              <a:rPr lang="en-US" dirty="0"/>
              <a:t>The Practice of Statistics</a:t>
            </a:r>
          </a:p>
        </p:txBody>
      </p:sp>
    </p:spTree>
    <p:extLst>
      <p:ext uri="{BB962C8B-B14F-4D97-AF65-F5344CB8AC3E}">
        <p14:creationId xmlns:p14="http://schemas.microsoft.com/office/powerpoint/2010/main" val="2221525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1473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80160"/>
            <a:ext cx="7886700" cy="48968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9">
            <a:extLst>
              <a:ext uri="{FF2B5EF4-FFF2-40B4-BE49-F238E27FC236}">
                <a16:creationId xmlns:a16="http://schemas.microsoft.com/office/drawing/2014/main" id="{22602042-EBAD-4FB9-A514-FFD838875F88}"/>
              </a:ext>
            </a:extLst>
          </p:cNvPr>
          <p:cNvSpPr txBox="1">
            <a:spLocks/>
          </p:cNvSpPr>
          <p:nvPr userDrawn="1"/>
        </p:nvSpPr>
        <p:spPr>
          <a:xfrm>
            <a:off x="5917721" y="6275762"/>
            <a:ext cx="3105509" cy="365125"/>
          </a:xfrm>
          <a:prstGeom prst="rect">
            <a:avLst/>
          </a:prstGeom>
          <a:noFill/>
        </p:spPr>
        <p:txBody>
          <a:bodyPr anchor="b"/>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i="0" dirty="0">
                <a:solidFill>
                  <a:schemeClr val="bg1">
                    <a:lumMod val="50000"/>
                  </a:schemeClr>
                </a:solidFill>
              </a:rPr>
              <a:t>Starnes/Tabor,</a:t>
            </a:r>
            <a:r>
              <a:rPr lang="en-US" sz="1400" i="1" dirty="0">
                <a:solidFill>
                  <a:schemeClr val="bg1">
                    <a:lumMod val="50000"/>
                  </a:schemeClr>
                </a:solidFill>
              </a:rPr>
              <a:t> The Practice of Statistics</a:t>
            </a:r>
          </a:p>
        </p:txBody>
      </p:sp>
      <p:pic>
        <p:nvPicPr>
          <p:cNvPr id="6" name="Picture 5" descr="A screenshot of a cell phone&#10;&#10;Description generated with high confidence">
            <a:extLst>
              <a:ext uri="{FF2B5EF4-FFF2-40B4-BE49-F238E27FC236}">
                <a16:creationId xmlns:a16="http://schemas.microsoft.com/office/drawing/2014/main" id="{0A60B7FB-17EF-48F8-B87E-F82A971A1735}"/>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84049" y="6379132"/>
            <a:ext cx="2205468" cy="391145"/>
          </a:xfrm>
          <a:prstGeom prst="rect">
            <a:avLst/>
          </a:prstGeom>
        </p:spPr>
      </p:pic>
      <p:cxnSp>
        <p:nvCxnSpPr>
          <p:cNvPr id="5" name="Straight Connector 4">
            <a:extLst>
              <a:ext uri="{FF2B5EF4-FFF2-40B4-BE49-F238E27FC236}">
                <a16:creationId xmlns:a16="http://schemas.microsoft.com/office/drawing/2014/main" id="{B23390B5-21A3-4BAF-8938-A5044D41F871}"/>
              </a:ext>
            </a:extLst>
          </p:cNvPr>
          <p:cNvCxnSpPr>
            <a:cxnSpLocks/>
          </p:cNvCxnSpPr>
          <p:nvPr userDrawn="1"/>
        </p:nvCxnSpPr>
        <p:spPr>
          <a:xfrm>
            <a:off x="0" y="6366291"/>
            <a:ext cx="9144000"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10" name="Straight Connector 9">
            <a:extLst>
              <a:ext uri="{FF2B5EF4-FFF2-40B4-BE49-F238E27FC236}">
                <a16:creationId xmlns:a16="http://schemas.microsoft.com/office/drawing/2014/main" id="{665DDCAF-9635-4A72-9971-37B99A356944}"/>
              </a:ext>
            </a:extLst>
          </p:cNvPr>
          <p:cNvCxnSpPr>
            <a:cxnSpLocks/>
          </p:cNvCxnSpPr>
          <p:nvPr userDrawn="1"/>
        </p:nvCxnSpPr>
        <p:spPr>
          <a:xfrm>
            <a:off x="621102" y="1155940"/>
            <a:ext cx="7894248" cy="0"/>
          </a:xfrm>
          <a:prstGeom prst="line">
            <a:avLst/>
          </a:prstGeom>
          <a:effectLst>
            <a:glow rad="101600">
              <a:schemeClr val="accent3">
                <a:satMod val="175000"/>
                <a:alpha val="40000"/>
              </a:schemeClr>
            </a:glow>
          </a:effectLst>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180133052"/>
      </p:ext>
    </p:extLst>
  </p:cSld>
  <p:clrMap bg1="lt1" tx1="dk1" bg2="lt2" tx2="dk2" accent1="accent1" accent2="accent2" accent3="accent3" accent4="accent4" accent5="accent5" accent6="accent6" hlink="hlink" folHlink="folHlink"/>
  <p:sldLayoutIdLst>
    <p:sldLayoutId id="2147483664" r:id="rId1"/>
    <p:sldLayoutId id="2147483662" r:id="rId2"/>
    <p:sldLayoutId id="2147483666" r:id="rId3"/>
    <p:sldLayoutId id="2147483667" r:id="rId4"/>
    <p:sldLayoutId id="2147483693" r:id="rId5"/>
    <p:sldLayoutId id="2147483694" r:id="rId6"/>
    <p:sldLayoutId id="2147483696" r:id="rId7"/>
    <p:sldLayoutId id="2147483695" r:id="rId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BE9622-A826-468B-805E-89C81E29003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211F1A-B9C0-4F8E-9E1D-32287C89BD6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15140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477101-FBE3-417F-8CBD-8E1205FFE1B3}"/>
              </a:ext>
            </a:extLst>
          </p:cNvPr>
          <p:cNvSpPr txBox="1"/>
          <p:nvPr/>
        </p:nvSpPr>
        <p:spPr>
          <a:xfrm>
            <a:off x="269763" y="785004"/>
            <a:ext cx="3571336"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solidFill>
                <a:effectLst/>
                <a:uLnTx/>
                <a:uFillTx/>
                <a:latin typeface="Calibri Light" panose="020F0302020204030204"/>
                <a:ea typeface="+mn-ea"/>
                <a:cs typeface="+mn-cs"/>
              </a:rPr>
              <a:t>Chapter 1</a:t>
            </a:r>
          </a:p>
        </p:txBody>
      </p:sp>
      <p:sp>
        <p:nvSpPr>
          <p:cNvPr id="9" name="TextBox 8">
            <a:extLst>
              <a:ext uri="{FF2B5EF4-FFF2-40B4-BE49-F238E27FC236}">
                <a16:creationId xmlns:a16="http://schemas.microsoft.com/office/drawing/2014/main" id="{73078F9F-26CF-42B8-ACCF-56C526FE1C5E}"/>
              </a:ext>
            </a:extLst>
          </p:cNvPr>
          <p:cNvSpPr txBox="1"/>
          <p:nvPr/>
        </p:nvSpPr>
        <p:spPr>
          <a:xfrm>
            <a:off x="269763" y="2220923"/>
            <a:ext cx="8451542" cy="707886"/>
          </a:xfrm>
          <a:prstGeom prst="rect">
            <a:avLst/>
          </a:prstGeom>
          <a:noFill/>
        </p:spPr>
        <p:txBody>
          <a:bodyPr wrap="square" rtlCol="0" anchor="ctr">
            <a:spAutoFit/>
          </a:bodyPr>
          <a:lstStyle/>
          <a:p>
            <a:pPr lvl="0">
              <a:defRPr/>
            </a:pPr>
            <a:r>
              <a:rPr lang="en-US" sz="4000" dirty="0">
                <a:solidFill>
                  <a:prstClr val="black"/>
                </a:solidFill>
                <a:latin typeface="Trebuchet MS" panose="020B0603020202020204" pitchFamily="34" charset="0"/>
                <a:ea typeface="MS Gothic" panose="020B0609070205080204" pitchFamily="49" charset="-128"/>
              </a:rPr>
              <a:t>Data Analysis</a:t>
            </a:r>
            <a:endParaRPr kumimoji="0" lang="en-US" sz="4000" b="0" i="0" u="none" strike="noStrike" kern="1200" cap="none" spc="0" normalizeH="0" baseline="0" noProof="0" dirty="0">
              <a:ln>
                <a:noFill/>
              </a:ln>
              <a:solidFill>
                <a:prstClr val="black"/>
              </a:solidFill>
              <a:effectLst/>
              <a:uLnTx/>
              <a:uFillTx/>
              <a:latin typeface="Trebuchet MS" panose="020B0603020202020204" pitchFamily="34" charset="0"/>
              <a:ea typeface="MS Gothic" panose="020B0609070205080204" pitchFamily="49" charset="-128"/>
              <a:cs typeface="+mn-cs"/>
            </a:endParaRPr>
          </a:p>
        </p:txBody>
      </p:sp>
      <p:sp>
        <p:nvSpPr>
          <p:cNvPr id="10" name="TextBox 9">
            <a:extLst>
              <a:ext uri="{FF2B5EF4-FFF2-40B4-BE49-F238E27FC236}">
                <a16:creationId xmlns:a16="http://schemas.microsoft.com/office/drawing/2014/main" id="{99394964-F208-485A-BC0D-A9671CD9E89F}"/>
              </a:ext>
            </a:extLst>
          </p:cNvPr>
          <p:cNvSpPr txBox="1"/>
          <p:nvPr/>
        </p:nvSpPr>
        <p:spPr>
          <a:xfrm>
            <a:off x="269763" y="3709358"/>
            <a:ext cx="3821502" cy="178510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3600" dirty="0">
                <a:solidFill>
                  <a:prstClr val="white"/>
                </a:solidFill>
                <a:latin typeface="Calibri" panose="020F0502020204030204"/>
              </a:rPr>
              <a:t>Section 1.2</a:t>
            </a:r>
          </a:p>
          <a:p>
            <a:pPr lvl="0">
              <a:defRPr/>
            </a:pPr>
            <a:r>
              <a:rPr lang="en-US" sz="2800" dirty="0">
                <a:solidFill>
                  <a:prstClr val="white"/>
                </a:solidFill>
              </a:rPr>
              <a:t>Displaying Quantitative Data with Graphs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descr="A screenshot of a cell phone&#10;&#10;Description generated with high confidence">
            <a:extLst>
              <a:ext uri="{FF2B5EF4-FFF2-40B4-BE49-F238E27FC236}">
                <a16:creationId xmlns:a16="http://schemas.microsoft.com/office/drawing/2014/main" id="{849CCB4B-9F7E-4CEC-A1E7-5BB420B38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2584" y="3588317"/>
            <a:ext cx="4098721" cy="726917"/>
          </a:xfrm>
          <a:prstGeom prst="rect">
            <a:avLst/>
          </a:prstGeom>
        </p:spPr>
      </p:pic>
    </p:spTree>
    <p:extLst>
      <p:ext uri="{BB962C8B-B14F-4D97-AF65-F5344CB8AC3E}">
        <p14:creationId xmlns:p14="http://schemas.microsoft.com/office/powerpoint/2010/main" val="280572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68D6F-C717-48F1-885F-83792DCAB6E5}"/>
              </a:ext>
            </a:extLst>
          </p:cNvPr>
          <p:cNvSpPr>
            <a:spLocks noGrp="1"/>
          </p:cNvSpPr>
          <p:nvPr>
            <p:ph type="title"/>
          </p:nvPr>
        </p:nvSpPr>
        <p:spPr/>
        <p:txBody>
          <a:bodyPr/>
          <a:lstStyle/>
          <a:p>
            <a:r>
              <a:rPr lang="en-US" dirty="0"/>
              <a:t>Describing Distributions</a:t>
            </a:r>
          </a:p>
        </p:txBody>
      </p:sp>
      <p:pic>
        <p:nvPicPr>
          <p:cNvPr id="4" name="Picture 3">
            <a:extLst>
              <a:ext uri="{FF2B5EF4-FFF2-40B4-BE49-F238E27FC236}">
                <a16:creationId xmlns:a16="http://schemas.microsoft.com/office/drawing/2014/main" id="{A7C4FB8F-587A-49FA-B8C2-65B5AA47E8C3}"/>
              </a:ext>
            </a:extLst>
          </p:cNvPr>
          <p:cNvPicPr>
            <a:picLocks noChangeAspect="1"/>
          </p:cNvPicPr>
          <p:nvPr/>
        </p:nvPicPr>
        <p:blipFill>
          <a:blip r:embed="rId2"/>
          <a:stretch>
            <a:fillRect/>
          </a:stretch>
        </p:blipFill>
        <p:spPr>
          <a:xfrm>
            <a:off x="1947733" y="1299273"/>
            <a:ext cx="6567618" cy="2591240"/>
          </a:xfrm>
          <a:prstGeom prst="rect">
            <a:avLst/>
          </a:prstGeom>
        </p:spPr>
      </p:pic>
      <p:sp>
        <p:nvSpPr>
          <p:cNvPr id="5" name="TextBox 4">
            <a:extLst>
              <a:ext uri="{FF2B5EF4-FFF2-40B4-BE49-F238E27FC236}">
                <a16:creationId xmlns:a16="http://schemas.microsoft.com/office/drawing/2014/main" id="{9ED025A2-04D5-459F-8A1A-D289EFED8BE0}"/>
              </a:ext>
            </a:extLst>
          </p:cNvPr>
          <p:cNvSpPr txBox="1"/>
          <p:nvPr/>
        </p:nvSpPr>
        <p:spPr>
          <a:xfrm>
            <a:off x="628650" y="4648705"/>
            <a:ext cx="4831332" cy="1458797"/>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sz="2000" dirty="0"/>
              <a:t>Always be sure to include context when you are asked to describe a distribution. This means using the variable name, not just the units the variable is measured in.</a:t>
            </a:r>
          </a:p>
          <a:p>
            <a:pPr marL="0" indent="0">
              <a:buFont typeface="Wingdings" panose="05000000000000000000" pitchFamily="2" charset="2"/>
              <a:buNone/>
            </a:pPr>
            <a:endParaRPr lang="en-US" sz="2400" i="1" dirty="0"/>
          </a:p>
        </p:txBody>
      </p:sp>
      <p:sp>
        <p:nvSpPr>
          <p:cNvPr id="6" name="TextBox 5">
            <a:extLst>
              <a:ext uri="{FF2B5EF4-FFF2-40B4-BE49-F238E27FC236}">
                <a16:creationId xmlns:a16="http://schemas.microsoft.com/office/drawing/2014/main" id="{E6F7BECF-B15D-4294-949C-E1A18A39D3A9}"/>
              </a:ext>
            </a:extLst>
          </p:cNvPr>
          <p:cNvSpPr txBox="1"/>
          <p:nvPr/>
        </p:nvSpPr>
        <p:spPr>
          <a:xfrm>
            <a:off x="628650" y="4187040"/>
            <a:ext cx="2174935"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dirty="0"/>
              <a:t>AP® Exam Tip</a:t>
            </a:r>
          </a:p>
        </p:txBody>
      </p:sp>
    </p:spTree>
    <p:extLst>
      <p:ext uri="{BB962C8B-B14F-4D97-AF65-F5344CB8AC3E}">
        <p14:creationId xmlns:p14="http://schemas.microsoft.com/office/powerpoint/2010/main" val="897365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Describing Distributions</a:t>
            </a:r>
          </a:p>
        </p:txBody>
      </p:sp>
      <p:sp>
        <p:nvSpPr>
          <p:cNvPr id="4" name="Rectangle 3">
            <a:extLst>
              <a:ext uri="{FF2B5EF4-FFF2-40B4-BE49-F238E27FC236}">
                <a16:creationId xmlns:a16="http://schemas.microsoft.com/office/drawing/2014/main" id="{9CF4A27F-F672-4F52-BBFB-68716C887623}"/>
              </a:ext>
            </a:extLst>
          </p:cNvPr>
          <p:cNvSpPr/>
          <p:nvPr/>
        </p:nvSpPr>
        <p:spPr>
          <a:xfrm>
            <a:off x="628650" y="1423358"/>
            <a:ext cx="5763524" cy="707886"/>
          </a:xfrm>
          <a:prstGeom prst="rect">
            <a:avLst/>
          </a:prstGeom>
        </p:spPr>
        <p:txBody>
          <a:bodyPr wrap="square">
            <a:spAutoFit/>
          </a:bodyPr>
          <a:lstStyle/>
          <a:p>
            <a:r>
              <a:rPr lang="en-US" sz="2000" dirty="0">
                <a:latin typeface="Calibri" panose="020F0502020204030204" pitchFamily="34" charset="0"/>
                <a:cs typeface="Calibri" panose="020F0502020204030204" pitchFamily="34" charset="0"/>
              </a:rPr>
              <a:t>Describe the distribution of goals scored in 20 games played by the 2016 U.S. women’s soccer team.</a:t>
            </a:r>
          </a:p>
        </p:txBody>
      </p:sp>
      <p:pic>
        <p:nvPicPr>
          <p:cNvPr id="5" name="Picture 4">
            <a:extLst>
              <a:ext uri="{FF2B5EF4-FFF2-40B4-BE49-F238E27FC236}">
                <a16:creationId xmlns:a16="http://schemas.microsoft.com/office/drawing/2014/main" id="{656E8CF6-7E54-4B15-AB59-EFA8F27C9F4E}"/>
              </a:ext>
            </a:extLst>
          </p:cNvPr>
          <p:cNvPicPr>
            <a:picLocks noChangeAspect="1"/>
          </p:cNvPicPr>
          <p:nvPr/>
        </p:nvPicPr>
        <p:blipFill>
          <a:blip r:embed="rId2"/>
          <a:stretch>
            <a:fillRect/>
          </a:stretch>
        </p:blipFill>
        <p:spPr>
          <a:xfrm>
            <a:off x="3670558" y="2419382"/>
            <a:ext cx="4844792" cy="1130451"/>
          </a:xfrm>
          <a:prstGeom prst="rect">
            <a:avLst/>
          </a:prstGeom>
        </p:spPr>
      </p:pic>
      <p:sp>
        <p:nvSpPr>
          <p:cNvPr id="7" name="TextBox 6">
            <a:extLst>
              <a:ext uri="{FF2B5EF4-FFF2-40B4-BE49-F238E27FC236}">
                <a16:creationId xmlns:a16="http://schemas.microsoft.com/office/drawing/2014/main" id="{9E74B604-CCFF-4E82-AA16-DA64A33178DD}"/>
              </a:ext>
            </a:extLst>
          </p:cNvPr>
          <p:cNvSpPr txBox="1"/>
          <p:nvPr/>
        </p:nvSpPr>
        <p:spPr>
          <a:xfrm>
            <a:off x="783107" y="3937243"/>
            <a:ext cx="6376818" cy="1754326"/>
          </a:xfrm>
          <a:prstGeom prst="rect">
            <a:avLst/>
          </a:prstGeom>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b="1" i="1" dirty="0"/>
              <a:t>Shape</a:t>
            </a:r>
            <a:r>
              <a:rPr lang="en-US" dirty="0"/>
              <a:t>: The distribution of goals scored is skewed to the right, with a single peak at 1 goal. There is a gap between 5 and 9 goals.</a:t>
            </a:r>
          </a:p>
          <a:p>
            <a:r>
              <a:rPr lang="en-US" b="1" i="1" dirty="0"/>
              <a:t>Outliers</a:t>
            </a:r>
            <a:r>
              <a:rPr lang="en-US" dirty="0"/>
              <a:t>: The games when the team scored 9 and 10 goals appear to be outliers.</a:t>
            </a:r>
          </a:p>
          <a:p>
            <a:r>
              <a:rPr lang="en-US" b="1" i="1" dirty="0"/>
              <a:t>Center</a:t>
            </a:r>
            <a:r>
              <a:rPr lang="en-US" dirty="0"/>
              <a:t>: The median is 2 goals scored.</a:t>
            </a:r>
          </a:p>
          <a:p>
            <a:r>
              <a:rPr lang="en-US" b="1" i="1" dirty="0"/>
              <a:t>Variability</a:t>
            </a:r>
            <a:r>
              <a:rPr lang="en-US" dirty="0"/>
              <a:t>: The number of goals varies from 1 to 10 goals scored.</a:t>
            </a:r>
          </a:p>
        </p:txBody>
      </p:sp>
      <p:sp>
        <p:nvSpPr>
          <p:cNvPr id="8" name="TextBox 7">
            <a:extLst>
              <a:ext uri="{FF2B5EF4-FFF2-40B4-BE49-F238E27FC236}">
                <a16:creationId xmlns:a16="http://schemas.microsoft.com/office/drawing/2014/main" id="{88565B33-0336-481D-A650-5FCC1F00E81C}"/>
              </a:ext>
            </a:extLst>
          </p:cNvPr>
          <p:cNvSpPr txBox="1"/>
          <p:nvPr/>
        </p:nvSpPr>
        <p:spPr>
          <a:xfrm>
            <a:off x="1017918" y="2655029"/>
            <a:ext cx="2182482" cy="830997"/>
          </a:xfrm>
          <a:prstGeom prst="rect">
            <a:avLst/>
          </a:prstGeom>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a:t>Did we include context?</a:t>
            </a:r>
          </a:p>
        </p:txBody>
      </p:sp>
    </p:spTree>
    <p:extLst>
      <p:ext uri="{BB962C8B-B14F-4D97-AF65-F5344CB8AC3E}">
        <p14:creationId xmlns:p14="http://schemas.microsoft.com/office/powerpoint/2010/main" val="2474040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0FC86-EB6A-4C84-9715-BA03ADED829B}"/>
              </a:ext>
            </a:extLst>
          </p:cNvPr>
          <p:cNvSpPr>
            <a:spLocks noGrp="1"/>
          </p:cNvSpPr>
          <p:nvPr>
            <p:ph type="title"/>
          </p:nvPr>
        </p:nvSpPr>
        <p:spPr/>
        <p:txBody>
          <a:bodyPr/>
          <a:lstStyle/>
          <a:p>
            <a:r>
              <a:rPr lang="en-US" dirty="0"/>
              <a:t>Describing Distributions</a:t>
            </a:r>
          </a:p>
        </p:txBody>
      </p:sp>
      <p:sp>
        <p:nvSpPr>
          <p:cNvPr id="4" name="Rectangle 3">
            <a:extLst>
              <a:ext uri="{FF2B5EF4-FFF2-40B4-BE49-F238E27FC236}">
                <a16:creationId xmlns:a16="http://schemas.microsoft.com/office/drawing/2014/main" id="{9CF4A27F-F672-4F52-BBFB-68716C887623}"/>
              </a:ext>
            </a:extLst>
          </p:cNvPr>
          <p:cNvSpPr/>
          <p:nvPr/>
        </p:nvSpPr>
        <p:spPr>
          <a:xfrm>
            <a:off x="628650" y="1423358"/>
            <a:ext cx="5763524" cy="707886"/>
          </a:xfrm>
          <a:prstGeom prst="rect">
            <a:avLst/>
          </a:prstGeom>
        </p:spPr>
        <p:txBody>
          <a:bodyPr wrap="square">
            <a:spAutoFit/>
          </a:bodyPr>
          <a:lstStyle/>
          <a:p>
            <a:r>
              <a:rPr lang="en-US" sz="2000" dirty="0">
                <a:latin typeface="Calibri" panose="020F0502020204030204" pitchFamily="34" charset="0"/>
                <a:cs typeface="Calibri" panose="020F0502020204030204" pitchFamily="34" charset="0"/>
              </a:rPr>
              <a:t>Describe the distribution of goals scored in 20 games played by the 2016 U.S. women’s soccer team.</a:t>
            </a:r>
          </a:p>
        </p:txBody>
      </p:sp>
      <p:pic>
        <p:nvPicPr>
          <p:cNvPr id="5" name="Picture 4">
            <a:extLst>
              <a:ext uri="{FF2B5EF4-FFF2-40B4-BE49-F238E27FC236}">
                <a16:creationId xmlns:a16="http://schemas.microsoft.com/office/drawing/2014/main" id="{656E8CF6-7E54-4B15-AB59-EFA8F27C9F4E}"/>
              </a:ext>
            </a:extLst>
          </p:cNvPr>
          <p:cNvPicPr>
            <a:picLocks noChangeAspect="1"/>
          </p:cNvPicPr>
          <p:nvPr/>
        </p:nvPicPr>
        <p:blipFill>
          <a:blip r:embed="rId2"/>
          <a:stretch>
            <a:fillRect/>
          </a:stretch>
        </p:blipFill>
        <p:spPr>
          <a:xfrm>
            <a:off x="3670558" y="2419382"/>
            <a:ext cx="4844792" cy="1130451"/>
          </a:xfrm>
          <a:prstGeom prst="rect">
            <a:avLst/>
          </a:prstGeom>
        </p:spPr>
      </p:pic>
      <p:sp>
        <p:nvSpPr>
          <p:cNvPr id="7" name="TextBox 6">
            <a:extLst>
              <a:ext uri="{FF2B5EF4-FFF2-40B4-BE49-F238E27FC236}">
                <a16:creationId xmlns:a16="http://schemas.microsoft.com/office/drawing/2014/main" id="{9E74B604-CCFF-4E82-AA16-DA64A33178DD}"/>
              </a:ext>
            </a:extLst>
          </p:cNvPr>
          <p:cNvSpPr txBox="1"/>
          <p:nvPr/>
        </p:nvSpPr>
        <p:spPr>
          <a:xfrm>
            <a:off x="783107" y="3937243"/>
            <a:ext cx="6376818" cy="1754326"/>
          </a:xfrm>
          <a:prstGeom prst="rect">
            <a:avLst/>
          </a:prstGeom>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b="1" i="1" dirty="0"/>
              <a:t>Shape</a:t>
            </a:r>
            <a:r>
              <a:rPr lang="en-US" dirty="0"/>
              <a:t>: The distribution of goals scored is skewed to the right, with a single peak at 1 goal. There is a gap between 5 and 9 goals.</a:t>
            </a:r>
          </a:p>
          <a:p>
            <a:r>
              <a:rPr lang="en-US" b="1" i="1" dirty="0"/>
              <a:t>Outliers</a:t>
            </a:r>
            <a:r>
              <a:rPr lang="en-US" dirty="0"/>
              <a:t>: The games when the team scored 9 and 10 goals appear to be outliers.</a:t>
            </a:r>
          </a:p>
          <a:p>
            <a:r>
              <a:rPr lang="en-US" b="1" i="1" dirty="0"/>
              <a:t>Center</a:t>
            </a:r>
            <a:r>
              <a:rPr lang="en-US" dirty="0"/>
              <a:t>: The median is 2 goals scored.</a:t>
            </a:r>
          </a:p>
          <a:p>
            <a:r>
              <a:rPr lang="en-US" b="1" i="1" dirty="0"/>
              <a:t>Variability</a:t>
            </a:r>
            <a:r>
              <a:rPr lang="en-US" dirty="0"/>
              <a:t>: The number of goals varies from 1 to 10 goals scored.</a:t>
            </a:r>
          </a:p>
        </p:txBody>
      </p:sp>
      <p:sp>
        <p:nvSpPr>
          <p:cNvPr id="3" name="TextBox 2">
            <a:extLst>
              <a:ext uri="{FF2B5EF4-FFF2-40B4-BE49-F238E27FC236}">
                <a16:creationId xmlns:a16="http://schemas.microsoft.com/office/drawing/2014/main" id="{5FA1E605-584C-4D6C-AEA2-BAE0492B702D}"/>
              </a:ext>
            </a:extLst>
          </p:cNvPr>
          <p:cNvSpPr txBox="1"/>
          <p:nvPr/>
        </p:nvSpPr>
        <p:spPr>
          <a:xfrm>
            <a:off x="1017918" y="2655029"/>
            <a:ext cx="2182482" cy="830997"/>
          </a:xfrm>
          <a:prstGeom prst="rect">
            <a:avLst/>
          </a:prstGeom>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a:t>Did we include context?</a:t>
            </a:r>
          </a:p>
        </p:txBody>
      </p:sp>
      <p:sp>
        <p:nvSpPr>
          <p:cNvPr id="8" name="TextBox 7">
            <a:extLst>
              <a:ext uri="{FF2B5EF4-FFF2-40B4-BE49-F238E27FC236}">
                <a16:creationId xmlns:a16="http://schemas.microsoft.com/office/drawing/2014/main" id="{42083387-E547-49FB-AF87-FB1CC52FC88A}"/>
              </a:ext>
            </a:extLst>
          </p:cNvPr>
          <p:cNvSpPr txBox="1"/>
          <p:nvPr/>
        </p:nvSpPr>
        <p:spPr>
          <a:xfrm>
            <a:off x="3301042" y="4002004"/>
            <a:ext cx="1227826" cy="23816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9" name="TextBox 8">
            <a:extLst>
              <a:ext uri="{FF2B5EF4-FFF2-40B4-BE49-F238E27FC236}">
                <a16:creationId xmlns:a16="http://schemas.microsoft.com/office/drawing/2014/main" id="{32F73CE1-8EFF-4472-A750-6B2616E4E807}"/>
              </a:ext>
            </a:extLst>
          </p:cNvPr>
          <p:cNvSpPr txBox="1"/>
          <p:nvPr/>
        </p:nvSpPr>
        <p:spPr>
          <a:xfrm>
            <a:off x="2506465" y="4309177"/>
            <a:ext cx="495527" cy="23816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10" name="TextBox 9">
            <a:extLst>
              <a:ext uri="{FF2B5EF4-FFF2-40B4-BE49-F238E27FC236}">
                <a16:creationId xmlns:a16="http://schemas.microsoft.com/office/drawing/2014/main" id="{5AE39C72-FBCB-43D3-87CD-7C2B719F80E6}"/>
              </a:ext>
            </a:extLst>
          </p:cNvPr>
          <p:cNvSpPr txBox="1"/>
          <p:nvPr/>
        </p:nvSpPr>
        <p:spPr>
          <a:xfrm>
            <a:off x="5937851" y="4309177"/>
            <a:ext cx="618224" cy="23816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11" name="TextBox 10">
            <a:extLst>
              <a:ext uri="{FF2B5EF4-FFF2-40B4-BE49-F238E27FC236}">
                <a16:creationId xmlns:a16="http://schemas.microsoft.com/office/drawing/2014/main" id="{8C1728E3-DA02-41AC-BFFA-77E79A22EC6D}"/>
              </a:ext>
            </a:extLst>
          </p:cNvPr>
          <p:cNvSpPr txBox="1"/>
          <p:nvPr/>
        </p:nvSpPr>
        <p:spPr>
          <a:xfrm>
            <a:off x="2109159" y="4574436"/>
            <a:ext cx="634041" cy="23816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12" name="TextBox 11">
            <a:extLst>
              <a:ext uri="{FF2B5EF4-FFF2-40B4-BE49-F238E27FC236}">
                <a16:creationId xmlns:a16="http://schemas.microsoft.com/office/drawing/2014/main" id="{3B0370F0-CA6F-4BAA-AD10-9267C883B588}"/>
              </a:ext>
            </a:extLst>
          </p:cNvPr>
          <p:cNvSpPr txBox="1"/>
          <p:nvPr/>
        </p:nvSpPr>
        <p:spPr>
          <a:xfrm>
            <a:off x="3670558" y="4547339"/>
            <a:ext cx="582265" cy="23816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13" name="TextBox 12">
            <a:extLst>
              <a:ext uri="{FF2B5EF4-FFF2-40B4-BE49-F238E27FC236}">
                <a16:creationId xmlns:a16="http://schemas.microsoft.com/office/drawing/2014/main" id="{C4586320-CC54-4666-9AF1-7F5FD31BB516}"/>
              </a:ext>
            </a:extLst>
          </p:cNvPr>
          <p:cNvSpPr txBox="1"/>
          <p:nvPr/>
        </p:nvSpPr>
        <p:spPr>
          <a:xfrm>
            <a:off x="5758134" y="4574436"/>
            <a:ext cx="504644" cy="23816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14" name="TextBox 13">
            <a:extLst>
              <a:ext uri="{FF2B5EF4-FFF2-40B4-BE49-F238E27FC236}">
                <a16:creationId xmlns:a16="http://schemas.microsoft.com/office/drawing/2014/main" id="{39F949F3-E109-4B99-B454-2798403DCC8B}"/>
              </a:ext>
            </a:extLst>
          </p:cNvPr>
          <p:cNvSpPr txBox="1"/>
          <p:nvPr/>
        </p:nvSpPr>
        <p:spPr>
          <a:xfrm>
            <a:off x="3124201" y="5162125"/>
            <a:ext cx="1128622" cy="193707"/>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15" name="TextBox 14">
            <a:extLst>
              <a:ext uri="{FF2B5EF4-FFF2-40B4-BE49-F238E27FC236}">
                <a16:creationId xmlns:a16="http://schemas.microsoft.com/office/drawing/2014/main" id="{C4CB76EF-150B-4B23-AF29-F03F18DE5FA5}"/>
              </a:ext>
            </a:extLst>
          </p:cNvPr>
          <p:cNvSpPr txBox="1"/>
          <p:nvPr/>
        </p:nvSpPr>
        <p:spPr>
          <a:xfrm>
            <a:off x="2375859" y="5386085"/>
            <a:ext cx="1496683" cy="238162"/>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16" name="TextBox 15">
            <a:extLst>
              <a:ext uri="{FF2B5EF4-FFF2-40B4-BE49-F238E27FC236}">
                <a16:creationId xmlns:a16="http://schemas.microsoft.com/office/drawing/2014/main" id="{E3FF0609-F634-4ADF-A61C-D67D5FBCDF71}"/>
              </a:ext>
            </a:extLst>
          </p:cNvPr>
          <p:cNvSpPr txBox="1"/>
          <p:nvPr/>
        </p:nvSpPr>
        <p:spPr>
          <a:xfrm>
            <a:off x="5693435" y="5355832"/>
            <a:ext cx="1199071" cy="268416"/>
          </a:xfrm>
          <a:prstGeom prst="rect">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endParaRPr lang="en-US" sz="2400" dirty="0"/>
          </a:p>
        </p:txBody>
      </p:sp>
      <p:sp>
        <p:nvSpPr>
          <p:cNvPr id="6" name="TextBox 5">
            <a:extLst>
              <a:ext uri="{FF2B5EF4-FFF2-40B4-BE49-F238E27FC236}">
                <a16:creationId xmlns:a16="http://schemas.microsoft.com/office/drawing/2014/main" id="{660F31A2-F44A-47C8-9440-E878454F6255}"/>
              </a:ext>
            </a:extLst>
          </p:cNvPr>
          <p:cNvSpPr txBox="1"/>
          <p:nvPr/>
        </p:nvSpPr>
        <p:spPr>
          <a:xfrm>
            <a:off x="2183210" y="2892863"/>
            <a:ext cx="1252269" cy="646331"/>
          </a:xfrm>
          <a:prstGeom prst="rect">
            <a:avLst/>
          </a:prstGeom>
          <a:noFill/>
        </p:spPr>
        <p:txBody>
          <a:bodyPr wrap="square" rtlCol="0">
            <a:spAutoFit/>
          </a:bodyPr>
          <a:lstStyle/>
          <a:p>
            <a:r>
              <a:rPr lang="en-US" sz="3600" b="1" dirty="0">
                <a:solidFill>
                  <a:schemeClr val="accent6">
                    <a:lumMod val="75000"/>
                  </a:schemeClr>
                </a:solidFill>
              </a:rPr>
              <a:t>YES!</a:t>
            </a:r>
          </a:p>
        </p:txBody>
      </p:sp>
    </p:spTree>
    <p:extLst>
      <p:ext uri="{BB962C8B-B14F-4D97-AF65-F5344CB8AC3E}">
        <p14:creationId xmlns:p14="http://schemas.microsoft.com/office/powerpoint/2010/main" val="644333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D6A6-F145-4022-8FB5-C0504D232276}"/>
              </a:ext>
            </a:extLst>
          </p:cNvPr>
          <p:cNvSpPr>
            <a:spLocks noGrp="1"/>
          </p:cNvSpPr>
          <p:nvPr>
            <p:ph type="title"/>
          </p:nvPr>
        </p:nvSpPr>
        <p:spPr/>
        <p:txBody>
          <a:bodyPr/>
          <a:lstStyle/>
          <a:p>
            <a:r>
              <a:rPr lang="en-US" dirty="0"/>
              <a:t>Comparing Distributions</a:t>
            </a:r>
          </a:p>
        </p:txBody>
      </p:sp>
      <p:sp>
        <p:nvSpPr>
          <p:cNvPr id="4" name="TextBox 3">
            <a:extLst>
              <a:ext uri="{FF2B5EF4-FFF2-40B4-BE49-F238E27FC236}">
                <a16:creationId xmlns:a16="http://schemas.microsoft.com/office/drawing/2014/main" id="{F0E160C6-CCC0-4CC7-8E07-6990E27792E8}"/>
              </a:ext>
            </a:extLst>
          </p:cNvPr>
          <p:cNvSpPr txBox="1"/>
          <p:nvPr/>
        </p:nvSpPr>
        <p:spPr>
          <a:xfrm>
            <a:off x="628650" y="4775278"/>
            <a:ext cx="7886700" cy="1329401"/>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noAutofit/>
          </a:bodyPr>
          <a:lstStyle/>
          <a:p>
            <a:r>
              <a:rPr lang="en-US" sz="2000" dirty="0"/>
              <a:t>When comparing distributions of quantitative data, it’s not enough just to list values for the center and variability of each distribution. </a:t>
            </a:r>
            <a:r>
              <a:rPr lang="en-US" sz="2000"/>
              <a:t>You must </a:t>
            </a:r>
            <a:r>
              <a:rPr lang="en-US" sz="2000" dirty="0"/>
              <a:t>explicitly compare these values, using words like “greater than,” “less than,” or “about the same as.”</a:t>
            </a:r>
            <a:endParaRPr lang="en-US" sz="2400" i="1" dirty="0"/>
          </a:p>
        </p:txBody>
      </p:sp>
      <p:sp>
        <p:nvSpPr>
          <p:cNvPr id="5" name="TextBox 4">
            <a:extLst>
              <a:ext uri="{FF2B5EF4-FFF2-40B4-BE49-F238E27FC236}">
                <a16:creationId xmlns:a16="http://schemas.microsoft.com/office/drawing/2014/main" id="{3A3187E4-A747-4730-9111-F8BA9E23ECCF}"/>
              </a:ext>
            </a:extLst>
          </p:cNvPr>
          <p:cNvSpPr txBox="1"/>
          <p:nvPr/>
        </p:nvSpPr>
        <p:spPr>
          <a:xfrm>
            <a:off x="628650" y="4313613"/>
            <a:ext cx="2174935"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dirty="0"/>
              <a:t>AP® Exam Tip</a:t>
            </a:r>
          </a:p>
        </p:txBody>
      </p:sp>
      <p:pic>
        <p:nvPicPr>
          <p:cNvPr id="6" name="Picture 5">
            <a:extLst>
              <a:ext uri="{FF2B5EF4-FFF2-40B4-BE49-F238E27FC236}">
                <a16:creationId xmlns:a16="http://schemas.microsoft.com/office/drawing/2014/main" id="{0C6C46BD-7F7E-421E-861A-13DE436827DD}"/>
              </a:ext>
            </a:extLst>
          </p:cNvPr>
          <p:cNvPicPr>
            <a:picLocks noChangeAspect="1"/>
          </p:cNvPicPr>
          <p:nvPr/>
        </p:nvPicPr>
        <p:blipFill>
          <a:blip r:embed="rId2"/>
          <a:stretch>
            <a:fillRect/>
          </a:stretch>
        </p:blipFill>
        <p:spPr>
          <a:xfrm>
            <a:off x="5244718" y="1283089"/>
            <a:ext cx="3270632" cy="3415485"/>
          </a:xfrm>
          <a:prstGeom prst="rect">
            <a:avLst/>
          </a:prstGeom>
        </p:spPr>
      </p:pic>
      <p:sp>
        <p:nvSpPr>
          <p:cNvPr id="7" name="Rectangle 6">
            <a:extLst>
              <a:ext uri="{FF2B5EF4-FFF2-40B4-BE49-F238E27FC236}">
                <a16:creationId xmlns:a16="http://schemas.microsoft.com/office/drawing/2014/main" id="{3F4F2AFD-431F-4AB3-8838-ED1B242BC814}"/>
              </a:ext>
            </a:extLst>
          </p:cNvPr>
          <p:cNvSpPr/>
          <p:nvPr/>
        </p:nvSpPr>
        <p:spPr>
          <a:xfrm>
            <a:off x="517585" y="1289686"/>
            <a:ext cx="4572000" cy="1938992"/>
          </a:xfrm>
          <a:prstGeom prst="rect">
            <a:avLst/>
          </a:prstGeom>
        </p:spPr>
        <p:txBody>
          <a:bodyPr>
            <a:spAutoFit/>
          </a:bodyPr>
          <a:lstStyle/>
          <a:p>
            <a:r>
              <a:rPr lang="en-US" sz="2000" dirty="0"/>
              <a:t>We used Census At School’s “Random Data Selector” to choose 50 students from each country. Here are dotplots of the household sizes reported by the survey respondents. Compare the distributions of household size for these two countries.</a:t>
            </a:r>
          </a:p>
        </p:txBody>
      </p:sp>
    </p:spTree>
    <p:extLst>
      <p:ext uri="{BB962C8B-B14F-4D97-AF65-F5344CB8AC3E}">
        <p14:creationId xmlns:p14="http://schemas.microsoft.com/office/powerpoint/2010/main" val="1495328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D6A6-F145-4022-8FB5-C0504D232276}"/>
              </a:ext>
            </a:extLst>
          </p:cNvPr>
          <p:cNvSpPr>
            <a:spLocks noGrp="1"/>
          </p:cNvSpPr>
          <p:nvPr>
            <p:ph type="title"/>
          </p:nvPr>
        </p:nvSpPr>
        <p:spPr/>
        <p:txBody>
          <a:bodyPr/>
          <a:lstStyle/>
          <a:p>
            <a:r>
              <a:rPr lang="en-US" dirty="0"/>
              <a:t>Comparing Distributions</a:t>
            </a:r>
          </a:p>
        </p:txBody>
      </p:sp>
      <p:pic>
        <p:nvPicPr>
          <p:cNvPr id="6" name="Picture 5">
            <a:extLst>
              <a:ext uri="{FF2B5EF4-FFF2-40B4-BE49-F238E27FC236}">
                <a16:creationId xmlns:a16="http://schemas.microsoft.com/office/drawing/2014/main" id="{0C6C46BD-7F7E-421E-861A-13DE436827DD}"/>
              </a:ext>
            </a:extLst>
          </p:cNvPr>
          <p:cNvPicPr>
            <a:picLocks noChangeAspect="1"/>
          </p:cNvPicPr>
          <p:nvPr/>
        </p:nvPicPr>
        <p:blipFill>
          <a:blip r:embed="rId2"/>
          <a:stretch>
            <a:fillRect/>
          </a:stretch>
        </p:blipFill>
        <p:spPr>
          <a:xfrm>
            <a:off x="5244718" y="1283089"/>
            <a:ext cx="3270632" cy="3415485"/>
          </a:xfrm>
          <a:prstGeom prst="rect">
            <a:avLst/>
          </a:prstGeom>
        </p:spPr>
      </p:pic>
      <p:sp>
        <p:nvSpPr>
          <p:cNvPr id="3" name="Rectangle 2">
            <a:extLst>
              <a:ext uri="{FF2B5EF4-FFF2-40B4-BE49-F238E27FC236}">
                <a16:creationId xmlns:a16="http://schemas.microsoft.com/office/drawing/2014/main" id="{DD8938FA-75A6-4147-AB96-511AA91FF345}"/>
              </a:ext>
            </a:extLst>
          </p:cNvPr>
          <p:cNvSpPr/>
          <p:nvPr/>
        </p:nvSpPr>
        <p:spPr>
          <a:xfrm>
            <a:off x="559639" y="1397371"/>
            <a:ext cx="4572000" cy="1754326"/>
          </a:xfrm>
          <a:prstGeom prst="rect">
            <a:avLst/>
          </a:prstGeom>
        </p:spPr>
        <p:txBody>
          <a:bodyPr>
            <a:spAutoFit/>
          </a:bodyPr>
          <a:lstStyle/>
          <a:p>
            <a:r>
              <a:rPr lang="en-US" b="1" i="1" dirty="0"/>
              <a:t>Shape</a:t>
            </a:r>
            <a:r>
              <a:rPr lang="en-US" dirty="0"/>
              <a:t>: The distribution of household size for the U.K. sample is roughly symmetric, with a single peak at 4 people. The distribution of</a:t>
            </a:r>
          </a:p>
          <a:p>
            <a:r>
              <a:rPr lang="en-US" dirty="0"/>
              <a:t>household size for the South Africa sample is skewed to the right, with a single peak at 4 people and a clear gap between 15 and 26.</a:t>
            </a:r>
          </a:p>
        </p:txBody>
      </p:sp>
    </p:spTree>
    <p:extLst>
      <p:ext uri="{BB962C8B-B14F-4D97-AF65-F5344CB8AC3E}">
        <p14:creationId xmlns:p14="http://schemas.microsoft.com/office/powerpoint/2010/main" val="148959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D6A6-F145-4022-8FB5-C0504D232276}"/>
              </a:ext>
            </a:extLst>
          </p:cNvPr>
          <p:cNvSpPr>
            <a:spLocks noGrp="1"/>
          </p:cNvSpPr>
          <p:nvPr>
            <p:ph type="title"/>
          </p:nvPr>
        </p:nvSpPr>
        <p:spPr/>
        <p:txBody>
          <a:bodyPr/>
          <a:lstStyle/>
          <a:p>
            <a:r>
              <a:rPr lang="en-US" dirty="0"/>
              <a:t>Comparing Distributions</a:t>
            </a:r>
          </a:p>
        </p:txBody>
      </p:sp>
      <p:pic>
        <p:nvPicPr>
          <p:cNvPr id="6" name="Picture 5">
            <a:extLst>
              <a:ext uri="{FF2B5EF4-FFF2-40B4-BE49-F238E27FC236}">
                <a16:creationId xmlns:a16="http://schemas.microsoft.com/office/drawing/2014/main" id="{0C6C46BD-7F7E-421E-861A-13DE436827DD}"/>
              </a:ext>
            </a:extLst>
          </p:cNvPr>
          <p:cNvPicPr>
            <a:picLocks noChangeAspect="1"/>
          </p:cNvPicPr>
          <p:nvPr/>
        </p:nvPicPr>
        <p:blipFill>
          <a:blip r:embed="rId2"/>
          <a:stretch>
            <a:fillRect/>
          </a:stretch>
        </p:blipFill>
        <p:spPr>
          <a:xfrm>
            <a:off x="5244718" y="1283089"/>
            <a:ext cx="3270632" cy="3415485"/>
          </a:xfrm>
          <a:prstGeom prst="rect">
            <a:avLst/>
          </a:prstGeom>
        </p:spPr>
      </p:pic>
      <p:sp>
        <p:nvSpPr>
          <p:cNvPr id="3" name="Rectangle 2">
            <a:extLst>
              <a:ext uri="{FF2B5EF4-FFF2-40B4-BE49-F238E27FC236}">
                <a16:creationId xmlns:a16="http://schemas.microsoft.com/office/drawing/2014/main" id="{DD8938FA-75A6-4147-AB96-511AA91FF345}"/>
              </a:ext>
            </a:extLst>
          </p:cNvPr>
          <p:cNvSpPr/>
          <p:nvPr/>
        </p:nvSpPr>
        <p:spPr>
          <a:xfrm>
            <a:off x="559639" y="1397371"/>
            <a:ext cx="4572000" cy="2862322"/>
          </a:xfrm>
          <a:prstGeom prst="rect">
            <a:avLst/>
          </a:prstGeom>
        </p:spPr>
        <p:txBody>
          <a:bodyPr>
            <a:spAutoFit/>
          </a:bodyPr>
          <a:lstStyle/>
          <a:p>
            <a:r>
              <a:rPr lang="en-US" b="1" i="1" dirty="0">
                <a:solidFill>
                  <a:schemeClr val="bg1">
                    <a:lumMod val="75000"/>
                  </a:schemeClr>
                </a:solidFill>
              </a:rPr>
              <a:t>Shape</a:t>
            </a:r>
            <a:r>
              <a:rPr lang="en-US" dirty="0">
                <a:solidFill>
                  <a:schemeClr val="bg1">
                    <a:lumMod val="75000"/>
                  </a:schemeClr>
                </a:solidFill>
              </a:rPr>
              <a:t>: The distribution of household size for the U.K. sample is roughly symmetric, with a single peak at 4 people. The distribution of</a:t>
            </a:r>
          </a:p>
          <a:p>
            <a:r>
              <a:rPr lang="en-US" dirty="0">
                <a:solidFill>
                  <a:schemeClr val="bg1">
                    <a:lumMod val="75000"/>
                  </a:schemeClr>
                </a:solidFill>
              </a:rPr>
              <a:t>household size for the South Africa sample is skewed to the right, with a single peak at 4 people and a clear gap between 15 and 26.</a:t>
            </a:r>
          </a:p>
          <a:p>
            <a:r>
              <a:rPr lang="en-US" b="1" i="1" dirty="0"/>
              <a:t>Outliers</a:t>
            </a:r>
            <a:r>
              <a:rPr lang="en-US" dirty="0"/>
              <a:t>: There don’t appear to be any outliers in the U.K. distribution. The South African distribution seems to have two outliers: the households with 15 and 26 people.</a:t>
            </a:r>
          </a:p>
        </p:txBody>
      </p:sp>
    </p:spTree>
    <p:extLst>
      <p:ext uri="{BB962C8B-B14F-4D97-AF65-F5344CB8AC3E}">
        <p14:creationId xmlns:p14="http://schemas.microsoft.com/office/powerpoint/2010/main" val="112798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D6A6-F145-4022-8FB5-C0504D232276}"/>
              </a:ext>
            </a:extLst>
          </p:cNvPr>
          <p:cNvSpPr>
            <a:spLocks noGrp="1"/>
          </p:cNvSpPr>
          <p:nvPr>
            <p:ph type="title"/>
          </p:nvPr>
        </p:nvSpPr>
        <p:spPr/>
        <p:txBody>
          <a:bodyPr/>
          <a:lstStyle/>
          <a:p>
            <a:r>
              <a:rPr lang="en-US" dirty="0"/>
              <a:t>Comparing Distributions</a:t>
            </a:r>
          </a:p>
        </p:txBody>
      </p:sp>
      <p:pic>
        <p:nvPicPr>
          <p:cNvPr id="6" name="Picture 5">
            <a:extLst>
              <a:ext uri="{FF2B5EF4-FFF2-40B4-BE49-F238E27FC236}">
                <a16:creationId xmlns:a16="http://schemas.microsoft.com/office/drawing/2014/main" id="{0C6C46BD-7F7E-421E-861A-13DE436827DD}"/>
              </a:ext>
            </a:extLst>
          </p:cNvPr>
          <p:cNvPicPr>
            <a:picLocks noChangeAspect="1"/>
          </p:cNvPicPr>
          <p:nvPr/>
        </p:nvPicPr>
        <p:blipFill>
          <a:blip r:embed="rId2"/>
          <a:stretch>
            <a:fillRect/>
          </a:stretch>
        </p:blipFill>
        <p:spPr>
          <a:xfrm>
            <a:off x="5244718" y="1283089"/>
            <a:ext cx="3270632" cy="3415485"/>
          </a:xfrm>
          <a:prstGeom prst="rect">
            <a:avLst/>
          </a:prstGeom>
        </p:spPr>
      </p:pic>
      <p:sp>
        <p:nvSpPr>
          <p:cNvPr id="3" name="Rectangle 2">
            <a:extLst>
              <a:ext uri="{FF2B5EF4-FFF2-40B4-BE49-F238E27FC236}">
                <a16:creationId xmlns:a16="http://schemas.microsoft.com/office/drawing/2014/main" id="{DD8938FA-75A6-4147-AB96-511AA91FF345}"/>
              </a:ext>
            </a:extLst>
          </p:cNvPr>
          <p:cNvSpPr/>
          <p:nvPr/>
        </p:nvSpPr>
        <p:spPr>
          <a:xfrm>
            <a:off x="559639" y="1397371"/>
            <a:ext cx="4572000" cy="3693319"/>
          </a:xfrm>
          <a:prstGeom prst="rect">
            <a:avLst/>
          </a:prstGeom>
        </p:spPr>
        <p:txBody>
          <a:bodyPr>
            <a:spAutoFit/>
          </a:bodyPr>
          <a:lstStyle/>
          <a:p>
            <a:r>
              <a:rPr lang="en-US" b="1" i="1" dirty="0">
                <a:solidFill>
                  <a:schemeClr val="bg1">
                    <a:lumMod val="75000"/>
                  </a:schemeClr>
                </a:solidFill>
              </a:rPr>
              <a:t>Shape</a:t>
            </a:r>
            <a:r>
              <a:rPr lang="en-US" dirty="0">
                <a:solidFill>
                  <a:schemeClr val="bg1">
                    <a:lumMod val="75000"/>
                  </a:schemeClr>
                </a:solidFill>
              </a:rPr>
              <a:t>: The distribution of household size for the U.K. sample is roughly symmetric, with a single peak at 4 people. The distribution of</a:t>
            </a:r>
          </a:p>
          <a:p>
            <a:r>
              <a:rPr lang="en-US" dirty="0">
                <a:solidFill>
                  <a:schemeClr val="bg1">
                    <a:lumMod val="75000"/>
                  </a:schemeClr>
                </a:solidFill>
              </a:rPr>
              <a:t>household size for the South Africa sample is skewed to the right, with a single peak at 4 people and a clear gap between 15 and 26.</a:t>
            </a:r>
          </a:p>
          <a:p>
            <a:r>
              <a:rPr lang="en-US" b="1" i="1" dirty="0">
                <a:solidFill>
                  <a:schemeClr val="bg1">
                    <a:lumMod val="75000"/>
                  </a:schemeClr>
                </a:solidFill>
              </a:rPr>
              <a:t>Outliers</a:t>
            </a:r>
            <a:r>
              <a:rPr lang="en-US" dirty="0">
                <a:solidFill>
                  <a:schemeClr val="bg1">
                    <a:lumMod val="75000"/>
                  </a:schemeClr>
                </a:solidFill>
              </a:rPr>
              <a:t>: There don’t appear to be any outliers in the U.K. distribution. The South African distribution seems to have two outliers: the households with 15 and 26 people.</a:t>
            </a:r>
          </a:p>
          <a:p>
            <a:r>
              <a:rPr lang="en-US" b="1" i="1" dirty="0"/>
              <a:t>Center</a:t>
            </a:r>
            <a:r>
              <a:rPr lang="en-US" dirty="0"/>
              <a:t>: Household sizes for the South African students tend to be larger (median 6 people) than for the U.K. students (median 4 people).</a:t>
            </a:r>
          </a:p>
        </p:txBody>
      </p:sp>
    </p:spTree>
    <p:extLst>
      <p:ext uri="{BB962C8B-B14F-4D97-AF65-F5344CB8AC3E}">
        <p14:creationId xmlns:p14="http://schemas.microsoft.com/office/powerpoint/2010/main" val="982755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D6A6-F145-4022-8FB5-C0504D232276}"/>
              </a:ext>
            </a:extLst>
          </p:cNvPr>
          <p:cNvSpPr>
            <a:spLocks noGrp="1"/>
          </p:cNvSpPr>
          <p:nvPr>
            <p:ph type="title"/>
          </p:nvPr>
        </p:nvSpPr>
        <p:spPr/>
        <p:txBody>
          <a:bodyPr/>
          <a:lstStyle/>
          <a:p>
            <a:r>
              <a:rPr lang="en-US" dirty="0"/>
              <a:t>Comparing Distributions</a:t>
            </a:r>
          </a:p>
        </p:txBody>
      </p:sp>
      <p:pic>
        <p:nvPicPr>
          <p:cNvPr id="6" name="Picture 5">
            <a:extLst>
              <a:ext uri="{FF2B5EF4-FFF2-40B4-BE49-F238E27FC236}">
                <a16:creationId xmlns:a16="http://schemas.microsoft.com/office/drawing/2014/main" id="{0C6C46BD-7F7E-421E-861A-13DE436827DD}"/>
              </a:ext>
            </a:extLst>
          </p:cNvPr>
          <p:cNvPicPr>
            <a:picLocks noChangeAspect="1"/>
          </p:cNvPicPr>
          <p:nvPr/>
        </p:nvPicPr>
        <p:blipFill>
          <a:blip r:embed="rId2"/>
          <a:stretch>
            <a:fillRect/>
          </a:stretch>
        </p:blipFill>
        <p:spPr>
          <a:xfrm>
            <a:off x="5244718" y="1283089"/>
            <a:ext cx="3270632" cy="3415485"/>
          </a:xfrm>
          <a:prstGeom prst="rect">
            <a:avLst/>
          </a:prstGeom>
        </p:spPr>
      </p:pic>
      <p:sp>
        <p:nvSpPr>
          <p:cNvPr id="3" name="Rectangle 2">
            <a:extLst>
              <a:ext uri="{FF2B5EF4-FFF2-40B4-BE49-F238E27FC236}">
                <a16:creationId xmlns:a16="http://schemas.microsoft.com/office/drawing/2014/main" id="{DD8938FA-75A6-4147-AB96-511AA91FF345}"/>
              </a:ext>
            </a:extLst>
          </p:cNvPr>
          <p:cNvSpPr/>
          <p:nvPr/>
        </p:nvSpPr>
        <p:spPr>
          <a:xfrm>
            <a:off x="559639" y="1397371"/>
            <a:ext cx="4572000" cy="4801314"/>
          </a:xfrm>
          <a:prstGeom prst="rect">
            <a:avLst/>
          </a:prstGeom>
        </p:spPr>
        <p:txBody>
          <a:bodyPr>
            <a:spAutoFit/>
          </a:bodyPr>
          <a:lstStyle/>
          <a:p>
            <a:r>
              <a:rPr lang="en-US" b="1" i="1" dirty="0">
                <a:solidFill>
                  <a:schemeClr val="bg1">
                    <a:lumMod val="75000"/>
                  </a:schemeClr>
                </a:solidFill>
              </a:rPr>
              <a:t>Shape</a:t>
            </a:r>
            <a:r>
              <a:rPr lang="en-US" dirty="0">
                <a:solidFill>
                  <a:schemeClr val="bg1">
                    <a:lumMod val="75000"/>
                  </a:schemeClr>
                </a:solidFill>
              </a:rPr>
              <a:t>: The distribution of household size for the U.K. sample is roughly symmetric, with a single peak at 4 people. The distribution of</a:t>
            </a:r>
          </a:p>
          <a:p>
            <a:r>
              <a:rPr lang="en-US" dirty="0">
                <a:solidFill>
                  <a:schemeClr val="bg1">
                    <a:lumMod val="75000"/>
                  </a:schemeClr>
                </a:solidFill>
              </a:rPr>
              <a:t>household size for the South Africa sample is skewed to the right, with a single peak at 4 people and a clear gap between 15 and 26.</a:t>
            </a:r>
          </a:p>
          <a:p>
            <a:r>
              <a:rPr lang="en-US" b="1" i="1" dirty="0">
                <a:solidFill>
                  <a:schemeClr val="bg1">
                    <a:lumMod val="75000"/>
                  </a:schemeClr>
                </a:solidFill>
              </a:rPr>
              <a:t>Outliers</a:t>
            </a:r>
            <a:r>
              <a:rPr lang="en-US" dirty="0">
                <a:solidFill>
                  <a:schemeClr val="bg1">
                    <a:lumMod val="75000"/>
                  </a:schemeClr>
                </a:solidFill>
              </a:rPr>
              <a:t>: There don’t appear to be any outliers in the U.K. distribution. The South African distribution seems to have two outliers: the households with 15 and 26 people.</a:t>
            </a:r>
          </a:p>
          <a:p>
            <a:r>
              <a:rPr lang="en-US" b="1" i="1" dirty="0">
                <a:solidFill>
                  <a:schemeClr val="bg1">
                    <a:lumMod val="75000"/>
                  </a:schemeClr>
                </a:solidFill>
              </a:rPr>
              <a:t>Center</a:t>
            </a:r>
            <a:r>
              <a:rPr lang="en-US" dirty="0">
                <a:solidFill>
                  <a:schemeClr val="bg1">
                    <a:lumMod val="75000"/>
                  </a:schemeClr>
                </a:solidFill>
              </a:rPr>
              <a:t>: Household sizes for the South African students tend to be larger (median 6 people) than for the U.K. students (median 4 people).</a:t>
            </a:r>
          </a:p>
          <a:p>
            <a:r>
              <a:rPr lang="en-US" b="1" i="1" dirty="0"/>
              <a:t>Variability</a:t>
            </a:r>
            <a:r>
              <a:rPr lang="en-US" dirty="0"/>
              <a:t>: The household sizes for the South African students vary more (from 3 to 26 people) than for the U.K. students (from 2 to 6 people).</a:t>
            </a:r>
          </a:p>
        </p:txBody>
      </p:sp>
    </p:spTree>
    <p:extLst>
      <p:ext uri="{BB962C8B-B14F-4D97-AF65-F5344CB8AC3E}">
        <p14:creationId xmlns:p14="http://schemas.microsoft.com/office/powerpoint/2010/main" val="658655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D6A6-F145-4022-8FB5-C0504D232276}"/>
              </a:ext>
            </a:extLst>
          </p:cNvPr>
          <p:cNvSpPr>
            <a:spLocks noGrp="1"/>
          </p:cNvSpPr>
          <p:nvPr>
            <p:ph type="title"/>
          </p:nvPr>
        </p:nvSpPr>
        <p:spPr/>
        <p:txBody>
          <a:bodyPr/>
          <a:lstStyle/>
          <a:p>
            <a:r>
              <a:rPr lang="en-US" dirty="0"/>
              <a:t>Comparing Distributions</a:t>
            </a:r>
          </a:p>
        </p:txBody>
      </p:sp>
      <p:pic>
        <p:nvPicPr>
          <p:cNvPr id="6" name="Picture 5">
            <a:extLst>
              <a:ext uri="{FF2B5EF4-FFF2-40B4-BE49-F238E27FC236}">
                <a16:creationId xmlns:a16="http://schemas.microsoft.com/office/drawing/2014/main" id="{0C6C46BD-7F7E-421E-861A-13DE436827DD}"/>
              </a:ext>
            </a:extLst>
          </p:cNvPr>
          <p:cNvPicPr>
            <a:picLocks noChangeAspect="1"/>
          </p:cNvPicPr>
          <p:nvPr/>
        </p:nvPicPr>
        <p:blipFill>
          <a:blip r:embed="rId2"/>
          <a:stretch>
            <a:fillRect/>
          </a:stretch>
        </p:blipFill>
        <p:spPr>
          <a:xfrm>
            <a:off x="5244718" y="1283089"/>
            <a:ext cx="3270632" cy="3415485"/>
          </a:xfrm>
          <a:prstGeom prst="rect">
            <a:avLst/>
          </a:prstGeom>
        </p:spPr>
      </p:pic>
      <p:sp>
        <p:nvSpPr>
          <p:cNvPr id="3" name="Rectangle 2">
            <a:extLst>
              <a:ext uri="{FF2B5EF4-FFF2-40B4-BE49-F238E27FC236}">
                <a16:creationId xmlns:a16="http://schemas.microsoft.com/office/drawing/2014/main" id="{DD8938FA-75A6-4147-AB96-511AA91FF345}"/>
              </a:ext>
            </a:extLst>
          </p:cNvPr>
          <p:cNvSpPr/>
          <p:nvPr/>
        </p:nvSpPr>
        <p:spPr>
          <a:xfrm>
            <a:off x="559639" y="1397371"/>
            <a:ext cx="4572000" cy="4801314"/>
          </a:xfrm>
          <a:prstGeom prst="rect">
            <a:avLst/>
          </a:prstGeom>
        </p:spPr>
        <p:txBody>
          <a:bodyPr>
            <a:spAutoFit/>
          </a:bodyPr>
          <a:lstStyle/>
          <a:p>
            <a:r>
              <a:rPr lang="en-US" b="1" i="1" dirty="0">
                <a:solidFill>
                  <a:schemeClr val="bg1">
                    <a:lumMod val="75000"/>
                  </a:schemeClr>
                </a:solidFill>
              </a:rPr>
              <a:t>Shape</a:t>
            </a:r>
            <a:r>
              <a:rPr lang="en-US" dirty="0">
                <a:solidFill>
                  <a:schemeClr val="bg1">
                    <a:lumMod val="75000"/>
                  </a:schemeClr>
                </a:solidFill>
              </a:rPr>
              <a:t>: The distribution of household size for the U.K. sample is roughly symmetric, with a single peak at 4 people. The distribution of</a:t>
            </a:r>
          </a:p>
          <a:p>
            <a:r>
              <a:rPr lang="en-US" dirty="0">
                <a:solidFill>
                  <a:schemeClr val="bg1">
                    <a:lumMod val="75000"/>
                  </a:schemeClr>
                </a:solidFill>
              </a:rPr>
              <a:t>household size for the South Africa sample is skewed to the right, with a single peak at 4 people and a clear gap between 15 and 26.</a:t>
            </a:r>
          </a:p>
          <a:p>
            <a:r>
              <a:rPr lang="en-US" b="1" i="1" dirty="0">
                <a:solidFill>
                  <a:schemeClr val="bg1">
                    <a:lumMod val="75000"/>
                  </a:schemeClr>
                </a:solidFill>
              </a:rPr>
              <a:t>Outliers</a:t>
            </a:r>
            <a:r>
              <a:rPr lang="en-US" dirty="0">
                <a:solidFill>
                  <a:schemeClr val="bg1">
                    <a:lumMod val="75000"/>
                  </a:schemeClr>
                </a:solidFill>
              </a:rPr>
              <a:t>: There don’t appear to be any outliers in the U.K. distribution. The South African distribution seems to have two outliers: the households with 15 and 26 people.</a:t>
            </a:r>
          </a:p>
          <a:p>
            <a:r>
              <a:rPr lang="en-US" b="1" i="1" dirty="0">
                <a:solidFill>
                  <a:schemeClr val="bg1">
                    <a:lumMod val="75000"/>
                  </a:schemeClr>
                </a:solidFill>
              </a:rPr>
              <a:t>Center</a:t>
            </a:r>
            <a:r>
              <a:rPr lang="en-US" dirty="0">
                <a:solidFill>
                  <a:schemeClr val="bg1">
                    <a:lumMod val="75000"/>
                  </a:schemeClr>
                </a:solidFill>
              </a:rPr>
              <a:t>: Household sizes for the South African students tend to be larger (median 6 people) than for the U.K. students (</a:t>
            </a:r>
            <a:r>
              <a:rPr lang="en-US">
                <a:solidFill>
                  <a:schemeClr val="bg1">
                    <a:lumMod val="75000"/>
                  </a:schemeClr>
                </a:solidFill>
              </a:rPr>
              <a:t>median 4 </a:t>
            </a:r>
            <a:r>
              <a:rPr lang="en-US" dirty="0">
                <a:solidFill>
                  <a:schemeClr val="bg1">
                    <a:lumMod val="75000"/>
                  </a:schemeClr>
                </a:solidFill>
              </a:rPr>
              <a:t>people).</a:t>
            </a:r>
          </a:p>
          <a:p>
            <a:r>
              <a:rPr lang="en-US" b="1" i="1" dirty="0">
                <a:solidFill>
                  <a:schemeClr val="bg1">
                    <a:lumMod val="75000"/>
                  </a:schemeClr>
                </a:solidFill>
              </a:rPr>
              <a:t>Variability</a:t>
            </a:r>
            <a:r>
              <a:rPr lang="en-US" dirty="0">
                <a:solidFill>
                  <a:schemeClr val="bg1">
                    <a:lumMod val="75000"/>
                  </a:schemeClr>
                </a:solidFill>
              </a:rPr>
              <a:t>: The household sizes for the South African students vary more (from 3 to 26 people) than for the U.K. students (from 2 to 6 people).</a:t>
            </a:r>
          </a:p>
        </p:txBody>
      </p:sp>
      <p:sp>
        <p:nvSpPr>
          <p:cNvPr id="8" name="TextBox 7">
            <a:extLst>
              <a:ext uri="{FF2B5EF4-FFF2-40B4-BE49-F238E27FC236}">
                <a16:creationId xmlns:a16="http://schemas.microsoft.com/office/drawing/2014/main" id="{9BA6B725-A8C5-4F41-9D52-ACED2E8B3761}"/>
              </a:ext>
            </a:extLst>
          </p:cNvPr>
          <p:cNvSpPr txBox="1"/>
          <p:nvPr/>
        </p:nvSpPr>
        <p:spPr>
          <a:xfrm>
            <a:off x="5331126" y="4901800"/>
            <a:ext cx="2182482" cy="1200329"/>
          </a:xfrm>
          <a:prstGeom prst="rect">
            <a:avLst/>
          </a:prstGeom>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pPr marL="342900" indent="-342900">
              <a:buFont typeface="Wingdings" panose="05000000000000000000" pitchFamily="2" charset="2"/>
              <a:buChar char="ü"/>
            </a:pPr>
            <a:r>
              <a:rPr lang="en-US" sz="2400" dirty="0"/>
              <a:t>Context</a:t>
            </a:r>
          </a:p>
          <a:p>
            <a:pPr marL="342900" indent="-342900">
              <a:buFont typeface="Wingdings" panose="05000000000000000000" pitchFamily="2" charset="2"/>
              <a:buChar char="ü"/>
            </a:pPr>
            <a:r>
              <a:rPr lang="en-US" sz="2400" dirty="0"/>
              <a:t>Comparative language</a:t>
            </a:r>
          </a:p>
        </p:txBody>
      </p:sp>
    </p:spTree>
    <p:extLst>
      <p:ext uri="{BB962C8B-B14F-4D97-AF65-F5344CB8AC3E}">
        <p14:creationId xmlns:p14="http://schemas.microsoft.com/office/powerpoint/2010/main" val="142405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Stemplots</a:t>
            </a:r>
          </a:p>
        </p:txBody>
      </p:sp>
      <p:sp>
        <p:nvSpPr>
          <p:cNvPr id="13" name="TextBox 12">
            <a:extLst>
              <a:ext uri="{FF2B5EF4-FFF2-40B4-BE49-F238E27FC236}">
                <a16:creationId xmlns:a16="http://schemas.microsoft.com/office/drawing/2014/main" id="{B72475BB-DDF9-4915-AC9D-10EFEB780DE5}"/>
              </a:ext>
            </a:extLst>
          </p:cNvPr>
          <p:cNvSpPr txBox="1">
            <a:spLocks noChangeArrowheads="1"/>
          </p:cNvSpPr>
          <p:nvPr/>
        </p:nvSpPr>
        <p:spPr bwMode="auto">
          <a:xfrm>
            <a:off x="628651" y="1455857"/>
            <a:ext cx="2977191" cy="3785652"/>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a:t>
            </a:r>
            <a:r>
              <a:rPr lang="en-US" sz="2000" b="1" dirty="0">
                <a:solidFill>
                  <a:srgbClr val="FF3300"/>
                </a:solidFill>
                <a:latin typeface="Calibri" panose="020F0502020204030204" pitchFamily="34" charset="0"/>
                <a:cs typeface="Calibri" panose="020F0502020204030204" pitchFamily="34" charset="0"/>
              </a:rPr>
              <a:t>stemplot</a:t>
            </a:r>
            <a:r>
              <a:rPr lang="en-US" sz="2000" dirty="0">
                <a:latin typeface="Calibri" panose="020F0502020204030204" pitchFamily="34" charset="0"/>
                <a:cs typeface="Calibri" panose="020F0502020204030204" pitchFamily="34" charset="0"/>
              </a:rPr>
              <a:t> shows each data value separated into two parts: a stem, which consists of all but the final digit, and a leaf, the final digit. The stems are ordered from lowest to highest and arranged in a vertical column. The leaves are arranged in increasing order out from the appropriate stems.</a:t>
            </a:r>
          </a:p>
        </p:txBody>
      </p:sp>
      <p:sp>
        <p:nvSpPr>
          <p:cNvPr id="17" name="Rectangle 16">
            <a:extLst>
              <a:ext uri="{FF2B5EF4-FFF2-40B4-BE49-F238E27FC236}">
                <a16:creationId xmlns:a16="http://schemas.microsoft.com/office/drawing/2014/main" id="{4A4EDD1C-80D8-4BFC-8B28-1C7507D597BB}"/>
              </a:ext>
            </a:extLst>
          </p:cNvPr>
          <p:cNvSpPr>
            <a:spLocks noChangeArrowheads="1"/>
          </p:cNvSpPr>
          <p:nvPr/>
        </p:nvSpPr>
        <p:spPr bwMode="auto">
          <a:xfrm>
            <a:off x="4132052" y="1455857"/>
            <a:ext cx="4383297" cy="4737909"/>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2000" b="1" dirty="0">
                <a:solidFill>
                  <a:srgbClr val="1C2861"/>
                </a:solidFill>
                <a:ea typeface="ＭＳ Ｐゴシック" charset="0"/>
                <a:cs typeface="ＭＳ Ｐゴシック" charset="0"/>
              </a:rPr>
              <a:t>How to make a stemplot: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Separate each observation into a stem, consisting of all but the final digit, and a leaf, the final digit. Write the stems in a vertical column with the smallest at the top. Draw a vertical line at the right of this column.</a:t>
            </a:r>
          </a:p>
          <a:p>
            <a:pPr marL="569913" indent="-336550">
              <a:buFontTx/>
              <a:buAutoNum type="arabicParenR"/>
              <a:tabLst>
                <a:tab pos="569913" algn="l"/>
                <a:tab pos="7662863" algn="l"/>
              </a:tabLst>
              <a:defRPr/>
            </a:pPr>
            <a:r>
              <a:rPr lang="en-US" sz="2000" dirty="0">
                <a:ea typeface="ＭＳ Ｐゴシック" charset="0"/>
                <a:cs typeface="ＭＳ Ｐゴシック" charset="0"/>
              </a:rPr>
              <a:t>Write each leaf in the row to the right of its stem.</a:t>
            </a:r>
          </a:p>
          <a:p>
            <a:pPr marL="569913" indent="-336550">
              <a:buFontTx/>
              <a:buAutoNum type="arabicParenR"/>
              <a:tabLst>
                <a:tab pos="569913" algn="l"/>
                <a:tab pos="7662863" algn="l"/>
              </a:tabLst>
              <a:defRPr/>
            </a:pPr>
            <a:r>
              <a:rPr lang="en-US" sz="2000" dirty="0">
                <a:ea typeface="ＭＳ Ｐゴシック" charset="0"/>
                <a:cs typeface="ＭＳ Ｐゴシック" charset="0"/>
              </a:rPr>
              <a:t>Arrange the leaves in increasing order out from the stem.</a:t>
            </a:r>
          </a:p>
          <a:p>
            <a:pPr marL="569913" indent="-336550">
              <a:buFontTx/>
              <a:buAutoNum type="arabicParenR"/>
              <a:tabLst>
                <a:tab pos="569913" algn="l"/>
                <a:tab pos="7662863" algn="l"/>
              </a:tabLst>
              <a:defRPr/>
            </a:pPr>
            <a:r>
              <a:rPr lang="en-US" sz="2000" dirty="0">
                <a:ea typeface="ＭＳ Ｐゴシック" charset="0"/>
                <a:cs typeface="ＭＳ Ｐゴシック" charset="0"/>
              </a:rPr>
              <a:t>Provide a key that identifies the variable and explains what the stems and leaves represent.</a:t>
            </a:r>
          </a:p>
        </p:txBody>
      </p:sp>
    </p:spTree>
    <p:extLst>
      <p:ext uri="{BB962C8B-B14F-4D97-AF65-F5344CB8AC3E}">
        <p14:creationId xmlns:p14="http://schemas.microsoft.com/office/powerpoint/2010/main" val="32233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AC536-1A60-46BE-8E46-ABD60151719A}"/>
              </a:ext>
            </a:extLst>
          </p:cNvPr>
          <p:cNvSpPr>
            <a:spLocks noGrp="1"/>
          </p:cNvSpPr>
          <p:nvPr>
            <p:ph type="title"/>
          </p:nvPr>
        </p:nvSpPr>
        <p:spPr/>
        <p:txBody>
          <a:bodyPr>
            <a:noAutofit/>
          </a:bodyPr>
          <a:lstStyle/>
          <a:p>
            <a:r>
              <a:rPr lang="en-US" sz="3200" dirty="0"/>
              <a:t>Displaying Quantitative Data with Graphs</a:t>
            </a:r>
          </a:p>
        </p:txBody>
      </p:sp>
      <p:sp>
        <p:nvSpPr>
          <p:cNvPr id="3" name="Text Placeholder 2">
            <a:extLst>
              <a:ext uri="{FF2B5EF4-FFF2-40B4-BE49-F238E27FC236}">
                <a16:creationId xmlns:a16="http://schemas.microsoft.com/office/drawing/2014/main" id="{8F9AA134-3A60-4C43-A73E-B5EEEB5F8720}"/>
              </a:ext>
            </a:extLst>
          </p:cNvPr>
          <p:cNvSpPr>
            <a:spLocks noGrp="1"/>
          </p:cNvSpPr>
          <p:nvPr>
            <p:ph type="body" sz="quarter" idx="10"/>
          </p:nvPr>
        </p:nvSpPr>
        <p:spPr/>
        <p:txBody>
          <a:bodyPr>
            <a:normAutofit lnSpcReduction="10000"/>
          </a:bodyPr>
          <a:lstStyle/>
          <a:p>
            <a:pPr>
              <a:lnSpc>
                <a:spcPct val="110000"/>
              </a:lnSpc>
            </a:pPr>
            <a:r>
              <a:rPr lang="en-US" dirty="0"/>
              <a:t>MAKE and INTERPRET dotplots, stemplots, and histograms of quantitative data.</a:t>
            </a:r>
          </a:p>
          <a:p>
            <a:pPr>
              <a:lnSpc>
                <a:spcPct val="110000"/>
              </a:lnSpc>
            </a:pPr>
            <a:r>
              <a:rPr lang="en-US" dirty="0"/>
              <a:t>IDENTIFY the shape of a distribution from a graph.</a:t>
            </a:r>
          </a:p>
          <a:p>
            <a:pPr>
              <a:lnSpc>
                <a:spcPct val="110000"/>
              </a:lnSpc>
            </a:pPr>
            <a:r>
              <a:rPr lang="en-US" dirty="0"/>
              <a:t>DESCRIBE the overall pattern (shape, center, and variability) of a distribution and IDENTIFY any major departures from the pattern (outliers).</a:t>
            </a:r>
          </a:p>
          <a:p>
            <a:pPr>
              <a:lnSpc>
                <a:spcPct val="110000"/>
              </a:lnSpc>
            </a:pPr>
            <a:r>
              <a:rPr lang="en-US" dirty="0"/>
              <a:t>COMPARE distributions of quantitative data using dotplots, stemplots, and histograms.</a:t>
            </a:r>
          </a:p>
        </p:txBody>
      </p:sp>
    </p:spTree>
    <p:extLst>
      <p:ext uri="{BB962C8B-B14F-4D97-AF65-F5344CB8AC3E}">
        <p14:creationId xmlns:p14="http://schemas.microsoft.com/office/powerpoint/2010/main" val="323264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Stemplots</a:t>
            </a:r>
          </a:p>
        </p:txBody>
      </p:sp>
      <p:graphicFrame>
        <p:nvGraphicFramePr>
          <p:cNvPr id="5" name="Table 4">
            <a:extLst>
              <a:ext uri="{FF2B5EF4-FFF2-40B4-BE49-F238E27FC236}">
                <a16:creationId xmlns:a16="http://schemas.microsoft.com/office/drawing/2014/main" id="{9F432084-EEFC-4BE2-9F93-D3920E8F0A69}"/>
              </a:ext>
            </a:extLst>
          </p:cNvPr>
          <p:cNvGraphicFramePr>
            <a:graphicFrameLocks noGrp="1"/>
          </p:cNvGraphicFramePr>
          <p:nvPr/>
        </p:nvGraphicFramePr>
        <p:xfrm>
          <a:off x="1803519" y="2436316"/>
          <a:ext cx="5468700" cy="731520"/>
        </p:xfrm>
        <a:graphic>
          <a:graphicData uri="http://schemas.openxmlformats.org/drawingml/2006/table">
            <a:tbl>
              <a:tblPr>
                <a:tableStyleId>{5C22544A-7EE6-4342-B048-85BDC9FD1C3A}</a:tableStyleId>
              </a:tblPr>
              <a:tblGrid>
                <a:gridCol w="546870">
                  <a:extLst>
                    <a:ext uri="{9D8B030D-6E8A-4147-A177-3AD203B41FA5}">
                      <a16:colId xmlns:a16="http://schemas.microsoft.com/office/drawing/2014/main" val="20000"/>
                    </a:ext>
                  </a:extLst>
                </a:gridCol>
                <a:gridCol w="546870">
                  <a:extLst>
                    <a:ext uri="{9D8B030D-6E8A-4147-A177-3AD203B41FA5}">
                      <a16:colId xmlns:a16="http://schemas.microsoft.com/office/drawing/2014/main" val="20001"/>
                    </a:ext>
                  </a:extLst>
                </a:gridCol>
                <a:gridCol w="546870">
                  <a:extLst>
                    <a:ext uri="{9D8B030D-6E8A-4147-A177-3AD203B41FA5}">
                      <a16:colId xmlns:a16="http://schemas.microsoft.com/office/drawing/2014/main" val="20002"/>
                    </a:ext>
                  </a:extLst>
                </a:gridCol>
                <a:gridCol w="546870">
                  <a:extLst>
                    <a:ext uri="{9D8B030D-6E8A-4147-A177-3AD203B41FA5}">
                      <a16:colId xmlns:a16="http://schemas.microsoft.com/office/drawing/2014/main" val="20003"/>
                    </a:ext>
                  </a:extLst>
                </a:gridCol>
                <a:gridCol w="546870">
                  <a:extLst>
                    <a:ext uri="{9D8B030D-6E8A-4147-A177-3AD203B41FA5}">
                      <a16:colId xmlns:a16="http://schemas.microsoft.com/office/drawing/2014/main" val="20004"/>
                    </a:ext>
                  </a:extLst>
                </a:gridCol>
                <a:gridCol w="546870">
                  <a:extLst>
                    <a:ext uri="{9D8B030D-6E8A-4147-A177-3AD203B41FA5}">
                      <a16:colId xmlns:a16="http://schemas.microsoft.com/office/drawing/2014/main" val="20005"/>
                    </a:ext>
                  </a:extLst>
                </a:gridCol>
                <a:gridCol w="546870">
                  <a:extLst>
                    <a:ext uri="{9D8B030D-6E8A-4147-A177-3AD203B41FA5}">
                      <a16:colId xmlns:a16="http://schemas.microsoft.com/office/drawing/2014/main" val="20006"/>
                    </a:ext>
                  </a:extLst>
                </a:gridCol>
                <a:gridCol w="546870">
                  <a:extLst>
                    <a:ext uri="{9D8B030D-6E8A-4147-A177-3AD203B41FA5}">
                      <a16:colId xmlns:a16="http://schemas.microsoft.com/office/drawing/2014/main" val="20007"/>
                    </a:ext>
                  </a:extLst>
                </a:gridCol>
                <a:gridCol w="546870">
                  <a:extLst>
                    <a:ext uri="{9D8B030D-6E8A-4147-A177-3AD203B41FA5}">
                      <a16:colId xmlns:a16="http://schemas.microsoft.com/office/drawing/2014/main" val="20008"/>
                    </a:ext>
                  </a:extLst>
                </a:gridCol>
                <a:gridCol w="546870">
                  <a:extLst>
                    <a:ext uri="{9D8B030D-6E8A-4147-A177-3AD203B41FA5}">
                      <a16:colId xmlns:a16="http://schemas.microsoft.com/office/drawing/2014/main" val="20009"/>
                    </a:ext>
                  </a:extLst>
                </a:gridCol>
              </a:tblGrid>
              <a:tr h="297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50</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26</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26</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31</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57</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19</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24</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22</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23</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38</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29777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13</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50</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13</a:t>
                      </a:r>
                      <a:endParaRPr kumimoji="0" lang="en-US" sz="18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34</a:t>
                      </a:r>
                      <a:endParaRPr kumimoji="0" lang="en-US" sz="18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23</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30</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49</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13</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a:ln>
                            <a:noFill/>
                          </a:ln>
                          <a:effectLst/>
                        </a:rPr>
                        <a:t>15</a:t>
                      </a:r>
                      <a:endParaRPr kumimoji="0" lang="en-US" sz="1800" b="0" i="0" u="none" strike="noStrike" cap="none" normalizeH="0" baseline="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a:ln>
                            <a:noFill/>
                          </a:ln>
                          <a:effectLst/>
                        </a:rPr>
                        <a:t>51</a:t>
                      </a:r>
                      <a:endParaRPr kumimoji="0" lang="en-US" sz="1800" b="0" i="0" u="none" strike="noStrike" cap="none" normalizeH="0" baseline="0" dirty="0">
                        <a:ln>
                          <a:noFill/>
                        </a:ln>
                        <a:solidFill>
                          <a:schemeClr val="tx1"/>
                        </a:solidFill>
                        <a:effectLst/>
                        <a:latin typeface="Arial" charset="0"/>
                        <a:ea typeface="ＭＳ Ｐゴシック" charset="0"/>
                        <a:cs typeface="ＭＳ Ｐゴシック" charset="0"/>
                      </a:endParaRPr>
                    </a:p>
                  </a:txBody>
                  <a:tcPr horzOverflow="overflow">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pSp>
        <p:nvGrpSpPr>
          <p:cNvPr id="6" name="Group 12">
            <a:extLst>
              <a:ext uri="{FF2B5EF4-FFF2-40B4-BE49-F238E27FC236}">
                <a16:creationId xmlns:a16="http://schemas.microsoft.com/office/drawing/2014/main" id="{F923CC2A-F68A-4DCC-AAEA-1560484A4D6F}"/>
              </a:ext>
            </a:extLst>
          </p:cNvPr>
          <p:cNvGrpSpPr>
            <a:grpSpLocks/>
          </p:cNvGrpSpPr>
          <p:nvPr/>
        </p:nvGrpSpPr>
        <p:grpSpPr bwMode="auto">
          <a:xfrm>
            <a:off x="949325" y="3494088"/>
            <a:ext cx="769938" cy="2217737"/>
            <a:chOff x="620713" y="3490254"/>
            <a:chExt cx="770021" cy="2217917"/>
          </a:xfrm>
        </p:grpSpPr>
        <p:sp>
          <p:nvSpPr>
            <p:cNvPr id="7" name="TextBox 6">
              <a:extLst>
                <a:ext uri="{FF2B5EF4-FFF2-40B4-BE49-F238E27FC236}">
                  <a16:creationId xmlns:a16="http://schemas.microsoft.com/office/drawing/2014/main" id="{E295D17F-0DF5-4455-A5A9-56804DCB4850}"/>
                </a:ext>
              </a:extLst>
            </p:cNvPr>
            <p:cNvSpPr txBox="1">
              <a:spLocks noChangeArrowheads="1"/>
            </p:cNvSpPr>
            <p:nvPr/>
          </p:nvSpPr>
          <p:spPr bwMode="auto">
            <a:xfrm>
              <a:off x="620713" y="5400394"/>
              <a:ext cx="770021" cy="307777"/>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Stems</a:t>
              </a:r>
            </a:p>
          </p:txBody>
        </p:sp>
        <p:grpSp>
          <p:nvGrpSpPr>
            <p:cNvPr id="8" name="Group 11">
              <a:extLst>
                <a:ext uri="{FF2B5EF4-FFF2-40B4-BE49-F238E27FC236}">
                  <a16:creationId xmlns:a16="http://schemas.microsoft.com/office/drawing/2014/main" id="{3BDE2939-3C16-4CB0-84B6-AC529A6A2003}"/>
                </a:ext>
              </a:extLst>
            </p:cNvPr>
            <p:cNvGrpSpPr>
              <a:grpSpLocks/>
            </p:cNvGrpSpPr>
            <p:nvPr/>
          </p:nvGrpSpPr>
          <p:grpSpPr bwMode="auto">
            <a:xfrm>
              <a:off x="820022" y="3490254"/>
              <a:ext cx="314763" cy="1785898"/>
              <a:chOff x="820022" y="3490254"/>
              <a:chExt cx="314763" cy="1785898"/>
            </a:xfrm>
          </p:grpSpPr>
          <p:sp>
            <p:nvSpPr>
              <p:cNvPr id="9" name="TextBox 7">
                <a:extLst>
                  <a:ext uri="{FF2B5EF4-FFF2-40B4-BE49-F238E27FC236}">
                    <a16:creationId xmlns:a16="http://schemas.microsoft.com/office/drawing/2014/main" id="{7C0EA1B4-F1BD-458E-AEC1-39D898FCE6B9}"/>
                  </a:ext>
                </a:extLst>
              </p:cNvPr>
              <p:cNvSpPr txBox="1">
                <a:spLocks noChangeArrowheads="1"/>
              </p:cNvSpPr>
              <p:nvPr/>
            </p:nvSpPr>
            <p:spPr bwMode="auto">
              <a:xfrm>
                <a:off x="820022" y="3490254"/>
                <a:ext cx="313044"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sz="1800"/>
                  <a:t>1</a:t>
                </a:r>
              </a:p>
              <a:p>
                <a:pPr eaLnBrk="1" hangingPunct="1">
                  <a:spcAft>
                    <a:spcPts val="600"/>
                  </a:spcAft>
                </a:pPr>
                <a:r>
                  <a:rPr lang="en-US" altLang="en-US" sz="1800"/>
                  <a:t>2</a:t>
                </a:r>
              </a:p>
              <a:p>
                <a:pPr eaLnBrk="1" hangingPunct="1">
                  <a:spcAft>
                    <a:spcPts val="600"/>
                  </a:spcAft>
                </a:pPr>
                <a:r>
                  <a:rPr lang="en-US" altLang="en-US" sz="1800"/>
                  <a:t>3</a:t>
                </a:r>
              </a:p>
              <a:p>
                <a:pPr eaLnBrk="1" hangingPunct="1">
                  <a:spcAft>
                    <a:spcPts val="600"/>
                  </a:spcAft>
                </a:pPr>
                <a:r>
                  <a:rPr lang="en-US" altLang="en-US" sz="1800"/>
                  <a:t>4</a:t>
                </a:r>
              </a:p>
              <a:p>
                <a:pPr eaLnBrk="1" hangingPunct="1">
                  <a:spcAft>
                    <a:spcPts val="600"/>
                  </a:spcAft>
                </a:pPr>
                <a:r>
                  <a:rPr lang="en-US" altLang="en-US" sz="1800"/>
                  <a:t>5</a:t>
                </a:r>
              </a:p>
            </p:txBody>
          </p:sp>
          <p:cxnSp>
            <p:nvCxnSpPr>
              <p:cNvPr id="10" name="Straight Connector 9">
                <a:extLst>
                  <a:ext uri="{FF2B5EF4-FFF2-40B4-BE49-F238E27FC236}">
                    <a16:creationId xmlns:a16="http://schemas.microsoft.com/office/drawing/2014/main" id="{00226665-1511-4F51-87F4-8CAD45135DD1}"/>
                  </a:ext>
                </a:extLst>
              </p:cNvPr>
              <p:cNvCxnSpPr>
                <a:cxnSpLocks noChangeShapeType="1"/>
              </p:cNvCxnSpPr>
              <p:nvPr/>
            </p:nvCxnSpPr>
            <p:spPr bwMode="auto">
              <a:xfrm rot="5400000">
                <a:off x="242078" y="4383294"/>
                <a:ext cx="1784495" cy="1587"/>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grpSp>
        <p:nvGrpSpPr>
          <p:cNvPr id="11" name="Group 13">
            <a:extLst>
              <a:ext uri="{FF2B5EF4-FFF2-40B4-BE49-F238E27FC236}">
                <a16:creationId xmlns:a16="http://schemas.microsoft.com/office/drawing/2014/main" id="{B0711C9D-BCD5-4E56-A036-110F878F4D33}"/>
              </a:ext>
            </a:extLst>
          </p:cNvPr>
          <p:cNvGrpSpPr>
            <a:grpSpLocks/>
          </p:cNvGrpSpPr>
          <p:nvPr/>
        </p:nvGrpSpPr>
        <p:grpSpPr bwMode="auto">
          <a:xfrm>
            <a:off x="2393950" y="3495675"/>
            <a:ext cx="1539875" cy="2217738"/>
            <a:chOff x="620713" y="3490254"/>
            <a:chExt cx="1539795" cy="2217917"/>
          </a:xfrm>
        </p:grpSpPr>
        <p:sp>
          <p:nvSpPr>
            <p:cNvPr id="12" name="TextBox 11">
              <a:extLst>
                <a:ext uri="{FF2B5EF4-FFF2-40B4-BE49-F238E27FC236}">
                  <a16:creationId xmlns:a16="http://schemas.microsoft.com/office/drawing/2014/main" id="{F4EE89EF-AF84-48EF-AC3D-1610D4772836}"/>
                </a:ext>
              </a:extLst>
            </p:cNvPr>
            <p:cNvSpPr txBox="1">
              <a:spLocks noChangeArrowheads="1"/>
            </p:cNvSpPr>
            <p:nvPr/>
          </p:nvSpPr>
          <p:spPr bwMode="auto">
            <a:xfrm>
              <a:off x="620713" y="5400394"/>
              <a:ext cx="1539795" cy="307777"/>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Add leaves</a:t>
              </a:r>
            </a:p>
          </p:txBody>
        </p:sp>
        <p:grpSp>
          <p:nvGrpSpPr>
            <p:cNvPr id="14" name="Group 15">
              <a:extLst>
                <a:ext uri="{FF2B5EF4-FFF2-40B4-BE49-F238E27FC236}">
                  <a16:creationId xmlns:a16="http://schemas.microsoft.com/office/drawing/2014/main" id="{96F93C85-9EB0-467F-B169-ABC77C8A0D17}"/>
                </a:ext>
              </a:extLst>
            </p:cNvPr>
            <p:cNvGrpSpPr>
              <a:grpSpLocks/>
            </p:cNvGrpSpPr>
            <p:nvPr/>
          </p:nvGrpSpPr>
          <p:grpSpPr bwMode="auto">
            <a:xfrm>
              <a:off x="820021" y="3490254"/>
              <a:ext cx="1340487" cy="1785898"/>
              <a:chOff x="820021" y="3490254"/>
              <a:chExt cx="1340487" cy="1785898"/>
            </a:xfrm>
          </p:grpSpPr>
          <p:sp>
            <p:nvSpPr>
              <p:cNvPr id="15" name="TextBox 16">
                <a:extLst>
                  <a:ext uri="{FF2B5EF4-FFF2-40B4-BE49-F238E27FC236}">
                    <a16:creationId xmlns:a16="http://schemas.microsoft.com/office/drawing/2014/main" id="{BB3BB7DA-48B8-4693-92F8-452DC33F6C6D}"/>
                  </a:ext>
                </a:extLst>
              </p:cNvPr>
              <p:cNvSpPr txBox="1">
                <a:spLocks noChangeArrowheads="1"/>
              </p:cNvSpPr>
              <p:nvPr/>
            </p:nvSpPr>
            <p:spPr bwMode="auto">
              <a:xfrm>
                <a:off x="820021" y="3490254"/>
                <a:ext cx="1340487"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sz="1800" dirty="0"/>
                  <a:t>1   93335</a:t>
                </a:r>
              </a:p>
              <a:p>
                <a:pPr eaLnBrk="1" hangingPunct="1">
                  <a:spcAft>
                    <a:spcPts val="600"/>
                  </a:spcAft>
                </a:pPr>
                <a:r>
                  <a:rPr lang="en-US" altLang="en-US" sz="1800" dirty="0"/>
                  <a:t>2   664233</a:t>
                </a:r>
              </a:p>
              <a:p>
                <a:pPr eaLnBrk="1" hangingPunct="1">
                  <a:spcAft>
                    <a:spcPts val="600"/>
                  </a:spcAft>
                </a:pPr>
                <a:r>
                  <a:rPr lang="en-US" altLang="en-US" sz="1800" dirty="0"/>
                  <a:t>3   1840</a:t>
                </a:r>
              </a:p>
              <a:p>
                <a:pPr eaLnBrk="1" hangingPunct="1">
                  <a:spcAft>
                    <a:spcPts val="600"/>
                  </a:spcAft>
                </a:pPr>
                <a:r>
                  <a:rPr lang="en-US" altLang="en-US" sz="1800" dirty="0"/>
                  <a:t>4   9</a:t>
                </a:r>
              </a:p>
              <a:p>
                <a:pPr eaLnBrk="1" hangingPunct="1">
                  <a:spcAft>
                    <a:spcPts val="600"/>
                  </a:spcAft>
                </a:pPr>
                <a:r>
                  <a:rPr lang="en-US" altLang="en-US" sz="1800" dirty="0"/>
                  <a:t>5   0701</a:t>
                </a:r>
              </a:p>
            </p:txBody>
          </p:sp>
          <p:cxnSp>
            <p:nvCxnSpPr>
              <p:cNvPr id="16" name="Straight Connector 15">
                <a:extLst>
                  <a:ext uri="{FF2B5EF4-FFF2-40B4-BE49-F238E27FC236}">
                    <a16:creationId xmlns:a16="http://schemas.microsoft.com/office/drawing/2014/main" id="{169A0FC9-10E8-4701-97B4-01670C59FDAB}"/>
                  </a:ext>
                </a:extLst>
              </p:cNvPr>
              <p:cNvCxnSpPr>
                <a:cxnSpLocks noChangeShapeType="1"/>
              </p:cNvCxnSpPr>
              <p:nvPr/>
            </p:nvCxnSpPr>
            <p:spPr bwMode="auto">
              <a:xfrm rot="5400000">
                <a:off x="241997" y="4383295"/>
                <a:ext cx="1784494" cy="1587"/>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grpSp>
        <p:nvGrpSpPr>
          <p:cNvPr id="18" name="Group 19">
            <a:extLst>
              <a:ext uri="{FF2B5EF4-FFF2-40B4-BE49-F238E27FC236}">
                <a16:creationId xmlns:a16="http://schemas.microsoft.com/office/drawing/2014/main" id="{6E669D93-CE18-484B-8A6F-EE45AA84EBEA}"/>
              </a:ext>
            </a:extLst>
          </p:cNvPr>
          <p:cNvGrpSpPr>
            <a:grpSpLocks/>
          </p:cNvGrpSpPr>
          <p:nvPr/>
        </p:nvGrpSpPr>
        <p:grpSpPr bwMode="auto">
          <a:xfrm>
            <a:off x="4437063" y="3494088"/>
            <a:ext cx="1539875" cy="2217737"/>
            <a:chOff x="620713" y="3490254"/>
            <a:chExt cx="1539795" cy="2217917"/>
          </a:xfrm>
        </p:grpSpPr>
        <p:sp>
          <p:nvSpPr>
            <p:cNvPr id="19" name="TextBox 18">
              <a:extLst>
                <a:ext uri="{FF2B5EF4-FFF2-40B4-BE49-F238E27FC236}">
                  <a16:creationId xmlns:a16="http://schemas.microsoft.com/office/drawing/2014/main" id="{33C172F3-B6F2-4745-9FC4-81A48862ABBE}"/>
                </a:ext>
              </a:extLst>
            </p:cNvPr>
            <p:cNvSpPr txBox="1">
              <a:spLocks noChangeArrowheads="1"/>
            </p:cNvSpPr>
            <p:nvPr/>
          </p:nvSpPr>
          <p:spPr bwMode="auto">
            <a:xfrm>
              <a:off x="620713" y="5400394"/>
              <a:ext cx="1539795" cy="307777"/>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Order leaves</a:t>
              </a:r>
            </a:p>
          </p:txBody>
        </p:sp>
        <p:grpSp>
          <p:nvGrpSpPr>
            <p:cNvPr id="20" name="Group 21">
              <a:extLst>
                <a:ext uri="{FF2B5EF4-FFF2-40B4-BE49-F238E27FC236}">
                  <a16:creationId xmlns:a16="http://schemas.microsoft.com/office/drawing/2014/main" id="{E8E7B465-03CE-4FAC-A03D-EC8569488DEC}"/>
                </a:ext>
              </a:extLst>
            </p:cNvPr>
            <p:cNvGrpSpPr>
              <a:grpSpLocks/>
            </p:cNvGrpSpPr>
            <p:nvPr/>
          </p:nvGrpSpPr>
          <p:grpSpPr bwMode="auto">
            <a:xfrm>
              <a:off x="820021" y="3490254"/>
              <a:ext cx="1340487" cy="1785898"/>
              <a:chOff x="820021" y="3490254"/>
              <a:chExt cx="1340487" cy="1785898"/>
            </a:xfrm>
          </p:grpSpPr>
          <p:sp>
            <p:nvSpPr>
              <p:cNvPr id="21" name="TextBox 22">
                <a:extLst>
                  <a:ext uri="{FF2B5EF4-FFF2-40B4-BE49-F238E27FC236}">
                    <a16:creationId xmlns:a16="http://schemas.microsoft.com/office/drawing/2014/main" id="{437DBEDE-899A-4535-89A9-12FCDECCBFD5}"/>
                  </a:ext>
                </a:extLst>
              </p:cNvPr>
              <p:cNvSpPr txBox="1">
                <a:spLocks noChangeArrowheads="1"/>
              </p:cNvSpPr>
              <p:nvPr/>
            </p:nvSpPr>
            <p:spPr bwMode="auto">
              <a:xfrm>
                <a:off x="820021" y="3490254"/>
                <a:ext cx="1340487"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sz="1800"/>
                  <a:t>1   33359</a:t>
                </a:r>
              </a:p>
              <a:p>
                <a:pPr eaLnBrk="1" hangingPunct="1">
                  <a:spcAft>
                    <a:spcPts val="600"/>
                  </a:spcAft>
                </a:pPr>
                <a:r>
                  <a:rPr lang="en-US" altLang="en-US" sz="1800"/>
                  <a:t>2   233466</a:t>
                </a:r>
              </a:p>
              <a:p>
                <a:pPr eaLnBrk="1" hangingPunct="1">
                  <a:spcAft>
                    <a:spcPts val="600"/>
                  </a:spcAft>
                </a:pPr>
                <a:r>
                  <a:rPr lang="en-US" altLang="en-US" sz="1800"/>
                  <a:t>3   0148</a:t>
                </a:r>
              </a:p>
              <a:p>
                <a:pPr eaLnBrk="1" hangingPunct="1">
                  <a:spcAft>
                    <a:spcPts val="600"/>
                  </a:spcAft>
                </a:pPr>
                <a:r>
                  <a:rPr lang="en-US" altLang="en-US" sz="1800"/>
                  <a:t>4   9</a:t>
                </a:r>
              </a:p>
              <a:p>
                <a:pPr eaLnBrk="1" hangingPunct="1">
                  <a:spcAft>
                    <a:spcPts val="600"/>
                  </a:spcAft>
                </a:pPr>
                <a:r>
                  <a:rPr lang="en-US" altLang="en-US" sz="1800"/>
                  <a:t>5   0017</a:t>
                </a:r>
              </a:p>
            </p:txBody>
          </p:sp>
          <p:cxnSp>
            <p:nvCxnSpPr>
              <p:cNvPr id="22" name="Straight Connector 21">
                <a:extLst>
                  <a:ext uri="{FF2B5EF4-FFF2-40B4-BE49-F238E27FC236}">
                    <a16:creationId xmlns:a16="http://schemas.microsoft.com/office/drawing/2014/main" id="{44EEF1D8-B594-4CCF-84F7-F2A3E745BE88}"/>
                  </a:ext>
                </a:extLst>
              </p:cNvPr>
              <p:cNvCxnSpPr>
                <a:cxnSpLocks noChangeShapeType="1"/>
              </p:cNvCxnSpPr>
              <p:nvPr/>
            </p:nvCxnSpPr>
            <p:spPr bwMode="auto">
              <a:xfrm rot="5400000">
                <a:off x="241995" y="4383295"/>
                <a:ext cx="1784495" cy="1588"/>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grpSp>
        <p:nvGrpSpPr>
          <p:cNvPr id="23" name="Group 25">
            <a:extLst>
              <a:ext uri="{FF2B5EF4-FFF2-40B4-BE49-F238E27FC236}">
                <a16:creationId xmlns:a16="http://schemas.microsoft.com/office/drawing/2014/main" id="{038C932E-BBDF-4945-AF69-2EF0EF4D53C5}"/>
              </a:ext>
            </a:extLst>
          </p:cNvPr>
          <p:cNvGrpSpPr>
            <a:grpSpLocks/>
          </p:cNvGrpSpPr>
          <p:nvPr/>
        </p:nvGrpSpPr>
        <p:grpSpPr bwMode="auto">
          <a:xfrm>
            <a:off x="6769100" y="3495675"/>
            <a:ext cx="1539875" cy="2217738"/>
            <a:chOff x="620713" y="3490254"/>
            <a:chExt cx="1539795" cy="2217917"/>
          </a:xfrm>
        </p:grpSpPr>
        <p:sp>
          <p:nvSpPr>
            <p:cNvPr id="24" name="TextBox 23">
              <a:extLst>
                <a:ext uri="{FF2B5EF4-FFF2-40B4-BE49-F238E27FC236}">
                  <a16:creationId xmlns:a16="http://schemas.microsoft.com/office/drawing/2014/main" id="{5DA4A45B-C918-403C-B3B0-500710953787}"/>
                </a:ext>
              </a:extLst>
            </p:cNvPr>
            <p:cNvSpPr txBox="1">
              <a:spLocks noChangeArrowheads="1"/>
            </p:cNvSpPr>
            <p:nvPr/>
          </p:nvSpPr>
          <p:spPr bwMode="auto">
            <a:xfrm>
              <a:off x="620713" y="5400394"/>
              <a:ext cx="1539795" cy="307777"/>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Add a key</a:t>
              </a:r>
            </a:p>
          </p:txBody>
        </p:sp>
        <p:sp>
          <p:nvSpPr>
            <p:cNvPr id="25" name="TextBox 28">
              <a:extLst>
                <a:ext uri="{FF2B5EF4-FFF2-40B4-BE49-F238E27FC236}">
                  <a16:creationId xmlns:a16="http://schemas.microsoft.com/office/drawing/2014/main" id="{3956D023-F0AF-4171-98DE-0EEBB1CDF74E}"/>
                </a:ext>
              </a:extLst>
            </p:cNvPr>
            <p:cNvSpPr txBox="1">
              <a:spLocks noChangeArrowheads="1"/>
            </p:cNvSpPr>
            <p:nvPr/>
          </p:nvSpPr>
          <p:spPr bwMode="auto">
            <a:xfrm>
              <a:off x="620713" y="3490254"/>
              <a:ext cx="153979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sz="1600"/>
                <a:t>Key: 4|9 represents a female student who reported having 49 pairs of shoes.</a:t>
              </a:r>
            </a:p>
          </p:txBody>
        </p:sp>
      </p:grpSp>
      <p:sp>
        <p:nvSpPr>
          <p:cNvPr id="26" name="TextBox 7">
            <a:extLst>
              <a:ext uri="{FF2B5EF4-FFF2-40B4-BE49-F238E27FC236}">
                <a16:creationId xmlns:a16="http://schemas.microsoft.com/office/drawing/2014/main" id="{09F32143-598A-49CE-8A43-13F8023EABFB}"/>
              </a:ext>
            </a:extLst>
          </p:cNvPr>
          <p:cNvSpPr txBox="1">
            <a:spLocks noChangeArrowheads="1"/>
          </p:cNvSpPr>
          <p:nvPr/>
        </p:nvSpPr>
        <p:spPr bwMode="auto">
          <a:xfrm>
            <a:off x="628650" y="1420316"/>
            <a:ext cx="78184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2000" dirty="0">
                <a:latin typeface="Calibri" panose="020F0502020204030204" pitchFamily="34" charset="0"/>
                <a:cs typeface="Calibri" panose="020F0502020204030204" pitchFamily="34" charset="0"/>
              </a:rPr>
              <a:t>These data represent the responses of 20 female AP Statistics students to the question, “How many pairs of shoes do you have?” Construct a stemplot.</a:t>
            </a:r>
          </a:p>
        </p:txBody>
      </p:sp>
    </p:spTree>
    <p:extLst>
      <p:ext uri="{BB962C8B-B14F-4D97-AF65-F5344CB8AC3E}">
        <p14:creationId xmlns:p14="http://schemas.microsoft.com/office/powerpoint/2010/main" val="3108764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300415-C37D-4051-93C8-840FE3EDEB48}"/>
              </a:ext>
            </a:extLst>
          </p:cNvPr>
          <p:cNvSpPr/>
          <p:nvPr/>
        </p:nvSpPr>
        <p:spPr>
          <a:xfrm>
            <a:off x="628650" y="1243764"/>
            <a:ext cx="7238641" cy="1200329"/>
          </a:xfrm>
          <a:prstGeom prst="rect">
            <a:avLst/>
          </a:prstGeom>
        </p:spPr>
        <p:txBody>
          <a:bodyPr wrap="square">
            <a:spAutoFit/>
          </a:bodyPr>
          <a:lstStyle/>
          <a:p>
            <a:r>
              <a:rPr lang="en-US" dirty="0"/>
              <a:t>When data values are “bunched up”, we can get a better picture of the distribution by </a:t>
            </a:r>
            <a:r>
              <a:rPr lang="en-US" b="1" dirty="0"/>
              <a:t>splitting stems</a:t>
            </a:r>
            <a:r>
              <a:rPr lang="en-US" dirty="0"/>
              <a:t>.</a:t>
            </a:r>
          </a:p>
          <a:p>
            <a:r>
              <a:rPr lang="en-US" dirty="0"/>
              <a:t>Two distributions of the same quantitative variable can be compared using a </a:t>
            </a:r>
            <a:r>
              <a:rPr lang="en-US" b="1" dirty="0"/>
              <a:t>back-to-back stemplot </a:t>
            </a:r>
            <a:r>
              <a:rPr lang="en-US" dirty="0"/>
              <a:t>with common stems.</a:t>
            </a:r>
          </a:p>
        </p:txBody>
      </p:sp>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Stemplots</a:t>
            </a:r>
          </a:p>
        </p:txBody>
      </p:sp>
      <p:graphicFrame>
        <p:nvGraphicFramePr>
          <p:cNvPr id="27" name="Table 26">
            <a:extLst>
              <a:ext uri="{FF2B5EF4-FFF2-40B4-BE49-F238E27FC236}">
                <a16:creationId xmlns:a16="http://schemas.microsoft.com/office/drawing/2014/main" id="{62519A23-F03D-4BE5-A885-6B00CD5D5E50}"/>
              </a:ext>
            </a:extLst>
          </p:cNvPr>
          <p:cNvGraphicFramePr>
            <a:graphicFrameLocks noGrp="1"/>
          </p:cNvGraphicFramePr>
          <p:nvPr/>
        </p:nvGraphicFramePr>
        <p:xfrm>
          <a:off x="1105304" y="2840738"/>
          <a:ext cx="3441487" cy="487680"/>
        </p:xfrm>
        <a:graphic>
          <a:graphicData uri="http://schemas.openxmlformats.org/drawingml/2006/table">
            <a:tbl>
              <a:tblPr/>
              <a:tblGrid>
                <a:gridCol w="343753">
                  <a:extLst>
                    <a:ext uri="{9D8B030D-6E8A-4147-A177-3AD203B41FA5}">
                      <a16:colId xmlns:a16="http://schemas.microsoft.com/office/drawing/2014/main" val="20000"/>
                    </a:ext>
                  </a:extLst>
                </a:gridCol>
                <a:gridCol w="345071">
                  <a:extLst>
                    <a:ext uri="{9D8B030D-6E8A-4147-A177-3AD203B41FA5}">
                      <a16:colId xmlns:a16="http://schemas.microsoft.com/office/drawing/2014/main" val="20001"/>
                    </a:ext>
                  </a:extLst>
                </a:gridCol>
                <a:gridCol w="343754">
                  <a:extLst>
                    <a:ext uri="{9D8B030D-6E8A-4147-A177-3AD203B41FA5}">
                      <a16:colId xmlns:a16="http://schemas.microsoft.com/office/drawing/2014/main" val="20002"/>
                    </a:ext>
                  </a:extLst>
                </a:gridCol>
                <a:gridCol w="343753">
                  <a:extLst>
                    <a:ext uri="{9D8B030D-6E8A-4147-A177-3AD203B41FA5}">
                      <a16:colId xmlns:a16="http://schemas.microsoft.com/office/drawing/2014/main" val="20003"/>
                    </a:ext>
                  </a:extLst>
                </a:gridCol>
                <a:gridCol w="345071">
                  <a:extLst>
                    <a:ext uri="{9D8B030D-6E8A-4147-A177-3AD203B41FA5}">
                      <a16:colId xmlns:a16="http://schemas.microsoft.com/office/drawing/2014/main" val="20004"/>
                    </a:ext>
                  </a:extLst>
                </a:gridCol>
                <a:gridCol w="343754">
                  <a:extLst>
                    <a:ext uri="{9D8B030D-6E8A-4147-A177-3AD203B41FA5}">
                      <a16:colId xmlns:a16="http://schemas.microsoft.com/office/drawing/2014/main" val="20005"/>
                    </a:ext>
                  </a:extLst>
                </a:gridCol>
                <a:gridCol w="343753">
                  <a:extLst>
                    <a:ext uri="{9D8B030D-6E8A-4147-A177-3AD203B41FA5}">
                      <a16:colId xmlns:a16="http://schemas.microsoft.com/office/drawing/2014/main" val="20006"/>
                    </a:ext>
                  </a:extLst>
                </a:gridCol>
                <a:gridCol w="343754">
                  <a:extLst>
                    <a:ext uri="{9D8B030D-6E8A-4147-A177-3AD203B41FA5}">
                      <a16:colId xmlns:a16="http://schemas.microsoft.com/office/drawing/2014/main" val="20007"/>
                    </a:ext>
                  </a:extLst>
                </a:gridCol>
                <a:gridCol w="345071">
                  <a:extLst>
                    <a:ext uri="{9D8B030D-6E8A-4147-A177-3AD203B41FA5}">
                      <a16:colId xmlns:a16="http://schemas.microsoft.com/office/drawing/2014/main" val="20008"/>
                    </a:ext>
                  </a:extLst>
                </a:gridCol>
                <a:gridCol w="343753">
                  <a:extLst>
                    <a:ext uri="{9D8B030D-6E8A-4147-A177-3AD203B41FA5}">
                      <a16:colId xmlns:a16="http://schemas.microsoft.com/office/drawing/2014/main" val="20009"/>
                    </a:ext>
                  </a:extLst>
                </a:gridCol>
              </a:tblGrid>
              <a:tr h="179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26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57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79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34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pSp>
        <p:nvGrpSpPr>
          <p:cNvPr id="28" name="Group 11">
            <a:extLst>
              <a:ext uri="{FF2B5EF4-FFF2-40B4-BE49-F238E27FC236}">
                <a16:creationId xmlns:a16="http://schemas.microsoft.com/office/drawing/2014/main" id="{1150A8FA-3A76-41B3-9D4C-AC19576B6316}"/>
              </a:ext>
            </a:extLst>
          </p:cNvPr>
          <p:cNvGrpSpPr>
            <a:grpSpLocks/>
          </p:cNvGrpSpPr>
          <p:nvPr/>
        </p:nvGrpSpPr>
        <p:grpSpPr bwMode="auto">
          <a:xfrm>
            <a:off x="799212" y="3647927"/>
            <a:ext cx="336969" cy="2638246"/>
            <a:chOff x="820022" y="3490254"/>
            <a:chExt cx="315557" cy="3047782"/>
          </a:xfrm>
        </p:grpSpPr>
        <p:sp>
          <p:nvSpPr>
            <p:cNvPr id="29" name="TextBox 7">
              <a:extLst>
                <a:ext uri="{FF2B5EF4-FFF2-40B4-BE49-F238E27FC236}">
                  <a16:creationId xmlns:a16="http://schemas.microsoft.com/office/drawing/2014/main" id="{FD251D2F-93F8-487B-8AFD-5F214C677D9E}"/>
                </a:ext>
              </a:extLst>
            </p:cNvPr>
            <p:cNvSpPr txBox="1">
              <a:spLocks noChangeArrowheads="1"/>
            </p:cNvSpPr>
            <p:nvPr/>
          </p:nvSpPr>
          <p:spPr bwMode="auto">
            <a:xfrm>
              <a:off x="820022" y="3490254"/>
              <a:ext cx="283732" cy="267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400" dirty="0"/>
                <a:t>0</a:t>
              </a:r>
            </a:p>
            <a:p>
              <a:pPr eaLnBrk="1" hangingPunct="1"/>
              <a:r>
                <a:rPr lang="en-US" altLang="en-US" sz="1400" dirty="0"/>
                <a:t>0</a:t>
              </a:r>
            </a:p>
            <a:p>
              <a:pPr eaLnBrk="1" hangingPunct="1"/>
              <a:r>
                <a:rPr lang="en-US" altLang="en-US" sz="1400" dirty="0"/>
                <a:t>1</a:t>
              </a:r>
            </a:p>
            <a:p>
              <a:pPr eaLnBrk="1" hangingPunct="1"/>
              <a:r>
                <a:rPr lang="en-US" altLang="en-US" sz="1400" dirty="0"/>
                <a:t>1</a:t>
              </a:r>
            </a:p>
            <a:p>
              <a:pPr eaLnBrk="1" hangingPunct="1"/>
              <a:r>
                <a:rPr lang="en-US" altLang="en-US" sz="1400" dirty="0"/>
                <a:t>2</a:t>
              </a:r>
            </a:p>
            <a:p>
              <a:pPr eaLnBrk="1" hangingPunct="1"/>
              <a:r>
                <a:rPr lang="en-US" altLang="en-US" sz="1400" dirty="0"/>
                <a:t>2</a:t>
              </a:r>
            </a:p>
            <a:p>
              <a:pPr eaLnBrk="1" hangingPunct="1"/>
              <a:r>
                <a:rPr lang="en-US" altLang="en-US" sz="1400" dirty="0"/>
                <a:t>3</a:t>
              </a:r>
            </a:p>
            <a:p>
              <a:pPr eaLnBrk="1" hangingPunct="1"/>
              <a:r>
                <a:rPr lang="en-US" altLang="en-US" sz="1400" dirty="0"/>
                <a:t>3</a:t>
              </a:r>
            </a:p>
            <a:p>
              <a:pPr eaLnBrk="1" hangingPunct="1"/>
              <a:r>
                <a:rPr lang="en-US" altLang="en-US" sz="1400" dirty="0"/>
                <a:t>4</a:t>
              </a:r>
            </a:p>
            <a:p>
              <a:pPr eaLnBrk="1" hangingPunct="1"/>
              <a:r>
                <a:rPr lang="en-US" altLang="en-US" sz="1400" dirty="0"/>
                <a:t>4</a:t>
              </a:r>
            </a:p>
            <a:p>
              <a:pPr eaLnBrk="1" hangingPunct="1"/>
              <a:r>
                <a:rPr lang="en-US" altLang="en-US" sz="1400" dirty="0"/>
                <a:t>5</a:t>
              </a:r>
            </a:p>
            <a:p>
              <a:pPr eaLnBrk="1" hangingPunct="1"/>
              <a:r>
                <a:rPr lang="en-US" altLang="en-US" sz="1400" dirty="0"/>
                <a:t>5</a:t>
              </a:r>
            </a:p>
          </p:txBody>
        </p:sp>
        <p:cxnSp>
          <p:nvCxnSpPr>
            <p:cNvPr id="30" name="Straight Connector 29">
              <a:extLst>
                <a:ext uri="{FF2B5EF4-FFF2-40B4-BE49-F238E27FC236}">
                  <a16:creationId xmlns:a16="http://schemas.microsoft.com/office/drawing/2014/main" id="{48C9BDA6-AC6F-4780-855D-5024B8979E59}"/>
                </a:ext>
              </a:extLst>
            </p:cNvPr>
            <p:cNvCxnSpPr>
              <a:cxnSpLocks noChangeShapeType="1"/>
            </p:cNvCxnSpPr>
            <p:nvPr/>
          </p:nvCxnSpPr>
          <p:spPr bwMode="auto">
            <a:xfrm rot="5400000">
              <a:off x="-388312" y="5014146"/>
              <a:ext cx="3046195" cy="1586"/>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32" name="TextBox 31">
            <a:extLst>
              <a:ext uri="{FF2B5EF4-FFF2-40B4-BE49-F238E27FC236}">
                <a16:creationId xmlns:a16="http://schemas.microsoft.com/office/drawing/2014/main" id="{D0B28FE8-AE92-41EF-BE4F-26F21B566C42}"/>
              </a:ext>
            </a:extLst>
          </p:cNvPr>
          <p:cNvSpPr txBox="1">
            <a:spLocks noChangeArrowheads="1"/>
          </p:cNvSpPr>
          <p:nvPr/>
        </p:nvSpPr>
        <p:spPr bwMode="auto">
          <a:xfrm>
            <a:off x="2056109" y="2454006"/>
            <a:ext cx="1539875" cy="307975"/>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Females</a:t>
            </a:r>
          </a:p>
        </p:txBody>
      </p:sp>
      <p:graphicFrame>
        <p:nvGraphicFramePr>
          <p:cNvPr id="33" name="Table 32">
            <a:extLst>
              <a:ext uri="{FF2B5EF4-FFF2-40B4-BE49-F238E27FC236}">
                <a16:creationId xmlns:a16="http://schemas.microsoft.com/office/drawing/2014/main" id="{D4E75A22-BB5C-4093-90F0-F0E37CF2B06F}"/>
              </a:ext>
            </a:extLst>
          </p:cNvPr>
          <p:cNvGraphicFramePr>
            <a:graphicFrameLocks noGrp="1"/>
          </p:cNvGraphicFramePr>
          <p:nvPr/>
        </p:nvGraphicFramePr>
        <p:xfrm>
          <a:off x="4882551" y="2840738"/>
          <a:ext cx="3468233" cy="487680"/>
        </p:xfrm>
        <a:graphic>
          <a:graphicData uri="http://schemas.openxmlformats.org/drawingml/2006/table">
            <a:tbl>
              <a:tblPr/>
              <a:tblGrid>
                <a:gridCol w="346539">
                  <a:extLst>
                    <a:ext uri="{9D8B030D-6E8A-4147-A177-3AD203B41FA5}">
                      <a16:colId xmlns:a16="http://schemas.microsoft.com/office/drawing/2014/main" val="20000"/>
                    </a:ext>
                  </a:extLst>
                </a:gridCol>
                <a:gridCol w="346539">
                  <a:extLst>
                    <a:ext uri="{9D8B030D-6E8A-4147-A177-3AD203B41FA5}">
                      <a16:colId xmlns:a16="http://schemas.microsoft.com/office/drawing/2014/main" val="20001"/>
                    </a:ext>
                  </a:extLst>
                </a:gridCol>
                <a:gridCol w="347961">
                  <a:extLst>
                    <a:ext uri="{9D8B030D-6E8A-4147-A177-3AD203B41FA5}">
                      <a16:colId xmlns:a16="http://schemas.microsoft.com/office/drawing/2014/main" val="20002"/>
                    </a:ext>
                  </a:extLst>
                </a:gridCol>
                <a:gridCol w="346539">
                  <a:extLst>
                    <a:ext uri="{9D8B030D-6E8A-4147-A177-3AD203B41FA5}">
                      <a16:colId xmlns:a16="http://schemas.microsoft.com/office/drawing/2014/main" val="20003"/>
                    </a:ext>
                  </a:extLst>
                </a:gridCol>
                <a:gridCol w="346539">
                  <a:extLst>
                    <a:ext uri="{9D8B030D-6E8A-4147-A177-3AD203B41FA5}">
                      <a16:colId xmlns:a16="http://schemas.microsoft.com/office/drawing/2014/main" val="20004"/>
                    </a:ext>
                  </a:extLst>
                </a:gridCol>
                <a:gridCol w="346539">
                  <a:extLst>
                    <a:ext uri="{9D8B030D-6E8A-4147-A177-3AD203B41FA5}">
                      <a16:colId xmlns:a16="http://schemas.microsoft.com/office/drawing/2014/main" val="20005"/>
                    </a:ext>
                  </a:extLst>
                </a:gridCol>
                <a:gridCol w="346539">
                  <a:extLst>
                    <a:ext uri="{9D8B030D-6E8A-4147-A177-3AD203B41FA5}">
                      <a16:colId xmlns:a16="http://schemas.microsoft.com/office/drawing/2014/main" val="20006"/>
                    </a:ext>
                  </a:extLst>
                </a:gridCol>
                <a:gridCol w="346539">
                  <a:extLst>
                    <a:ext uri="{9D8B030D-6E8A-4147-A177-3AD203B41FA5}">
                      <a16:colId xmlns:a16="http://schemas.microsoft.com/office/drawing/2014/main" val="20007"/>
                    </a:ext>
                  </a:extLst>
                </a:gridCol>
                <a:gridCol w="347960">
                  <a:extLst>
                    <a:ext uri="{9D8B030D-6E8A-4147-A177-3AD203B41FA5}">
                      <a16:colId xmlns:a16="http://schemas.microsoft.com/office/drawing/2014/main" val="20008"/>
                    </a:ext>
                  </a:extLst>
                </a:gridCol>
                <a:gridCol w="346539">
                  <a:extLst>
                    <a:ext uri="{9D8B030D-6E8A-4147-A177-3AD203B41FA5}">
                      <a16:colId xmlns:a16="http://schemas.microsoft.com/office/drawing/2014/main" val="20009"/>
                    </a:ext>
                  </a:extLst>
                </a:gridCol>
              </a:tblGrid>
              <a:tr h="243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14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38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38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Arial" charset="0"/>
                          <a:ea typeface="ＭＳ Ｐゴシック" charset="0"/>
                          <a:cs typeface="ＭＳ Ｐゴシック"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22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10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chemeClr val="tx1"/>
                          </a:solidFill>
                          <a:effectLst/>
                          <a:latin typeface="Arial" charset="0"/>
                          <a:ea typeface="ＭＳ Ｐゴシック" charset="0"/>
                          <a:cs typeface="ＭＳ Ｐゴシック"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 name="TextBox 33">
            <a:extLst>
              <a:ext uri="{FF2B5EF4-FFF2-40B4-BE49-F238E27FC236}">
                <a16:creationId xmlns:a16="http://schemas.microsoft.com/office/drawing/2014/main" id="{B1C32CC3-A467-4FFD-812C-6D6A265340E9}"/>
              </a:ext>
            </a:extLst>
          </p:cNvPr>
          <p:cNvSpPr txBox="1">
            <a:spLocks noChangeArrowheads="1"/>
          </p:cNvSpPr>
          <p:nvPr/>
        </p:nvSpPr>
        <p:spPr bwMode="auto">
          <a:xfrm>
            <a:off x="5939077" y="2490459"/>
            <a:ext cx="1539875" cy="307975"/>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Males</a:t>
            </a:r>
          </a:p>
        </p:txBody>
      </p:sp>
      <p:sp>
        <p:nvSpPr>
          <p:cNvPr id="35" name="TextBox 34">
            <a:extLst>
              <a:ext uri="{FF2B5EF4-FFF2-40B4-BE49-F238E27FC236}">
                <a16:creationId xmlns:a16="http://schemas.microsoft.com/office/drawing/2014/main" id="{EE4926D7-8774-4B03-A3FC-35A515B1348D}"/>
              </a:ext>
            </a:extLst>
          </p:cNvPr>
          <p:cNvSpPr txBox="1">
            <a:spLocks noChangeArrowheads="1"/>
          </p:cNvSpPr>
          <p:nvPr/>
        </p:nvSpPr>
        <p:spPr bwMode="auto">
          <a:xfrm>
            <a:off x="1340884" y="4193604"/>
            <a:ext cx="1539875" cy="307975"/>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ja-JP" altLang="en-US" sz="1400" b="1" dirty="0">
                <a:solidFill>
                  <a:srgbClr val="000000"/>
                </a:solidFill>
              </a:rPr>
              <a:t>“</a:t>
            </a:r>
            <a:r>
              <a:rPr lang="en-US" altLang="ja-JP" sz="1400" b="1" dirty="0">
                <a:solidFill>
                  <a:srgbClr val="000000"/>
                </a:solidFill>
              </a:rPr>
              <a:t>split stems</a:t>
            </a:r>
            <a:r>
              <a:rPr lang="ja-JP" altLang="en-US" sz="1400" b="1" dirty="0">
                <a:solidFill>
                  <a:srgbClr val="000000"/>
                </a:solidFill>
              </a:rPr>
              <a:t>”</a:t>
            </a:r>
            <a:endParaRPr lang="en-US" altLang="en-US" sz="1400" b="1" dirty="0">
              <a:solidFill>
                <a:srgbClr val="000000"/>
              </a:solidFill>
            </a:endParaRPr>
          </a:p>
        </p:txBody>
      </p:sp>
      <p:grpSp>
        <p:nvGrpSpPr>
          <p:cNvPr id="4" name="Group 3">
            <a:extLst>
              <a:ext uri="{FF2B5EF4-FFF2-40B4-BE49-F238E27FC236}">
                <a16:creationId xmlns:a16="http://schemas.microsoft.com/office/drawing/2014/main" id="{ADB1259A-D1A5-4392-B78A-488DC017662F}"/>
              </a:ext>
            </a:extLst>
          </p:cNvPr>
          <p:cNvGrpSpPr/>
          <p:nvPr/>
        </p:nvGrpSpPr>
        <p:grpSpPr>
          <a:xfrm>
            <a:off x="3710875" y="3460750"/>
            <a:ext cx="4378499" cy="2923877"/>
            <a:chOff x="3710875" y="3460750"/>
            <a:chExt cx="4378499" cy="2923877"/>
          </a:xfrm>
        </p:grpSpPr>
        <p:sp>
          <p:nvSpPr>
            <p:cNvPr id="31" name="TextBox 30">
              <a:extLst>
                <a:ext uri="{FF2B5EF4-FFF2-40B4-BE49-F238E27FC236}">
                  <a16:creationId xmlns:a16="http://schemas.microsoft.com/office/drawing/2014/main" id="{36507E8F-DCE4-4307-8186-D8EEEEF3261C}"/>
                </a:ext>
              </a:extLst>
            </p:cNvPr>
            <p:cNvSpPr txBox="1">
              <a:spLocks noChangeArrowheads="1"/>
            </p:cNvSpPr>
            <p:nvPr/>
          </p:nvSpPr>
          <p:spPr bwMode="auto">
            <a:xfrm>
              <a:off x="6549499" y="4806771"/>
              <a:ext cx="15398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600"/>
                </a:spcAft>
              </a:pPr>
              <a:r>
                <a:rPr lang="en-US" altLang="en-US" sz="1400" dirty="0"/>
                <a:t>Key: 4|9 represents a student who reported having 49 pairs of shoes.</a:t>
              </a:r>
            </a:p>
          </p:txBody>
        </p:sp>
        <p:grpSp>
          <p:nvGrpSpPr>
            <p:cNvPr id="36" name="Group 35">
              <a:extLst>
                <a:ext uri="{FF2B5EF4-FFF2-40B4-BE49-F238E27FC236}">
                  <a16:creationId xmlns:a16="http://schemas.microsoft.com/office/drawing/2014/main" id="{43D36F97-D8D7-4E20-9CC1-5F58A307A50E}"/>
                </a:ext>
              </a:extLst>
            </p:cNvPr>
            <p:cNvGrpSpPr>
              <a:grpSpLocks/>
            </p:cNvGrpSpPr>
            <p:nvPr/>
          </p:nvGrpSpPr>
          <p:grpSpPr bwMode="auto">
            <a:xfrm>
              <a:off x="5185015" y="3460750"/>
              <a:ext cx="1508125" cy="2923877"/>
              <a:chOff x="4126577" y="3350245"/>
              <a:chExt cx="1508813" cy="2923951"/>
            </a:xfrm>
          </p:grpSpPr>
          <p:sp>
            <p:nvSpPr>
              <p:cNvPr id="37" name="TextBox 29">
                <a:extLst>
                  <a:ext uri="{FF2B5EF4-FFF2-40B4-BE49-F238E27FC236}">
                    <a16:creationId xmlns:a16="http://schemas.microsoft.com/office/drawing/2014/main" id="{5CEFBB83-7500-4B0B-B515-005D6CE1DF96}"/>
                  </a:ext>
                </a:extLst>
              </p:cNvPr>
              <p:cNvSpPr txBox="1">
                <a:spLocks noChangeArrowheads="1"/>
              </p:cNvSpPr>
              <p:nvPr/>
            </p:nvSpPr>
            <p:spPr bwMode="auto">
              <a:xfrm>
                <a:off x="4126577" y="3350245"/>
                <a:ext cx="1508813" cy="2923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1600" b="1" dirty="0"/>
                  <a:t>      Males</a:t>
                </a:r>
              </a:p>
              <a:p>
                <a:pPr eaLnBrk="1" hangingPunct="1"/>
                <a:r>
                  <a:rPr lang="en-US" altLang="en-US" sz="1400" dirty="0"/>
                  <a:t>0   4</a:t>
                </a:r>
              </a:p>
              <a:p>
                <a:pPr eaLnBrk="1" hangingPunct="1"/>
                <a:r>
                  <a:rPr lang="en-US" altLang="en-US" sz="1400" dirty="0"/>
                  <a:t>0   555677778</a:t>
                </a:r>
              </a:p>
              <a:p>
                <a:pPr eaLnBrk="1" hangingPunct="1"/>
                <a:r>
                  <a:rPr lang="en-US" altLang="en-US" sz="1400" dirty="0"/>
                  <a:t>1   0000124</a:t>
                </a:r>
              </a:p>
              <a:p>
                <a:pPr eaLnBrk="1" hangingPunct="1"/>
                <a:r>
                  <a:rPr lang="en-US" altLang="en-US" sz="1400" dirty="0"/>
                  <a:t>1</a:t>
                </a:r>
              </a:p>
              <a:p>
                <a:pPr eaLnBrk="1" hangingPunct="1"/>
                <a:r>
                  <a:rPr lang="en-US" altLang="en-US" sz="1400" dirty="0"/>
                  <a:t>2   2</a:t>
                </a:r>
              </a:p>
              <a:p>
                <a:pPr eaLnBrk="1" hangingPunct="1"/>
                <a:r>
                  <a:rPr lang="en-US" altLang="en-US" sz="1400" dirty="0"/>
                  <a:t>2</a:t>
                </a:r>
              </a:p>
              <a:p>
                <a:pPr eaLnBrk="1" hangingPunct="1"/>
                <a:r>
                  <a:rPr lang="en-US" altLang="en-US" sz="1400" dirty="0"/>
                  <a:t>3</a:t>
                </a:r>
              </a:p>
              <a:p>
                <a:pPr eaLnBrk="1" hangingPunct="1"/>
                <a:r>
                  <a:rPr lang="en-US" altLang="en-US" sz="1400" dirty="0"/>
                  <a:t>3   58</a:t>
                </a:r>
              </a:p>
              <a:p>
                <a:pPr eaLnBrk="1" hangingPunct="1"/>
                <a:r>
                  <a:rPr lang="en-US" altLang="en-US" sz="1400" dirty="0"/>
                  <a:t>4</a:t>
                </a:r>
              </a:p>
              <a:p>
                <a:pPr eaLnBrk="1" hangingPunct="1"/>
                <a:r>
                  <a:rPr lang="en-US" altLang="en-US" sz="1400" dirty="0"/>
                  <a:t>4</a:t>
                </a:r>
              </a:p>
              <a:p>
                <a:pPr eaLnBrk="1" hangingPunct="1"/>
                <a:r>
                  <a:rPr lang="en-US" altLang="en-US" sz="1400" dirty="0"/>
                  <a:t>5</a:t>
                </a:r>
              </a:p>
              <a:p>
                <a:pPr eaLnBrk="1" hangingPunct="1"/>
                <a:r>
                  <a:rPr lang="en-US" altLang="en-US" sz="1400" dirty="0"/>
                  <a:t>5</a:t>
                </a:r>
              </a:p>
            </p:txBody>
          </p:sp>
          <p:cxnSp>
            <p:nvCxnSpPr>
              <p:cNvPr id="38" name="Straight Connector 37">
                <a:extLst>
                  <a:ext uri="{FF2B5EF4-FFF2-40B4-BE49-F238E27FC236}">
                    <a16:creationId xmlns:a16="http://schemas.microsoft.com/office/drawing/2014/main" id="{DB448777-561D-4072-B537-FC5D71FE1BF7}"/>
                  </a:ext>
                </a:extLst>
              </p:cNvPr>
              <p:cNvCxnSpPr>
                <a:cxnSpLocks noChangeShapeType="1"/>
              </p:cNvCxnSpPr>
              <p:nvPr/>
            </p:nvCxnSpPr>
            <p:spPr bwMode="auto">
              <a:xfrm>
                <a:off x="4382225" y="3642353"/>
                <a:ext cx="0" cy="2533386"/>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39" name="Group 36">
              <a:extLst>
                <a:ext uri="{FF2B5EF4-FFF2-40B4-BE49-F238E27FC236}">
                  <a16:creationId xmlns:a16="http://schemas.microsoft.com/office/drawing/2014/main" id="{E32E065A-A578-4821-8A95-F34B09FCEF0A}"/>
                </a:ext>
              </a:extLst>
            </p:cNvPr>
            <p:cNvGrpSpPr>
              <a:grpSpLocks/>
            </p:cNvGrpSpPr>
            <p:nvPr/>
          </p:nvGrpSpPr>
          <p:grpSpPr bwMode="auto">
            <a:xfrm>
              <a:off x="3710875" y="3491527"/>
              <a:ext cx="1508124" cy="2893100"/>
              <a:chOff x="2669235" y="3381022"/>
              <a:chExt cx="1508813" cy="2893173"/>
            </a:xfrm>
          </p:grpSpPr>
          <p:cxnSp>
            <p:nvCxnSpPr>
              <p:cNvPr id="40" name="Straight Connector 39">
                <a:extLst>
                  <a:ext uri="{FF2B5EF4-FFF2-40B4-BE49-F238E27FC236}">
                    <a16:creationId xmlns:a16="http://schemas.microsoft.com/office/drawing/2014/main" id="{4059F3C0-C4EF-4803-B27D-6D6D1938F8E9}"/>
                  </a:ext>
                </a:extLst>
              </p:cNvPr>
              <p:cNvCxnSpPr>
                <a:cxnSpLocks noChangeShapeType="1"/>
              </p:cNvCxnSpPr>
              <p:nvPr/>
            </p:nvCxnSpPr>
            <p:spPr bwMode="auto">
              <a:xfrm flipH="1">
                <a:off x="4126577" y="3642353"/>
                <a:ext cx="1590" cy="2533386"/>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41" name="TextBox 32">
                <a:extLst>
                  <a:ext uri="{FF2B5EF4-FFF2-40B4-BE49-F238E27FC236}">
                    <a16:creationId xmlns:a16="http://schemas.microsoft.com/office/drawing/2014/main" id="{95E915AE-F209-48D5-8BA4-9EC16D132B91}"/>
                  </a:ext>
                </a:extLst>
              </p:cNvPr>
              <p:cNvSpPr txBox="1">
                <a:spLocks noChangeArrowheads="1"/>
              </p:cNvSpPr>
              <p:nvPr/>
            </p:nvSpPr>
            <p:spPr bwMode="auto">
              <a:xfrm>
                <a:off x="2669235" y="3381022"/>
                <a:ext cx="1508813" cy="2893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n-US" altLang="en-US" sz="1400" b="1" dirty="0"/>
                  <a:t>Females</a:t>
                </a:r>
              </a:p>
              <a:p>
                <a:pPr algn="r" eaLnBrk="1" hangingPunct="1"/>
                <a:endParaRPr lang="en-US" altLang="en-US" sz="1400" dirty="0"/>
              </a:p>
              <a:p>
                <a:pPr algn="r" eaLnBrk="1" hangingPunct="1"/>
                <a:endParaRPr lang="en-US" altLang="en-US" sz="1400" dirty="0"/>
              </a:p>
              <a:p>
                <a:pPr algn="r" eaLnBrk="1" hangingPunct="1"/>
                <a:r>
                  <a:rPr lang="en-US" altLang="en-US" sz="1400" dirty="0"/>
                  <a:t>333</a:t>
                </a:r>
              </a:p>
              <a:p>
                <a:pPr algn="r" eaLnBrk="1" hangingPunct="1"/>
                <a:r>
                  <a:rPr lang="en-US" altLang="en-US" sz="1400" dirty="0"/>
                  <a:t>95</a:t>
                </a:r>
              </a:p>
              <a:p>
                <a:pPr algn="r" eaLnBrk="1" hangingPunct="1"/>
                <a:r>
                  <a:rPr lang="en-US" altLang="en-US" sz="1400" dirty="0"/>
                  <a:t>4332</a:t>
                </a:r>
              </a:p>
              <a:p>
                <a:pPr algn="r" eaLnBrk="1" hangingPunct="1"/>
                <a:r>
                  <a:rPr lang="en-US" altLang="en-US" sz="1400" dirty="0"/>
                  <a:t>66</a:t>
                </a:r>
              </a:p>
              <a:p>
                <a:pPr algn="r" eaLnBrk="1" hangingPunct="1"/>
                <a:r>
                  <a:rPr lang="en-US" altLang="en-US" sz="1400" dirty="0"/>
                  <a:t>410</a:t>
                </a:r>
              </a:p>
              <a:p>
                <a:pPr algn="r" eaLnBrk="1" hangingPunct="1"/>
                <a:r>
                  <a:rPr lang="en-US" altLang="en-US" sz="1400" dirty="0"/>
                  <a:t>8</a:t>
                </a:r>
              </a:p>
              <a:p>
                <a:pPr algn="r" eaLnBrk="1" hangingPunct="1"/>
                <a:endParaRPr lang="en-US" altLang="en-US" sz="1400" dirty="0"/>
              </a:p>
              <a:p>
                <a:pPr algn="r" eaLnBrk="1" hangingPunct="1"/>
                <a:r>
                  <a:rPr lang="en-US" altLang="en-US" sz="1400" dirty="0"/>
                  <a:t>9</a:t>
                </a:r>
              </a:p>
              <a:p>
                <a:pPr algn="r" eaLnBrk="1" hangingPunct="1"/>
                <a:r>
                  <a:rPr lang="en-US" altLang="en-US" sz="1400" dirty="0"/>
                  <a:t>100</a:t>
                </a:r>
              </a:p>
              <a:p>
                <a:pPr algn="r" eaLnBrk="1" hangingPunct="1"/>
                <a:r>
                  <a:rPr lang="en-US" altLang="en-US" sz="1400" dirty="0"/>
                  <a:t>7</a:t>
                </a:r>
              </a:p>
            </p:txBody>
          </p:sp>
        </p:grpSp>
      </p:grpSp>
    </p:spTree>
    <p:extLst>
      <p:ext uri="{BB962C8B-B14F-4D97-AF65-F5344CB8AC3E}">
        <p14:creationId xmlns:p14="http://schemas.microsoft.com/office/powerpoint/2010/main" val="209480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A09B-C479-4E3B-BFFE-AAF9968F7998}"/>
              </a:ext>
            </a:extLst>
          </p:cNvPr>
          <p:cNvSpPr>
            <a:spLocks noGrp="1"/>
          </p:cNvSpPr>
          <p:nvPr>
            <p:ph type="title"/>
          </p:nvPr>
        </p:nvSpPr>
        <p:spPr/>
        <p:txBody>
          <a:bodyPr/>
          <a:lstStyle/>
          <a:p>
            <a:r>
              <a:rPr lang="en-US" dirty="0"/>
              <a:t>Histograms</a:t>
            </a:r>
          </a:p>
        </p:txBody>
      </p:sp>
      <p:sp>
        <p:nvSpPr>
          <p:cNvPr id="5" name="TextBox 4">
            <a:extLst>
              <a:ext uri="{FF2B5EF4-FFF2-40B4-BE49-F238E27FC236}">
                <a16:creationId xmlns:a16="http://schemas.microsoft.com/office/drawing/2014/main" id="{FC558E8A-F4B4-405E-AE82-FA43782C8AF8}"/>
              </a:ext>
            </a:extLst>
          </p:cNvPr>
          <p:cNvSpPr txBox="1">
            <a:spLocks noChangeArrowheads="1"/>
          </p:cNvSpPr>
          <p:nvPr/>
        </p:nvSpPr>
        <p:spPr bwMode="auto">
          <a:xfrm>
            <a:off x="628651" y="1455857"/>
            <a:ext cx="3425764" cy="1938992"/>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a:t>
            </a:r>
            <a:r>
              <a:rPr lang="en-US" sz="2000" b="1" dirty="0">
                <a:solidFill>
                  <a:srgbClr val="FF3300"/>
                </a:solidFill>
                <a:latin typeface="Calibri" panose="020F0502020204030204" pitchFamily="34" charset="0"/>
                <a:cs typeface="Calibri" panose="020F0502020204030204" pitchFamily="34" charset="0"/>
              </a:rPr>
              <a:t>histogram</a:t>
            </a:r>
            <a:r>
              <a:rPr lang="en-US" sz="2000" dirty="0">
                <a:latin typeface="Calibri" panose="020F0502020204030204" pitchFamily="34" charset="0"/>
                <a:cs typeface="Calibri" panose="020F0502020204030204" pitchFamily="34" charset="0"/>
              </a:rPr>
              <a:t> shows each interval of values as a bar. The heights of the bars show the frequencies or relative frequencies of values in each interval.</a:t>
            </a:r>
          </a:p>
        </p:txBody>
      </p:sp>
      <p:pic>
        <p:nvPicPr>
          <p:cNvPr id="7" name="Picture 6">
            <a:extLst>
              <a:ext uri="{FF2B5EF4-FFF2-40B4-BE49-F238E27FC236}">
                <a16:creationId xmlns:a16="http://schemas.microsoft.com/office/drawing/2014/main" id="{81DAC294-5759-439A-8FF2-3AF5A014F201}"/>
              </a:ext>
            </a:extLst>
          </p:cNvPr>
          <p:cNvPicPr>
            <a:picLocks noChangeAspect="1"/>
          </p:cNvPicPr>
          <p:nvPr/>
        </p:nvPicPr>
        <p:blipFill rotWithShape="1">
          <a:blip r:embed="rId2"/>
          <a:srcRect r="52057"/>
          <a:stretch/>
        </p:blipFill>
        <p:spPr>
          <a:xfrm>
            <a:off x="1513243" y="2665562"/>
            <a:ext cx="3472826" cy="3510951"/>
          </a:xfrm>
          <a:prstGeom prst="rect">
            <a:avLst/>
          </a:prstGeom>
        </p:spPr>
      </p:pic>
      <p:sp>
        <p:nvSpPr>
          <p:cNvPr id="8" name="TextBox 7">
            <a:extLst>
              <a:ext uri="{FF2B5EF4-FFF2-40B4-BE49-F238E27FC236}">
                <a16:creationId xmlns:a16="http://schemas.microsoft.com/office/drawing/2014/main" id="{59760BEC-7B6A-4977-B9E1-6C25B7C91B61}"/>
              </a:ext>
            </a:extLst>
          </p:cNvPr>
          <p:cNvSpPr txBox="1">
            <a:spLocks noChangeArrowheads="1"/>
          </p:cNvSpPr>
          <p:nvPr/>
        </p:nvSpPr>
        <p:spPr bwMode="auto">
          <a:xfrm>
            <a:off x="2228637" y="3770843"/>
            <a:ext cx="1539875" cy="307975"/>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Dotplot</a:t>
            </a:r>
          </a:p>
        </p:txBody>
      </p:sp>
    </p:spTree>
    <p:extLst>
      <p:ext uri="{BB962C8B-B14F-4D97-AF65-F5344CB8AC3E}">
        <p14:creationId xmlns:p14="http://schemas.microsoft.com/office/powerpoint/2010/main" val="2056039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A09B-C479-4E3B-BFFE-AAF9968F7998}"/>
              </a:ext>
            </a:extLst>
          </p:cNvPr>
          <p:cNvSpPr>
            <a:spLocks noGrp="1"/>
          </p:cNvSpPr>
          <p:nvPr>
            <p:ph type="title"/>
          </p:nvPr>
        </p:nvSpPr>
        <p:spPr/>
        <p:txBody>
          <a:bodyPr/>
          <a:lstStyle/>
          <a:p>
            <a:r>
              <a:rPr lang="en-US" dirty="0"/>
              <a:t>Histograms</a:t>
            </a:r>
          </a:p>
        </p:txBody>
      </p:sp>
      <p:sp>
        <p:nvSpPr>
          <p:cNvPr id="5" name="TextBox 4">
            <a:extLst>
              <a:ext uri="{FF2B5EF4-FFF2-40B4-BE49-F238E27FC236}">
                <a16:creationId xmlns:a16="http://schemas.microsoft.com/office/drawing/2014/main" id="{FC558E8A-F4B4-405E-AE82-FA43782C8AF8}"/>
              </a:ext>
            </a:extLst>
          </p:cNvPr>
          <p:cNvSpPr txBox="1">
            <a:spLocks noChangeArrowheads="1"/>
          </p:cNvSpPr>
          <p:nvPr/>
        </p:nvSpPr>
        <p:spPr bwMode="auto">
          <a:xfrm>
            <a:off x="628651" y="1455857"/>
            <a:ext cx="3425764" cy="1938992"/>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a:t>
            </a:r>
            <a:r>
              <a:rPr lang="en-US" sz="2000" b="1" dirty="0">
                <a:solidFill>
                  <a:srgbClr val="FF3300"/>
                </a:solidFill>
                <a:latin typeface="Calibri" panose="020F0502020204030204" pitchFamily="34" charset="0"/>
                <a:cs typeface="Calibri" panose="020F0502020204030204" pitchFamily="34" charset="0"/>
              </a:rPr>
              <a:t>histogram</a:t>
            </a:r>
            <a:r>
              <a:rPr lang="en-US" sz="2000" dirty="0">
                <a:latin typeface="Calibri" panose="020F0502020204030204" pitchFamily="34" charset="0"/>
                <a:cs typeface="Calibri" panose="020F0502020204030204" pitchFamily="34" charset="0"/>
              </a:rPr>
              <a:t> shows each interval of values as a bar. The heights of the bars show the frequencies or relative frequencies of values in each interval.</a:t>
            </a:r>
          </a:p>
        </p:txBody>
      </p:sp>
      <p:pic>
        <p:nvPicPr>
          <p:cNvPr id="7" name="Picture 6">
            <a:extLst>
              <a:ext uri="{FF2B5EF4-FFF2-40B4-BE49-F238E27FC236}">
                <a16:creationId xmlns:a16="http://schemas.microsoft.com/office/drawing/2014/main" id="{81DAC294-5759-439A-8FF2-3AF5A014F201}"/>
              </a:ext>
            </a:extLst>
          </p:cNvPr>
          <p:cNvPicPr>
            <a:picLocks noChangeAspect="1"/>
          </p:cNvPicPr>
          <p:nvPr/>
        </p:nvPicPr>
        <p:blipFill>
          <a:blip r:embed="rId2"/>
          <a:stretch>
            <a:fillRect/>
          </a:stretch>
        </p:blipFill>
        <p:spPr>
          <a:xfrm>
            <a:off x="1513242" y="2665562"/>
            <a:ext cx="7243647" cy="3510951"/>
          </a:xfrm>
          <a:prstGeom prst="rect">
            <a:avLst/>
          </a:prstGeom>
        </p:spPr>
      </p:pic>
      <p:sp>
        <p:nvSpPr>
          <p:cNvPr id="8" name="TextBox 7">
            <a:extLst>
              <a:ext uri="{FF2B5EF4-FFF2-40B4-BE49-F238E27FC236}">
                <a16:creationId xmlns:a16="http://schemas.microsoft.com/office/drawing/2014/main" id="{59760BEC-7B6A-4977-B9E1-6C25B7C91B61}"/>
              </a:ext>
            </a:extLst>
          </p:cNvPr>
          <p:cNvSpPr txBox="1">
            <a:spLocks noChangeArrowheads="1"/>
          </p:cNvSpPr>
          <p:nvPr/>
        </p:nvSpPr>
        <p:spPr bwMode="auto">
          <a:xfrm>
            <a:off x="2228637" y="3770843"/>
            <a:ext cx="1539875" cy="307975"/>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Dotplot</a:t>
            </a:r>
          </a:p>
        </p:txBody>
      </p:sp>
      <p:sp>
        <p:nvSpPr>
          <p:cNvPr id="9" name="TextBox 8">
            <a:extLst>
              <a:ext uri="{FF2B5EF4-FFF2-40B4-BE49-F238E27FC236}">
                <a16:creationId xmlns:a16="http://schemas.microsoft.com/office/drawing/2014/main" id="{005E5658-1725-49CF-8CE3-B524D4C1112F}"/>
              </a:ext>
            </a:extLst>
          </p:cNvPr>
          <p:cNvSpPr txBox="1">
            <a:spLocks noChangeArrowheads="1"/>
          </p:cNvSpPr>
          <p:nvPr/>
        </p:nvSpPr>
        <p:spPr bwMode="auto">
          <a:xfrm>
            <a:off x="5969626" y="3770842"/>
            <a:ext cx="1539875" cy="307975"/>
          </a:xfrm>
          <a:prstGeom prst="rect">
            <a:avLst/>
          </a:prstGeom>
          <a:gradFill rotWithShape="1">
            <a:gsLst>
              <a:gs pos="0">
                <a:srgbClr val="A1B3FB"/>
              </a:gs>
              <a:gs pos="100000">
                <a:srgbClr val="3B60BB"/>
              </a:gs>
            </a:gsLst>
            <a:lin ang="5400000"/>
          </a:gradFill>
          <a:ln w="9525">
            <a:solidFill>
              <a:srgbClr val="4663AA"/>
            </a:solidFill>
            <a:miter lim="800000"/>
            <a:headEnd/>
            <a:tailEnd/>
          </a:ln>
          <a:effectLst>
            <a:outerShdw blurRad="40000" dist="23000" dir="5400000" rotWithShape="0">
              <a:srgbClr val="808080">
                <a:alpha val="34999"/>
              </a:srgbClr>
            </a:outerShdw>
          </a:effectLst>
        </p:spPr>
        <p:txBody>
          <a:bodyPr>
            <a:spAutoFit/>
          </a:bodyPr>
          <a:lstStyle/>
          <a:p>
            <a:pPr algn="ctr">
              <a:defRPr/>
            </a:pPr>
            <a:r>
              <a:rPr lang="en-US" sz="1400" b="1" dirty="0">
                <a:solidFill>
                  <a:srgbClr val="000000"/>
                </a:solidFill>
                <a:latin typeface="+mn-lt"/>
                <a:ea typeface="+mn-ea"/>
              </a:rPr>
              <a:t>Histogram</a:t>
            </a:r>
          </a:p>
        </p:txBody>
      </p:sp>
    </p:spTree>
    <p:extLst>
      <p:ext uri="{BB962C8B-B14F-4D97-AF65-F5344CB8AC3E}">
        <p14:creationId xmlns:p14="http://schemas.microsoft.com/office/powerpoint/2010/main" val="24026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A09B-C479-4E3B-BFFE-AAF9968F7998}"/>
              </a:ext>
            </a:extLst>
          </p:cNvPr>
          <p:cNvSpPr>
            <a:spLocks noGrp="1"/>
          </p:cNvSpPr>
          <p:nvPr>
            <p:ph type="title"/>
          </p:nvPr>
        </p:nvSpPr>
        <p:spPr/>
        <p:txBody>
          <a:bodyPr/>
          <a:lstStyle/>
          <a:p>
            <a:r>
              <a:rPr lang="en-US" dirty="0"/>
              <a:t>Histograms</a:t>
            </a:r>
          </a:p>
        </p:txBody>
      </p:sp>
      <p:sp>
        <p:nvSpPr>
          <p:cNvPr id="10" name="Rectangle 9">
            <a:extLst>
              <a:ext uri="{FF2B5EF4-FFF2-40B4-BE49-F238E27FC236}">
                <a16:creationId xmlns:a16="http://schemas.microsoft.com/office/drawing/2014/main" id="{9D7EF7C7-EE48-4C2D-91EA-F9E56389744F}"/>
              </a:ext>
            </a:extLst>
          </p:cNvPr>
          <p:cNvSpPr>
            <a:spLocks noChangeArrowheads="1"/>
          </p:cNvSpPr>
          <p:nvPr/>
        </p:nvSpPr>
        <p:spPr bwMode="auto">
          <a:xfrm>
            <a:off x="628650" y="1297925"/>
            <a:ext cx="7678588" cy="2062103"/>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1600" b="1" dirty="0">
                <a:solidFill>
                  <a:srgbClr val="1C2861"/>
                </a:solidFill>
                <a:ea typeface="ＭＳ Ｐゴシック" charset="0"/>
                <a:cs typeface="ＭＳ Ｐゴシック" charset="0"/>
              </a:rPr>
              <a:t>How to make a histogram:</a:t>
            </a:r>
            <a:endParaRPr lang="en-US" sz="1600" b="1" dirty="0">
              <a:solidFill>
                <a:srgbClr val="800000"/>
              </a:solidFill>
              <a:ea typeface="ＭＳ Ｐゴシック" charset="0"/>
              <a:cs typeface="ＭＳ Ｐゴシック" charset="0"/>
            </a:endParaRPr>
          </a:p>
        </p:txBody>
      </p:sp>
      <p:pic>
        <p:nvPicPr>
          <p:cNvPr id="22" name="Picture 21">
            <a:extLst>
              <a:ext uri="{FF2B5EF4-FFF2-40B4-BE49-F238E27FC236}">
                <a16:creationId xmlns:a16="http://schemas.microsoft.com/office/drawing/2014/main" id="{2BC437D3-656B-4ABB-B18A-684763F79023}"/>
              </a:ext>
            </a:extLst>
          </p:cNvPr>
          <p:cNvPicPr>
            <a:picLocks noChangeAspect="1"/>
          </p:cNvPicPr>
          <p:nvPr/>
        </p:nvPicPr>
        <p:blipFill>
          <a:blip r:embed="rId2"/>
          <a:stretch>
            <a:fillRect/>
          </a:stretch>
        </p:blipFill>
        <p:spPr>
          <a:xfrm>
            <a:off x="4917056" y="3578090"/>
            <a:ext cx="3390182" cy="2600878"/>
          </a:xfrm>
          <a:prstGeom prst="rect">
            <a:avLst/>
          </a:prstGeom>
        </p:spPr>
      </p:pic>
    </p:spTree>
    <p:extLst>
      <p:ext uri="{BB962C8B-B14F-4D97-AF65-F5344CB8AC3E}">
        <p14:creationId xmlns:p14="http://schemas.microsoft.com/office/powerpoint/2010/main" val="731437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A09B-C479-4E3B-BFFE-AAF9968F7998}"/>
              </a:ext>
            </a:extLst>
          </p:cNvPr>
          <p:cNvSpPr>
            <a:spLocks noGrp="1"/>
          </p:cNvSpPr>
          <p:nvPr>
            <p:ph type="title"/>
          </p:nvPr>
        </p:nvSpPr>
        <p:spPr/>
        <p:txBody>
          <a:bodyPr/>
          <a:lstStyle/>
          <a:p>
            <a:r>
              <a:rPr lang="en-US" dirty="0"/>
              <a:t>Histograms</a:t>
            </a:r>
          </a:p>
        </p:txBody>
      </p:sp>
      <p:sp>
        <p:nvSpPr>
          <p:cNvPr id="10" name="Rectangle 9">
            <a:extLst>
              <a:ext uri="{FF2B5EF4-FFF2-40B4-BE49-F238E27FC236}">
                <a16:creationId xmlns:a16="http://schemas.microsoft.com/office/drawing/2014/main" id="{9D7EF7C7-EE48-4C2D-91EA-F9E56389744F}"/>
              </a:ext>
            </a:extLst>
          </p:cNvPr>
          <p:cNvSpPr>
            <a:spLocks noChangeArrowheads="1"/>
          </p:cNvSpPr>
          <p:nvPr/>
        </p:nvSpPr>
        <p:spPr bwMode="auto">
          <a:xfrm>
            <a:off x="628650" y="1297925"/>
            <a:ext cx="7678588" cy="2062103"/>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1600" b="1" dirty="0">
                <a:solidFill>
                  <a:srgbClr val="1C2861"/>
                </a:solidFill>
                <a:ea typeface="ＭＳ Ｐゴシック" charset="0"/>
                <a:cs typeface="ＭＳ Ｐゴシック" charset="0"/>
              </a:rPr>
              <a:t>How to make a histogram:</a:t>
            </a:r>
            <a:endParaRPr lang="en-US" sz="16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1600" dirty="0">
                <a:ea typeface="ＭＳ Ｐゴシック" charset="0"/>
                <a:cs typeface="ＭＳ Ｐゴシック" charset="0"/>
              </a:rPr>
              <a:t>Choose equal-width intervals that span the data.</a:t>
            </a:r>
          </a:p>
        </p:txBody>
      </p:sp>
      <p:graphicFrame>
        <p:nvGraphicFramePr>
          <p:cNvPr id="12" name="Table 11">
            <a:extLst>
              <a:ext uri="{FF2B5EF4-FFF2-40B4-BE49-F238E27FC236}">
                <a16:creationId xmlns:a16="http://schemas.microsoft.com/office/drawing/2014/main" id="{141EBDAF-C67C-427D-BD7D-94130090AE50}"/>
              </a:ext>
            </a:extLst>
          </p:cNvPr>
          <p:cNvGraphicFramePr>
            <a:graphicFrameLocks noGrp="1"/>
          </p:cNvGraphicFramePr>
          <p:nvPr/>
        </p:nvGraphicFramePr>
        <p:xfrm>
          <a:off x="655494" y="3433266"/>
          <a:ext cx="2289175" cy="2842776"/>
        </p:xfrm>
        <a:graphic>
          <a:graphicData uri="http://schemas.openxmlformats.org/drawingml/2006/table">
            <a:tbl>
              <a:tblPr/>
              <a:tblGrid>
                <a:gridCol w="1270000">
                  <a:extLst>
                    <a:ext uri="{9D8B030D-6E8A-4147-A177-3AD203B41FA5}">
                      <a16:colId xmlns:a16="http://schemas.microsoft.com/office/drawing/2014/main" val="20000"/>
                    </a:ext>
                  </a:extLst>
                </a:gridCol>
                <a:gridCol w="1019175">
                  <a:extLst>
                    <a:ext uri="{9D8B030D-6E8A-4147-A177-3AD203B41FA5}">
                      <a16:colId xmlns:a16="http://schemas.microsoft.com/office/drawing/2014/main" val="20001"/>
                    </a:ext>
                  </a:extLst>
                </a:gridCol>
              </a:tblGrid>
              <a:tr h="31586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Frequency 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0 to &lt;5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 to &lt;10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10 to &lt;15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15 to &lt;20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20 to &lt;25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25 to &lt;30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bl>
          </a:graphicData>
        </a:graphic>
      </p:graphicFrame>
      <p:pic>
        <p:nvPicPr>
          <p:cNvPr id="5" name="Picture 4">
            <a:extLst>
              <a:ext uri="{FF2B5EF4-FFF2-40B4-BE49-F238E27FC236}">
                <a16:creationId xmlns:a16="http://schemas.microsoft.com/office/drawing/2014/main" id="{A0ED442B-BDBA-42BB-BBB6-91CEB5E854C0}"/>
              </a:ext>
            </a:extLst>
          </p:cNvPr>
          <p:cNvPicPr>
            <a:picLocks noChangeAspect="1"/>
          </p:cNvPicPr>
          <p:nvPr/>
        </p:nvPicPr>
        <p:blipFill>
          <a:blip r:embed="rId2"/>
          <a:stretch>
            <a:fillRect/>
          </a:stretch>
        </p:blipFill>
        <p:spPr>
          <a:xfrm>
            <a:off x="4917056" y="3578090"/>
            <a:ext cx="3390182" cy="2600878"/>
          </a:xfrm>
          <a:prstGeom prst="rect">
            <a:avLst/>
          </a:prstGeom>
        </p:spPr>
      </p:pic>
    </p:spTree>
    <p:extLst>
      <p:ext uri="{BB962C8B-B14F-4D97-AF65-F5344CB8AC3E}">
        <p14:creationId xmlns:p14="http://schemas.microsoft.com/office/powerpoint/2010/main" val="158894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A09B-C479-4E3B-BFFE-AAF9968F7998}"/>
              </a:ext>
            </a:extLst>
          </p:cNvPr>
          <p:cNvSpPr>
            <a:spLocks noGrp="1"/>
          </p:cNvSpPr>
          <p:nvPr>
            <p:ph type="title"/>
          </p:nvPr>
        </p:nvSpPr>
        <p:spPr/>
        <p:txBody>
          <a:bodyPr/>
          <a:lstStyle/>
          <a:p>
            <a:r>
              <a:rPr lang="en-US" dirty="0"/>
              <a:t>Histograms</a:t>
            </a:r>
          </a:p>
        </p:txBody>
      </p:sp>
      <p:sp>
        <p:nvSpPr>
          <p:cNvPr id="10" name="Rectangle 9">
            <a:extLst>
              <a:ext uri="{FF2B5EF4-FFF2-40B4-BE49-F238E27FC236}">
                <a16:creationId xmlns:a16="http://schemas.microsoft.com/office/drawing/2014/main" id="{9D7EF7C7-EE48-4C2D-91EA-F9E56389744F}"/>
              </a:ext>
            </a:extLst>
          </p:cNvPr>
          <p:cNvSpPr>
            <a:spLocks noChangeArrowheads="1"/>
          </p:cNvSpPr>
          <p:nvPr/>
        </p:nvSpPr>
        <p:spPr bwMode="auto">
          <a:xfrm>
            <a:off x="628650" y="1297925"/>
            <a:ext cx="7678588" cy="2062103"/>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1600" b="1" dirty="0">
                <a:solidFill>
                  <a:srgbClr val="1C2861"/>
                </a:solidFill>
                <a:ea typeface="ＭＳ Ｐゴシック" charset="0"/>
                <a:cs typeface="ＭＳ Ｐゴシック" charset="0"/>
              </a:rPr>
              <a:t>How to make a histogram:</a:t>
            </a:r>
            <a:endParaRPr lang="en-US" sz="16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1600" dirty="0">
                <a:ea typeface="ＭＳ Ｐゴシック" charset="0"/>
                <a:cs typeface="ＭＳ Ｐゴシック" charset="0"/>
              </a:rPr>
              <a:t>Choose equal-width intervals that span the data.</a:t>
            </a:r>
          </a:p>
          <a:p>
            <a:pPr marL="569913" indent="-336550">
              <a:buFontTx/>
              <a:buAutoNum type="arabicParenR"/>
              <a:tabLst>
                <a:tab pos="569913" algn="l"/>
                <a:tab pos="7662863" algn="l"/>
              </a:tabLst>
              <a:defRPr/>
            </a:pPr>
            <a:r>
              <a:rPr lang="en-US" sz="1600" dirty="0">
                <a:ea typeface="ＭＳ Ｐゴシック" charset="0"/>
                <a:cs typeface="ＭＳ Ｐゴシック" charset="0"/>
              </a:rPr>
              <a:t>Make a table that shows the frequency or relative frequency of individuals in each interval.</a:t>
            </a:r>
          </a:p>
        </p:txBody>
      </p:sp>
      <p:graphicFrame>
        <p:nvGraphicFramePr>
          <p:cNvPr id="12" name="Table 11">
            <a:extLst>
              <a:ext uri="{FF2B5EF4-FFF2-40B4-BE49-F238E27FC236}">
                <a16:creationId xmlns:a16="http://schemas.microsoft.com/office/drawing/2014/main" id="{141EBDAF-C67C-427D-BD7D-94130090AE50}"/>
              </a:ext>
            </a:extLst>
          </p:cNvPr>
          <p:cNvGraphicFramePr>
            <a:graphicFrameLocks noGrp="1"/>
          </p:cNvGraphicFramePr>
          <p:nvPr/>
        </p:nvGraphicFramePr>
        <p:xfrm>
          <a:off x="655494" y="3433266"/>
          <a:ext cx="2289175" cy="2842776"/>
        </p:xfrm>
        <a:graphic>
          <a:graphicData uri="http://schemas.openxmlformats.org/drawingml/2006/table">
            <a:tbl>
              <a:tblPr/>
              <a:tblGrid>
                <a:gridCol w="1270000">
                  <a:extLst>
                    <a:ext uri="{9D8B030D-6E8A-4147-A177-3AD203B41FA5}">
                      <a16:colId xmlns:a16="http://schemas.microsoft.com/office/drawing/2014/main" val="20000"/>
                    </a:ext>
                  </a:extLst>
                </a:gridCol>
                <a:gridCol w="1019175">
                  <a:extLst>
                    <a:ext uri="{9D8B030D-6E8A-4147-A177-3AD203B41FA5}">
                      <a16:colId xmlns:a16="http://schemas.microsoft.com/office/drawing/2014/main" val="20001"/>
                    </a:ext>
                  </a:extLst>
                </a:gridCol>
              </a:tblGrid>
              <a:tr h="31586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Frequency 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ＭＳ Ｐゴシック" charset="0"/>
                        </a:rPr>
                        <a:t>Count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0 to &lt;5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 to &lt;10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10 to &lt;15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15 to &lt;20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20 to &lt;25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25 to &lt;30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bl>
          </a:graphicData>
        </a:graphic>
      </p:graphicFrame>
      <p:pic>
        <p:nvPicPr>
          <p:cNvPr id="5" name="Picture 4">
            <a:extLst>
              <a:ext uri="{FF2B5EF4-FFF2-40B4-BE49-F238E27FC236}">
                <a16:creationId xmlns:a16="http://schemas.microsoft.com/office/drawing/2014/main" id="{5E8F9FBE-0FBD-4B8B-90CA-AEB189DEF842}"/>
              </a:ext>
            </a:extLst>
          </p:cNvPr>
          <p:cNvPicPr>
            <a:picLocks noChangeAspect="1"/>
          </p:cNvPicPr>
          <p:nvPr/>
        </p:nvPicPr>
        <p:blipFill>
          <a:blip r:embed="rId2"/>
          <a:stretch>
            <a:fillRect/>
          </a:stretch>
        </p:blipFill>
        <p:spPr>
          <a:xfrm>
            <a:off x="4917056" y="3578090"/>
            <a:ext cx="3390182" cy="2600878"/>
          </a:xfrm>
          <a:prstGeom prst="rect">
            <a:avLst/>
          </a:prstGeom>
        </p:spPr>
      </p:pic>
    </p:spTree>
    <p:extLst>
      <p:ext uri="{BB962C8B-B14F-4D97-AF65-F5344CB8AC3E}">
        <p14:creationId xmlns:p14="http://schemas.microsoft.com/office/powerpoint/2010/main" val="224341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49F02976-D26C-482F-A0A2-5DD909CD4693}"/>
              </a:ext>
            </a:extLst>
          </p:cNvPr>
          <p:cNvPicPr>
            <a:picLocks noChangeAspect="1"/>
          </p:cNvPicPr>
          <p:nvPr/>
        </p:nvPicPr>
        <p:blipFill>
          <a:blip r:embed="rId2"/>
          <a:stretch>
            <a:fillRect/>
          </a:stretch>
        </p:blipFill>
        <p:spPr>
          <a:xfrm>
            <a:off x="3519799" y="3578090"/>
            <a:ext cx="3772426" cy="2305372"/>
          </a:xfrm>
          <a:prstGeom prst="rect">
            <a:avLst/>
          </a:prstGeom>
        </p:spPr>
      </p:pic>
      <p:sp>
        <p:nvSpPr>
          <p:cNvPr id="2" name="Title 1">
            <a:extLst>
              <a:ext uri="{FF2B5EF4-FFF2-40B4-BE49-F238E27FC236}">
                <a16:creationId xmlns:a16="http://schemas.microsoft.com/office/drawing/2014/main" id="{8680A09B-C479-4E3B-BFFE-AAF9968F7998}"/>
              </a:ext>
            </a:extLst>
          </p:cNvPr>
          <p:cNvSpPr>
            <a:spLocks noGrp="1"/>
          </p:cNvSpPr>
          <p:nvPr>
            <p:ph type="title"/>
          </p:nvPr>
        </p:nvSpPr>
        <p:spPr/>
        <p:txBody>
          <a:bodyPr/>
          <a:lstStyle/>
          <a:p>
            <a:r>
              <a:rPr lang="en-US" dirty="0"/>
              <a:t>Histograms</a:t>
            </a:r>
          </a:p>
        </p:txBody>
      </p:sp>
      <p:sp>
        <p:nvSpPr>
          <p:cNvPr id="10" name="Rectangle 9">
            <a:extLst>
              <a:ext uri="{FF2B5EF4-FFF2-40B4-BE49-F238E27FC236}">
                <a16:creationId xmlns:a16="http://schemas.microsoft.com/office/drawing/2014/main" id="{9D7EF7C7-EE48-4C2D-91EA-F9E56389744F}"/>
              </a:ext>
            </a:extLst>
          </p:cNvPr>
          <p:cNvSpPr>
            <a:spLocks noChangeArrowheads="1"/>
          </p:cNvSpPr>
          <p:nvPr/>
        </p:nvSpPr>
        <p:spPr bwMode="auto">
          <a:xfrm>
            <a:off x="628650" y="1297925"/>
            <a:ext cx="7678588" cy="2062103"/>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1600" b="1" dirty="0">
                <a:solidFill>
                  <a:srgbClr val="1C2861"/>
                </a:solidFill>
                <a:ea typeface="ＭＳ Ｐゴシック" charset="0"/>
                <a:cs typeface="ＭＳ Ｐゴシック" charset="0"/>
              </a:rPr>
              <a:t>How to make a histogram:</a:t>
            </a:r>
            <a:endParaRPr lang="en-US" sz="16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1600" dirty="0">
                <a:ea typeface="ＭＳ Ｐゴシック" charset="0"/>
                <a:cs typeface="ＭＳ Ｐゴシック" charset="0"/>
              </a:rPr>
              <a:t>Choose equal-width intervals that span the data.</a:t>
            </a:r>
          </a:p>
          <a:p>
            <a:pPr marL="569913" indent="-336550">
              <a:buFontTx/>
              <a:buAutoNum type="arabicParenR"/>
              <a:tabLst>
                <a:tab pos="569913" algn="l"/>
                <a:tab pos="7662863" algn="l"/>
              </a:tabLst>
              <a:defRPr/>
            </a:pPr>
            <a:r>
              <a:rPr lang="en-US" sz="1600" dirty="0">
                <a:ea typeface="ＭＳ Ｐゴシック" charset="0"/>
                <a:cs typeface="ＭＳ Ｐゴシック" charset="0"/>
              </a:rPr>
              <a:t>Make a table that shows the frequency or relative frequency of individuals in each interval.</a:t>
            </a:r>
          </a:p>
          <a:p>
            <a:pPr marL="569913" indent="-336550">
              <a:buFontTx/>
              <a:buAutoNum type="arabicParenR"/>
              <a:tabLst>
                <a:tab pos="569913" algn="l"/>
                <a:tab pos="7662863" algn="l"/>
              </a:tabLst>
              <a:defRPr/>
            </a:pPr>
            <a:r>
              <a:rPr lang="en-US" sz="1600" dirty="0">
                <a:ea typeface="ＭＳ Ｐゴシック" charset="0"/>
                <a:cs typeface="ＭＳ Ｐゴシック" charset="0"/>
              </a:rPr>
              <a:t>Draw horizontal and vertical axes. Label the axes.</a:t>
            </a:r>
          </a:p>
        </p:txBody>
      </p:sp>
      <p:graphicFrame>
        <p:nvGraphicFramePr>
          <p:cNvPr id="12" name="Table 11">
            <a:extLst>
              <a:ext uri="{FF2B5EF4-FFF2-40B4-BE49-F238E27FC236}">
                <a16:creationId xmlns:a16="http://schemas.microsoft.com/office/drawing/2014/main" id="{141EBDAF-C67C-427D-BD7D-94130090AE50}"/>
              </a:ext>
            </a:extLst>
          </p:cNvPr>
          <p:cNvGraphicFramePr>
            <a:graphicFrameLocks noGrp="1"/>
          </p:cNvGraphicFramePr>
          <p:nvPr/>
        </p:nvGraphicFramePr>
        <p:xfrm>
          <a:off x="655494" y="3433266"/>
          <a:ext cx="2289175" cy="2842776"/>
        </p:xfrm>
        <a:graphic>
          <a:graphicData uri="http://schemas.openxmlformats.org/drawingml/2006/table">
            <a:tbl>
              <a:tblPr/>
              <a:tblGrid>
                <a:gridCol w="1270000">
                  <a:extLst>
                    <a:ext uri="{9D8B030D-6E8A-4147-A177-3AD203B41FA5}">
                      <a16:colId xmlns:a16="http://schemas.microsoft.com/office/drawing/2014/main" val="20000"/>
                    </a:ext>
                  </a:extLst>
                </a:gridCol>
                <a:gridCol w="1019175">
                  <a:extLst>
                    <a:ext uri="{9D8B030D-6E8A-4147-A177-3AD203B41FA5}">
                      <a16:colId xmlns:a16="http://schemas.microsoft.com/office/drawing/2014/main" val="20001"/>
                    </a:ext>
                  </a:extLst>
                </a:gridCol>
              </a:tblGrid>
              <a:tr h="31586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Frequency 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ＭＳ Ｐゴシック" charset="0"/>
                        </a:rPr>
                        <a:t>Count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0 to &lt;5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 to &lt;10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10 to &lt;15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15 to &lt;20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20 to &lt;25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25 to &lt;30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bl>
          </a:graphicData>
        </a:graphic>
      </p:graphicFrame>
      <p:grpSp>
        <p:nvGrpSpPr>
          <p:cNvPr id="13" name="Group 21">
            <a:extLst>
              <a:ext uri="{FF2B5EF4-FFF2-40B4-BE49-F238E27FC236}">
                <a16:creationId xmlns:a16="http://schemas.microsoft.com/office/drawing/2014/main" id="{CFE91607-E954-4DA8-AA63-C61D2755B6E3}"/>
              </a:ext>
            </a:extLst>
          </p:cNvPr>
          <p:cNvGrpSpPr>
            <a:grpSpLocks/>
          </p:cNvGrpSpPr>
          <p:nvPr/>
        </p:nvGrpSpPr>
        <p:grpSpPr bwMode="auto">
          <a:xfrm>
            <a:off x="3200399" y="3780468"/>
            <a:ext cx="3995488" cy="2408320"/>
            <a:chOff x="3324188" y="2671014"/>
            <a:chExt cx="4562050" cy="2921361"/>
          </a:xfrm>
        </p:grpSpPr>
        <p:sp>
          <p:nvSpPr>
            <p:cNvPr id="14" name="TextBox 17">
              <a:extLst>
                <a:ext uri="{FF2B5EF4-FFF2-40B4-BE49-F238E27FC236}">
                  <a16:creationId xmlns:a16="http://schemas.microsoft.com/office/drawing/2014/main" id="{9D3CE0A6-1D63-49B1-AB79-E3ADB1E6F95D}"/>
                </a:ext>
              </a:extLst>
            </p:cNvPr>
            <p:cNvSpPr txBox="1">
              <a:spLocks noChangeArrowheads="1"/>
            </p:cNvSpPr>
            <p:nvPr/>
          </p:nvSpPr>
          <p:spPr bwMode="auto">
            <a:xfrm>
              <a:off x="4046237" y="5223043"/>
              <a:ext cx="38400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b="1" dirty="0"/>
                <a:t>Percent of foreign-born residents</a:t>
              </a:r>
            </a:p>
          </p:txBody>
        </p:sp>
        <p:sp>
          <p:nvSpPr>
            <p:cNvPr id="15" name="TextBox 18">
              <a:extLst>
                <a:ext uri="{FF2B5EF4-FFF2-40B4-BE49-F238E27FC236}">
                  <a16:creationId xmlns:a16="http://schemas.microsoft.com/office/drawing/2014/main" id="{93745DA7-52CE-4F24-8E71-965DCE0F79C3}"/>
                </a:ext>
              </a:extLst>
            </p:cNvPr>
            <p:cNvSpPr txBox="1">
              <a:spLocks noChangeArrowheads="1"/>
            </p:cNvSpPr>
            <p:nvPr/>
          </p:nvSpPr>
          <p:spPr bwMode="auto">
            <a:xfrm rot="-5400000">
              <a:off x="2460956" y="3534246"/>
              <a:ext cx="20957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b="1" dirty="0"/>
                <a:t>Number of States</a:t>
              </a:r>
            </a:p>
          </p:txBody>
        </p:sp>
      </p:grpSp>
    </p:spTree>
    <p:extLst>
      <p:ext uri="{BB962C8B-B14F-4D97-AF65-F5344CB8AC3E}">
        <p14:creationId xmlns:p14="http://schemas.microsoft.com/office/powerpoint/2010/main" val="26934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A09B-C479-4E3B-BFFE-AAF9968F7998}"/>
              </a:ext>
            </a:extLst>
          </p:cNvPr>
          <p:cNvSpPr>
            <a:spLocks noGrp="1"/>
          </p:cNvSpPr>
          <p:nvPr>
            <p:ph type="title"/>
          </p:nvPr>
        </p:nvSpPr>
        <p:spPr/>
        <p:txBody>
          <a:bodyPr/>
          <a:lstStyle/>
          <a:p>
            <a:r>
              <a:rPr lang="en-US" dirty="0"/>
              <a:t>Histograms</a:t>
            </a:r>
          </a:p>
        </p:txBody>
      </p:sp>
      <p:sp>
        <p:nvSpPr>
          <p:cNvPr id="10" name="Rectangle 9">
            <a:extLst>
              <a:ext uri="{FF2B5EF4-FFF2-40B4-BE49-F238E27FC236}">
                <a16:creationId xmlns:a16="http://schemas.microsoft.com/office/drawing/2014/main" id="{9D7EF7C7-EE48-4C2D-91EA-F9E56389744F}"/>
              </a:ext>
            </a:extLst>
          </p:cNvPr>
          <p:cNvSpPr>
            <a:spLocks noChangeArrowheads="1"/>
          </p:cNvSpPr>
          <p:nvPr/>
        </p:nvSpPr>
        <p:spPr bwMode="auto">
          <a:xfrm>
            <a:off x="628650" y="1297925"/>
            <a:ext cx="7678588" cy="2062103"/>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1600" b="1" dirty="0">
                <a:solidFill>
                  <a:srgbClr val="1C2861"/>
                </a:solidFill>
                <a:ea typeface="ＭＳ Ｐゴシック" charset="0"/>
                <a:cs typeface="ＭＳ Ｐゴシック" charset="0"/>
              </a:rPr>
              <a:t>How to make a histogram:</a:t>
            </a:r>
            <a:endParaRPr lang="en-US" sz="16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1600" dirty="0">
                <a:ea typeface="ＭＳ Ｐゴシック" charset="0"/>
                <a:cs typeface="ＭＳ Ｐゴシック" charset="0"/>
              </a:rPr>
              <a:t>Choose equal-width intervals that span the data.</a:t>
            </a:r>
          </a:p>
          <a:p>
            <a:pPr marL="569913" indent="-336550">
              <a:buFontTx/>
              <a:buAutoNum type="arabicParenR"/>
              <a:tabLst>
                <a:tab pos="569913" algn="l"/>
                <a:tab pos="7662863" algn="l"/>
              </a:tabLst>
              <a:defRPr/>
            </a:pPr>
            <a:r>
              <a:rPr lang="en-US" sz="1600" dirty="0">
                <a:ea typeface="ＭＳ Ｐゴシック" charset="0"/>
                <a:cs typeface="ＭＳ Ｐゴシック" charset="0"/>
              </a:rPr>
              <a:t>Make a table that shows the frequency or relative frequency of individuals in each interval.</a:t>
            </a:r>
          </a:p>
          <a:p>
            <a:pPr marL="569913" indent="-336550">
              <a:buFontTx/>
              <a:buAutoNum type="arabicParenR"/>
              <a:tabLst>
                <a:tab pos="569913" algn="l"/>
                <a:tab pos="7662863" algn="l"/>
              </a:tabLst>
              <a:defRPr/>
            </a:pPr>
            <a:r>
              <a:rPr lang="en-US" sz="1600" dirty="0">
                <a:ea typeface="ＭＳ Ｐゴシック" charset="0"/>
                <a:cs typeface="ＭＳ Ｐゴシック" charset="0"/>
              </a:rPr>
              <a:t>Draw horizontal and vertical axes. Label the axes.</a:t>
            </a:r>
          </a:p>
          <a:p>
            <a:pPr marL="569913" indent="-336550">
              <a:buFontTx/>
              <a:buAutoNum type="arabicParenR"/>
              <a:tabLst>
                <a:tab pos="569913" algn="l"/>
                <a:tab pos="7662863" algn="l"/>
              </a:tabLst>
              <a:defRPr/>
            </a:pPr>
            <a:r>
              <a:rPr lang="en-US" sz="1600" dirty="0">
                <a:ea typeface="ＭＳ Ｐゴシック" charset="0"/>
                <a:cs typeface="ＭＳ Ｐゴシック" charset="0"/>
              </a:rPr>
              <a:t>Scale the axes.</a:t>
            </a:r>
          </a:p>
        </p:txBody>
      </p:sp>
      <p:graphicFrame>
        <p:nvGraphicFramePr>
          <p:cNvPr id="12" name="Table 11">
            <a:extLst>
              <a:ext uri="{FF2B5EF4-FFF2-40B4-BE49-F238E27FC236}">
                <a16:creationId xmlns:a16="http://schemas.microsoft.com/office/drawing/2014/main" id="{141EBDAF-C67C-427D-BD7D-94130090AE50}"/>
              </a:ext>
            </a:extLst>
          </p:cNvPr>
          <p:cNvGraphicFramePr>
            <a:graphicFrameLocks noGrp="1"/>
          </p:cNvGraphicFramePr>
          <p:nvPr/>
        </p:nvGraphicFramePr>
        <p:xfrm>
          <a:off x="655494" y="3433266"/>
          <a:ext cx="2289175" cy="2842776"/>
        </p:xfrm>
        <a:graphic>
          <a:graphicData uri="http://schemas.openxmlformats.org/drawingml/2006/table">
            <a:tbl>
              <a:tblPr/>
              <a:tblGrid>
                <a:gridCol w="1270000">
                  <a:extLst>
                    <a:ext uri="{9D8B030D-6E8A-4147-A177-3AD203B41FA5}">
                      <a16:colId xmlns:a16="http://schemas.microsoft.com/office/drawing/2014/main" val="20000"/>
                    </a:ext>
                  </a:extLst>
                </a:gridCol>
                <a:gridCol w="1019175">
                  <a:extLst>
                    <a:ext uri="{9D8B030D-6E8A-4147-A177-3AD203B41FA5}">
                      <a16:colId xmlns:a16="http://schemas.microsoft.com/office/drawing/2014/main" val="20001"/>
                    </a:ext>
                  </a:extLst>
                </a:gridCol>
              </a:tblGrid>
              <a:tr h="31586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Frequency 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ＭＳ Ｐゴシック" charset="0"/>
                        </a:rPr>
                        <a:t>Count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0 to &lt;5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 to &lt;10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10 to &lt;15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15 to &lt;20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20 to &lt;25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25 to &lt;30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bl>
          </a:graphicData>
        </a:graphic>
      </p:graphicFrame>
      <p:grpSp>
        <p:nvGrpSpPr>
          <p:cNvPr id="13" name="Group 21">
            <a:extLst>
              <a:ext uri="{FF2B5EF4-FFF2-40B4-BE49-F238E27FC236}">
                <a16:creationId xmlns:a16="http://schemas.microsoft.com/office/drawing/2014/main" id="{CFE91607-E954-4DA8-AA63-C61D2755B6E3}"/>
              </a:ext>
            </a:extLst>
          </p:cNvPr>
          <p:cNvGrpSpPr>
            <a:grpSpLocks/>
          </p:cNvGrpSpPr>
          <p:nvPr/>
        </p:nvGrpSpPr>
        <p:grpSpPr bwMode="auto">
          <a:xfrm>
            <a:off x="3200399" y="3780468"/>
            <a:ext cx="3995488" cy="2408320"/>
            <a:chOff x="3324188" y="2671014"/>
            <a:chExt cx="4562050" cy="2921361"/>
          </a:xfrm>
        </p:grpSpPr>
        <p:sp>
          <p:nvSpPr>
            <p:cNvPr id="14" name="TextBox 17">
              <a:extLst>
                <a:ext uri="{FF2B5EF4-FFF2-40B4-BE49-F238E27FC236}">
                  <a16:creationId xmlns:a16="http://schemas.microsoft.com/office/drawing/2014/main" id="{9D3CE0A6-1D63-49B1-AB79-E3ADB1E6F95D}"/>
                </a:ext>
              </a:extLst>
            </p:cNvPr>
            <p:cNvSpPr txBox="1">
              <a:spLocks noChangeArrowheads="1"/>
            </p:cNvSpPr>
            <p:nvPr/>
          </p:nvSpPr>
          <p:spPr bwMode="auto">
            <a:xfrm>
              <a:off x="4046237" y="5223043"/>
              <a:ext cx="38400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b="1" dirty="0"/>
                <a:t>Percent of foreign-born residents</a:t>
              </a:r>
            </a:p>
          </p:txBody>
        </p:sp>
        <p:sp>
          <p:nvSpPr>
            <p:cNvPr id="15" name="TextBox 18">
              <a:extLst>
                <a:ext uri="{FF2B5EF4-FFF2-40B4-BE49-F238E27FC236}">
                  <a16:creationId xmlns:a16="http://schemas.microsoft.com/office/drawing/2014/main" id="{93745DA7-52CE-4F24-8E71-965DCE0F79C3}"/>
                </a:ext>
              </a:extLst>
            </p:cNvPr>
            <p:cNvSpPr txBox="1">
              <a:spLocks noChangeArrowheads="1"/>
            </p:cNvSpPr>
            <p:nvPr/>
          </p:nvSpPr>
          <p:spPr bwMode="auto">
            <a:xfrm rot="-5400000">
              <a:off x="2460956" y="3534246"/>
              <a:ext cx="20957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b="1" dirty="0"/>
                <a:t>Number of States</a:t>
              </a:r>
            </a:p>
          </p:txBody>
        </p:sp>
      </p:grpSp>
      <p:pic>
        <p:nvPicPr>
          <p:cNvPr id="20" name="Picture 19">
            <a:extLst>
              <a:ext uri="{FF2B5EF4-FFF2-40B4-BE49-F238E27FC236}">
                <a16:creationId xmlns:a16="http://schemas.microsoft.com/office/drawing/2014/main" id="{0EB2F45F-339C-42F7-9868-3D2ECB23F73F}"/>
              </a:ext>
            </a:extLst>
          </p:cNvPr>
          <p:cNvPicPr>
            <a:picLocks noChangeAspect="1"/>
          </p:cNvPicPr>
          <p:nvPr/>
        </p:nvPicPr>
        <p:blipFill>
          <a:blip r:embed="rId2"/>
          <a:stretch>
            <a:fillRect/>
          </a:stretch>
        </p:blipFill>
        <p:spPr>
          <a:xfrm>
            <a:off x="3519799" y="3578946"/>
            <a:ext cx="3772426" cy="2305372"/>
          </a:xfrm>
          <a:prstGeom prst="rect">
            <a:avLst/>
          </a:prstGeom>
        </p:spPr>
      </p:pic>
    </p:spTree>
    <p:extLst>
      <p:ext uri="{BB962C8B-B14F-4D97-AF65-F5344CB8AC3E}">
        <p14:creationId xmlns:p14="http://schemas.microsoft.com/office/powerpoint/2010/main" val="1188666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0A09B-C479-4E3B-BFFE-AAF9968F7998}"/>
              </a:ext>
            </a:extLst>
          </p:cNvPr>
          <p:cNvSpPr>
            <a:spLocks noGrp="1"/>
          </p:cNvSpPr>
          <p:nvPr>
            <p:ph type="title"/>
          </p:nvPr>
        </p:nvSpPr>
        <p:spPr/>
        <p:txBody>
          <a:bodyPr/>
          <a:lstStyle/>
          <a:p>
            <a:r>
              <a:rPr lang="en-US" dirty="0"/>
              <a:t>Histograms</a:t>
            </a:r>
          </a:p>
        </p:txBody>
      </p:sp>
      <p:sp>
        <p:nvSpPr>
          <p:cNvPr id="10" name="Rectangle 9">
            <a:extLst>
              <a:ext uri="{FF2B5EF4-FFF2-40B4-BE49-F238E27FC236}">
                <a16:creationId xmlns:a16="http://schemas.microsoft.com/office/drawing/2014/main" id="{9D7EF7C7-EE48-4C2D-91EA-F9E56389744F}"/>
              </a:ext>
            </a:extLst>
          </p:cNvPr>
          <p:cNvSpPr>
            <a:spLocks noChangeArrowheads="1"/>
          </p:cNvSpPr>
          <p:nvPr/>
        </p:nvSpPr>
        <p:spPr bwMode="auto">
          <a:xfrm>
            <a:off x="628650" y="1297925"/>
            <a:ext cx="7678588" cy="2062103"/>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1600" b="1" dirty="0">
                <a:solidFill>
                  <a:srgbClr val="1C2861"/>
                </a:solidFill>
                <a:ea typeface="ＭＳ Ｐゴシック" charset="0"/>
                <a:cs typeface="ＭＳ Ｐゴシック" charset="0"/>
              </a:rPr>
              <a:t>How to make a histogram:</a:t>
            </a:r>
            <a:endParaRPr lang="en-US" sz="16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1600" dirty="0">
                <a:ea typeface="ＭＳ Ｐゴシック" charset="0"/>
                <a:cs typeface="ＭＳ Ｐゴシック" charset="0"/>
              </a:rPr>
              <a:t>Choose equal-width intervals that span the data.</a:t>
            </a:r>
          </a:p>
          <a:p>
            <a:pPr marL="569913" indent="-336550">
              <a:buFontTx/>
              <a:buAutoNum type="arabicParenR"/>
              <a:tabLst>
                <a:tab pos="569913" algn="l"/>
                <a:tab pos="7662863" algn="l"/>
              </a:tabLst>
              <a:defRPr/>
            </a:pPr>
            <a:r>
              <a:rPr lang="en-US" sz="1600" dirty="0">
                <a:ea typeface="ＭＳ Ｐゴシック" charset="0"/>
                <a:cs typeface="ＭＳ Ｐゴシック" charset="0"/>
              </a:rPr>
              <a:t>Make a table that shows the frequency or relative frequency of individuals in each interval.</a:t>
            </a:r>
          </a:p>
          <a:p>
            <a:pPr marL="569913" indent="-336550">
              <a:buFontTx/>
              <a:buAutoNum type="arabicParenR"/>
              <a:tabLst>
                <a:tab pos="569913" algn="l"/>
                <a:tab pos="7662863" algn="l"/>
              </a:tabLst>
              <a:defRPr/>
            </a:pPr>
            <a:r>
              <a:rPr lang="en-US" sz="1600" dirty="0">
                <a:ea typeface="ＭＳ Ｐゴシック" charset="0"/>
                <a:cs typeface="ＭＳ Ｐゴシック" charset="0"/>
              </a:rPr>
              <a:t>Draw horizontal and vertical axes. Label the axes.</a:t>
            </a:r>
          </a:p>
          <a:p>
            <a:pPr marL="569913" indent="-336550">
              <a:buFontTx/>
              <a:buAutoNum type="arabicParenR"/>
              <a:tabLst>
                <a:tab pos="569913" algn="l"/>
                <a:tab pos="7662863" algn="l"/>
              </a:tabLst>
              <a:defRPr/>
            </a:pPr>
            <a:r>
              <a:rPr lang="en-US" sz="1600" dirty="0">
                <a:ea typeface="ＭＳ Ｐゴシック" charset="0"/>
                <a:cs typeface="ＭＳ Ｐゴシック" charset="0"/>
              </a:rPr>
              <a:t>Scale the axes.</a:t>
            </a:r>
          </a:p>
          <a:p>
            <a:pPr marL="569913" indent="-336550">
              <a:buFontTx/>
              <a:buAutoNum type="arabicParenR"/>
              <a:tabLst>
                <a:tab pos="569913" algn="l"/>
                <a:tab pos="7662863" algn="l"/>
              </a:tabLst>
              <a:defRPr/>
            </a:pPr>
            <a:r>
              <a:rPr lang="en-US" sz="1600" dirty="0">
                <a:ea typeface="ＭＳ Ｐゴシック" charset="0"/>
                <a:cs typeface="ＭＳ Ｐゴシック" charset="0"/>
              </a:rPr>
              <a:t>Draw bars above the intervals. The bar heights correspond to the frequency or relative frequency of individuals in that interval.</a:t>
            </a:r>
          </a:p>
        </p:txBody>
      </p:sp>
      <p:graphicFrame>
        <p:nvGraphicFramePr>
          <p:cNvPr id="12" name="Table 11">
            <a:extLst>
              <a:ext uri="{FF2B5EF4-FFF2-40B4-BE49-F238E27FC236}">
                <a16:creationId xmlns:a16="http://schemas.microsoft.com/office/drawing/2014/main" id="{141EBDAF-C67C-427D-BD7D-94130090AE50}"/>
              </a:ext>
            </a:extLst>
          </p:cNvPr>
          <p:cNvGraphicFramePr>
            <a:graphicFrameLocks noGrp="1"/>
          </p:cNvGraphicFramePr>
          <p:nvPr/>
        </p:nvGraphicFramePr>
        <p:xfrm>
          <a:off x="655494" y="3433266"/>
          <a:ext cx="2289175" cy="2842776"/>
        </p:xfrm>
        <a:graphic>
          <a:graphicData uri="http://schemas.openxmlformats.org/drawingml/2006/table">
            <a:tbl>
              <a:tblPr/>
              <a:tblGrid>
                <a:gridCol w="1270000">
                  <a:extLst>
                    <a:ext uri="{9D8B030D-6E8A-4147-A177-3AD203B41FA5}">
                      <a16:colId xmlns:a16="http://schemas.microsoft.com/office/drawing/2014/main" val="20000"/>
                    </a:ext>
                  </a:extLst>
                </a:gridCol>
                <a:gridCol w="1019175">
                  <a:extLst>
                    <a:ext uri="{9D8B030D-6E8A-4147-A177-3AD203B41FA5}">
                      <a16:colId xmlns:a16="http://schemas.microsoft.com/office/drawing/2014/main" val="20001"/>
                    </a:ext>
                  </a:extLst>
                </a:gridCol>
              </a:tblGrid>
              <a:tr h="31586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Frequency Table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0000"/>
                          </a:solidFill>
                          <a:effectLst/>
                          <a:latin typeface="Arial" charset="0"/>
                          <a:ea typeface="ＭＳ Ｐゴシック" charset="0"/>
                          <a:cs typeface="ＭＳ Ｐゴシック" charset="0"/>
                        </a:rPr>
                        <a:t>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rgbClr val="000000"/>
                          </a:solidFill>
                          <a:effectLst/>
                          <a:latin typeface="Arial" charset="0"/>
                          <a:ea typeface="ＭＳ Ｐゴシック" charset="0"/>
                          <a:cs typeface="ＭＳ Ｐゴシック" charset="0"/>
                        </a:rPr>
                        <a:t>Count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1"/>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0 to &lt;5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2"/>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 to &lt;10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3"/>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10 to &lt;15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4"/>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15 to &lt;20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5"/>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20 to &lt;25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6"/>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25 to &lt;30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0F4F3"/>
                    </a:solidFill>
                  </a:tcPr>
                </a:tc>
                <a:extLst>
                  <a:ext uri="{0D108BD9-81ED-4DB2-BD59-A6C34878D82A}">
                    <a16:rowId xmlns:a16="http://schemas.microsoft.com/office/drawing/2014/main" val="10007"/>
                  </a:ext>
                </a:extLst>
              </a:tr>
              <a:tr h="3158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00"/>
                          </a:solidFill>
                          <a:effectLst/>
                          <a:latin typeface="Arial" charset="0"/>
                          <a:ea typeface="ＭＳ Ｐゴシック" charset="0"/>
                          <a:cs typeface="ＭＳ Ｐゴシック" charset="0"/>
                        </a:rPr>
                        <a:t>Total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charset="0"/>
                          <a:ea typeface="ＭＳ Ｐゴシック" charset="0"/>
                          <a:cs typeface="ＭＳ Ｐゴシック"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AF9"/>
                    </a:solidFill>
                  </a:tcPr>
                </a:tc>
                <a:extLst>
                  <a:ext uri="{0D108BD9-81ED-4DB2-BD59-A6C34878D82A}">
                    <a16:rowId xmlns:a16="http://schemas.microsoft.com/office/drawing/2014/main" val="10008"/>
                  </a:ext>
                </a:extLst>
              </a:tr>
            </a:tbl>
          </a:graphicData>
        </a:graphic>
      </p:graphicFrame>
      <p:grpSp>
        <p:nvGrpSpPr>
          <p:cNvPr id="13" name="Group 21">
            <a:extLst>
              <a:ext uri="{FF2B5EF4-FFF2-40B4-BE49-F238E27FC236}">
                <a16:creationId xmlns:a16="http://schemas.microsoft.com/office/drawing/2014/main" id="{CFE91607-E954-4DA8-AA63-C61D2755B6E3}"/>
              </a:ext>
            </a:extLst>
          </p:cNvPr>
          <p:cNvGrpSpPr>
            <a:grpSpLocks/>
          </p:cNvGrpSpPr>
          <p:nvPr/>
        </p:nvGrpSpPr>
        <p:grpSpPr bwMode="auto">
          <a:xfrm>
            <a:off x="3200399" y="3578090"/>
            <a:ext cx="4091826" cy="2610699"/>
            <a:chOff x="3324188" y="2425523"/>
            <a:chExt cx="4672049" cy="3166852"/>
          </a:xfrm>
        </p:grpSpPr>
        <p:sp>
          <p:nvSpPr>
            <p:cNvPr id="14" name="TextBox 17">
              <a:extLst>
                <a:ext uri="{FF2B5EF4-FFF2-40B4-BE49-F238E27FC236}">
                  <a16:creationId xmlns:a16="http://schemas.microsoft.com/office/drawing/2014/main" id="{9D3CE0A6-1D63-49B1-AB79-E3ADB1E6F95D}"/>
                </a:ext>
              </a:extLst>
            </p:cNvPr>
            <p:cNvSpPr txBox="1">
              <a:spLocks noChangeArrowheads="1"/>
            </p:cNvSpPr>
            <p:nvPr/>
          </p:nvSpPr>
          <p:spPr bwMode="auto">
            <a:xfrm>
              <a:off x="4046237" y="5223043"/>
              <a:ext cx="38400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b="1" dirty="0"/>
                <a:t>Percent of foreign-born residents</a:t>
              </a:r>
            </a:p>
          </p:txBody>
        </p:sp>
        <p:sp>
          <p:nvSpPr>
            <p:cNvPr id="15" name="TextBox 18">
              <a:extLst>
                <a:ext uri="{FF2B5EF4-FFF2-40B4-BE49-F238E27FC236}">
                  <a16:creationId xmlns:a16="http://schemas.microsoft.com/office/drawing/2014/main" id="{93745DA7-52CE-4F24-8E71-965DCE0F79C3}"/>
                </a:ext>
              </a:extLst>
            </p:cNvPr>
            <p:cNvSpPr txBox="1">
              <a:spLocks noChangeArrowheads="1"/>
            </p:cNvSpPr>
            <p:nvPr/>
          </p:nvSpPr>
          <p:spPr bwMode="auto">
            <a:xfrm rot="-5400000">
              <a:off x="2460956" y="3534246"/>
              <a:ext cx="20957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en-US" sz="1800" b="1"/>
                <a:t>Number of States</a:t>
              </a:r>
            </a:p>
          </p:txBody>
        </p:sp>
        <p:pic>
          <p:nvPicPr>
            <p:cNvPr id="16" name="Picture 19">
              <a:extLst>
                <a:ext uri="{FF2B5EF4-FFF2-40B4-BE49-F238E27FC236}">
                  <a16:creationId xmlns:a16="http://schemas.microsoft.com/office/drawing/2014/main" id="{95C1F673-628B-4647-8E47-E90C1E1100D6}"/>
                </a:ext>
              </a:extLst>
            </p:cNvPr>
            <p:cNvPicPr>
              <a:picLocks noChangeAspect="1"/>
            </p:cNvPicPr>
            <p:nvPr/>
          </p:nvPicPr>
          <p:blipFill>
            <a:blip r:embed="rId2">
              <a:extLst>
                <a:ext uri="{28A0092B-C50C-407E-A947-70E740481C1C}">
                  <a14:useLocalDpi xmlns:a14="http://schemas.microsoft.com/office/drawing/2010/main" val="0"/>
                </a:ext>
              </a:extLst>
            </a:blip>
            <a:srcRect l="6352" t="9625" r="3345" b="4881"/>
            <a:stretch>
              <a:fillRect/>
            </a:stretch>
          </p:blipFill>
          <p:spPr bwMode="auto">
            <a:xfrm>
              <a:off x="3693520" y="2425523"/>
              <a:ext cx="4302717" cy="279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717452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Dotplots</a:t>
            </a:r>
          </a:p>
        </p:txBody>
      </p:sp>
      <p:sp>
        <p:nvSpPr>
          <p:cNvPr id="6" name="TextBox 5">
            <a:extLst>
              <a:ext uri="{FF2B5EF4-FFF2-40B4-BE49-F238E27FC236}">
                <a16:creationId xmlns:a16="http://schemas.microsoft.com/office/drawing/2014/main" id="{D5C1081C-30FC-437D-8859-CFB12A5E6BEB}"/>
              </a:ext>
            </a:extLst>
          </p:cNvPr>
          <p:cNvSpPr txBox="1">
            <a:spLocks noChangeArrowheads="1"/>
          </p:cNvSpPr>
          <p:nvPr/>
        </p:nvSpPr>
        <p:spPr bwMode="auto">
          <a:xfrm>
            <a:off x="628650" y="1455858"/>
            <a:ext cx="2632135" cy="132343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a:t>
            </a:r>
            <a:r>
              <a:rPr lang="en-US" sz="2000" b="1" dirty="0">
                <a:solidFill>
                  <a:srgbClr val="FF0000"/>
                </a:solidFill>
                <a:latin typeface="Calibri" panose="020F0502020204030204" pitchFamily="34" charset="0"/>
                <a:cs typeface="Calibri" panose="020F0502020204030204" pitchFamily="34" charset="0"/>
              </a:rPr>
              <a:t>dotplot</a:t>
            </a:r>
            <a:r>
              <a:rPr lang="en-US" sz="2000" dirty="0">
                <a:latin typeface="Calibri" panose="020F0502020204030204" pitchFamily="34" charset="0"/>
                <a:cs typeface="Calibri" panose="020F0502020204030204" pitchFamily="34" charset="0"/>
              </a:rPr>
              <a:t> shows each data value as a dot above its location on a number line.</a:t>
            </a:r>
          </a:p>
        </p:txBody>
      </p:sp>
      <p:sp>
        <p:nvSpPr>
          <p:cNvPr id="9" name="Rectangle 8">
            <a:extLst>
              <a:ext uri="{FF2B5EF4-FFF2-40B4-BE49-F238E27FC236}">
                <a16:creationId xmlns:a16="http://schemas.microsoft.com/office/drawing/2014/main" id="{2A14CD65-4759-43EE-AE25-A87C701C7A13}"/>
              </a:ext>
            </a:extLst>
          </p:cNvPr>
          <p:cNvSpPr>
            <a:spLocks noChangeArrowheads="1"/>
          </p:cNvSpPr>
          <p:nvPr/>
        </p:nvSpPr>
        <p:spPr bwMode="auto">
          <a:xfrm>
            <a:off x="3579962" y="1777840"/>
            <a:ext cx="4935388" cy="2862322"/>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make a dotplot:</a:t>
            </a:r>
            <a:endParaRPr lang="en-US" sz="2000" b="1" dirty="0">
              <a:solidFill>
                <a:srgbClr val="800000"/>
              </a:solidFill>
              <a:ea typeface="ＭＳ Ｐゴシック" charset="0"/>
              <a:cs typeface="ＭＳ Ｐゴシック" charset="0"/>
            </a:endParaRPr>
          </a:p>
        </p:txBody>
      </p:sp>
    </p:spTree>
    <p:extLst>
      <p:ext uri="{BB962C8B-B14F-4D97-AF65-F5344CB8AC3E}">
        <p14:creationId xmlns:p14="http://schemas.microsoft.com/office/powerpoint/2010/main" val="514744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0A0C8-A772-4CB6-A22F-B433AB268ABA}"/>
              </a:ext>
            </a:extLst>
          </p:cNvPr>
          <p:cNvSpPr>
            <a:spLocks noGrp="1"/>
          </p:cNvSpPr>
          <p:nvPr>
            <p:ph type="title"/>
          </p:nvPr>
        </p:nvSpPr>
        <p:spPr/>
        <p:txBody>
          <a:bodyPr/>
          <a:lstStyle/>
          <a:p>
            <a:r>
              <a:rPr lang="en-US" dirty="0"/>
              <a:t>Histograms</a:t>
            </a:r>
          </a:p>
        </p:txBody>
      </p:sp>
      <p:sp>
        <p:nvSpPr>
          <p:cNvPr id="6" name="Rectangle 5">
            <a:extLst>
              <a:ext uri="{FF2B5EF4-FFF2-40B4-BE49-F238E27FC236}">
                <a16:creationId xmlns:a16="http://schemas.microsoft.com/office/drawing/2014/main" id="{6B0A56DD-593F-495F-866B-630288E317F1}"/>
              </a:ext>
            </a:extLst>
          </p:cNvPr>
          <p:cNvSpPr/>
          <p:nvPr/>
        </p:nvSpPr>
        <p:spPr>
          <a:xfrm>
            <a:off x="628650" y="1632328"/>
            <a:ext cx="7886700" cy="4054415"/>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defRPr/>
            </a:pPr>
            <a:r>
              <a:rPr lang="en-US" sz="1600" b="1" dirty="0">
                <a:solidFill>
                  <a:srgbClr val="C00000"/>
                </a:solidFill>
              </a:rPr>
              <a:t>				 </a:t>
            </a:r>
          </a:p>
          <a:p>
            <a:pPr>
              <a:spcAft>
                <a:spcPts val="1800"/>
              </a:spcAft>
              <a:defRPr/>
            </a:pPr>
            <a:r>
              <a:rPr lang="en-US" sz="4000" b="1" dirty="0">
                <a:solidFill>
                  <a:srgbClr val="C00000"/>
                </a:solidFill>
              </a:rPr>
              <a:t>		  CAUTION</a:t>
            </a:r>
            <a:r>
              <a:rPr lang="en-US" sz="4000" dirty="0">
                <a:solidFill>
                  <a:srgbClr val="C00000"/>
                </a:solidFill>
              </a:rPr>
              <a:t>:</a:t>
            </a:r>
            <a:r>
              <a:rPr lang="en-US" sz="3200" dirty="0"/>
              <a:t> </a:t>
            </a:r>
          </a:p>
          <a:p>
            <a:pPr marL="514350" indent="-514350">
              <a:buFont typeface="+mj-lt"/>
              <a:buAutoNum type="arabicParenR"/>
              <a:defRPr/>
            </a:pPr>
            <a:r>
              <a:rPr lang="en-US" sz="2800" dirty="0"/>
              <a:t>Don’t confuse histograms and bar graphs.</a:t>
            </a:r>
          </a:p>
          <a:p>
            <a:pPr marL="514350" indent="-514350">
              <a:buFont typeface="+mj-lt"/>
              <a:buAutoNum type="arabicParenR"/>
              <a:defRPr/>
            </a:pPr>
            <a:r>
              <a:rPr lang="en-US" sz="2800" dirty="0"/>
              <a:t>Use </a:t>
            </a:r>
            <a:r>
              <a:rPr lang="en-US" sz="2800" dirty="0" err="1"/>
              <a:t>percents</a:t>
            </a:r>
            <a:r>
              <a:rPr lang="en-US" sz="2800" dirty="0"/>
              <a:t> or proportions instead of counts on the vertical axis when comparing distributions with different numbers of observations.</a:t>
            </a:r>
          </a:p>
          <a:p>
            <a:pPr marL="514350" indent="-514350">
              <a:buFont typeface="+mj-lt"/>
              <a:buAutoNum type="arabicParenR"/>
              <a:defRPr/>
            </a:pPr>
            <a:r>
              <a:rPr lang="en-US" sz="2800" dirty="0"/>
              <a:t>Just because a graph looks nice doesn’t make it a meaningful display of data.</a:t>
            </a:r>
          </a:p>
        </p:txBody>
      </p:sp>
      <p:pic>
        <p:nvPicPr>
          <p:cNvPr id="7" name="Picture 6">
            <a:extLst>
              <a:ext uri="{FF2B5EF4-FFF2-40B4-BE49-F238E27FC236}">
                <a16:creationId xmlns:a16="http://schemas.microsoft.com/office/drawing/2014/main" id="{CDB4F9A7-8537-4BD0-929D-6071977FBE21}"/>
              </a:ext>
            </a:extLst>
          </p:cNvPr>
          <p:cNvPicPr>
            <a:picLocks noChangeAspect="1"/>
          </p:cNvPicPr>
          <p:nvPr/>
        </p:nvPicPr>
        <p:blipFill>
          <a:blip r:embed="rId2"/>
          <a:stretch>
            <a:fillRect/>
          </a:stretch>
        </p:blipFill>
        <p:spPr>
          <a:xfrm rot="21588054">
            <a:off x="878691" y="1952952"/>
            <a:ext cx="836654" cy="827066"/>
          </a:xfrm>
          <a:prstGeom prst="rect">
            <a:avLst/>
          </a:prstGeom>
        </p:spPr>
      </p:pic>
    </p:spTree>
    <p:extLst>
      <p:ext uri="{BB962C8B-B14F-4D97-AF65-F5344CB8AC3E}">
        <p14:creationId xmlns:p14="http://schemas.microsoft.com/office/powerpoint/2010/main" val="124706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E230A5-9EEB-437E-88E3-E1C8735CA353}"/>
              </a:ext>
            </a:extLst>
          </p:cNvPr>
          <p:cNvSpPr>
            <a:spLocks noGrp="1"/>
          </p:cNvSpPr>
          <p:nvPr>
            <p:ph type="title"/>
          </p:nvPr>
        </p:nvSpPr>
        <p:spPr/>
        <p:txBody>
          <a:bodyPr/>
          <a:lstStyle/>
          <a:p>
            <a:r>
              <a:rPr lang="en-US" dirty="0"/>
              <a:t>Section Summary</a:t>
            </a:r>
          </a:p>
        </p:txBody>
      </p:sp>
      <p:sp>
        <p:nvSpPr>
          <p:cNvPr id="5" name="Text Placeholder 4">
            <a:extLst>
              <a:ext uri="{FF2B5EF4-FFF2-40B4-BE49-F238E27FC236}">
                <a16:creationId xmlns:a16="http://schemas.microsoft.com/office/drawing/2014/main" id="{1F811551-37FA-4C3C-B4A6-F65A9DFB6528}"/>
              </a:ext>
            </a:extLst>
          </p:cNvPr>
          <p:cNvSpPr>
            <a:spLocks noGrp="1"/>
          </p:cNvSpPr>
          <p:nvPr>
            <p:ph type="body" sz="quarter" idx="10"/>
          </p:nvPr>
        </p:nvSpPr>
        <p:spPr/>
        <p:txBody>
          <a:bodyPr>
            <a:normAutofit lnSpcReduction="10000"/>
          </a:bodyPr>
          <a:lstStyle/>
          <a:p>
            <a:pPr>
              <a:lnSpc>
                <a:spcPct val="110000"/>
              </a:lnSpc>
            </a:pPr>
            <a:r>
              <a:rPr lang="en-US" dirty="0"/>
              <a:t>MAKE and INTERPRET dotplots, stemplots, and histograms of quantitative data.</a:t>
            </a:r>
          </a:p>
          <a:p>
            <a:pPr>
              <a:lnSpc>
                <a:spcPct val="110000"/>
              </a:lnSpc>
            </a:pPr>
            <a:r>
              <a:rPr lang="en-US" dirty="0"/>
              <a:t>IDENTIFY the shape of a distribution from a graph.</a:t>
            </a:r>
          </a:p>
          <a:p>
            <a:pPr>
              <a:lnSpc>
                <a:spcPct val="110000"/>
              </a:lnSpc>
            </a:pPr>
            <a:r>
              <a:rPr lang="en-US" dirty="0"/>
              <a:t>DESCRIBE the overall pattern (shape, center, and variability) of a distribution and IDENTIFY any major departures from the pattern (outliers).</a:t>
            </a:r>
          </a:p>
          <a:p>
            <a:pPr>
              <a:lnSpc>
                <a:spcPct val="110000"/>
              </a:lnSpc>
            </a:pPr>
            <a:r>
              <a:rPr lang="en-US" dirty="0"/>
              <a:t>COMPARE distributions of quantitative data using dotplots, stemplots, and histograms.</a:t>
            </a:r>
          </a:p>
        </p:txBody>
      </p:sp>
    </p:spTree>
    <p:extLst>
      <p:ext uri="{BB962C8B-B14F-4D97-AF65-F5344CB8AC3E}">
        <p14:creationId xmlns:p14="http://schemas.microsoft.com/office/powerpoint/2010/main" val="215377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B3B23B2-6935-4186-88E1-82CD2369D4EA}"/>
              </a:ext>
            </a:extLst>
          </p:cNvPr>
          <p:cNvPicPr>
            <a:picLocks noChangeAspect="1"/>
          </p:cNvPicPr>
          <p:nvPr/>
        </p:nvPicPr>
        <p:blipFill>
          <a:blip r:embed="rId2"/>
          <a:stretch>
            <a:fillRect/>
          </a:stretch>
        </p:blipFill>
        <p:spPr>
          <a:xfrm>
            <a:off x="783925" y="4804523"/>
            <a:ext cx="4848902" cy="1133633"/>
          </a:xfrm>
          <a:prstGeom prst="rect">
            <a:avLst/>
          </a:prstGeom>
        </p:spPr>
      </p:pic>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Dotplots</a:t>
            </a:r>
          </a:p>
        </p:txBody>
      </p:sp>
      <p:sp>
        <p:nvSpPr>
          <p:cNvPr id="6" name="TextBox 5">
            <a:extLst>
              <a:ext uri="{FF2B5EF4-FFF2-40B4-BE49-F238E27FC236}">
                <a16:creationId xmlns:a16="http://schemas.microsoft.com/office/drawing/2014/main" id="{D5C1081C-30FC-437D-8859-CFB12A5E6BEB}"/>
              </a:ext>
            </a:extLst>
          </p:cNvPr>
          <p:cNvSpPr txBox="1">
            <a:spLocks noChangeArrowheads="1"/>
          </p:cNvSpPr>
          <p:nvPr/>
        </p:nvSpPr>
        <p:spPr bwMode="auto">
          <a:xfrm>
            <a:off x="628650" y="1455858"/>
            <a:ext cx="2632135" cy="132343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a:t>
            </a:r>
            <a:r>
              <a:rPr lang="en-US" sz="2000" b="1" dirty="0">
                <a:solidFill>
                  <a:srgbClr val="FF0000"/>
                </a:solidFill>
                <a:latin typeface="Calibri" panose="020F0502020204030204" pitchFamily="34" charset="0"/>
                <a:cs typeface="Calibri" panose="020F0502020204030204" pitchFamily="34" charset="0"/>
              </a:rPr>
              <a:t>dotplot</a:t>
            </a:r>
            <a:r>
              <a:rPr lang="en-US" sz="2000" dirty="0">
                <a:latin typeface="Calibri" panose="020F0502020204030204" pitchFamily="34" charset="0"/>
                <a:cs typeface="Calibri" panose="020F0502020204030204" pitchFamily="34" charset="0"/>
              </a:rPr>
              <a:t> shows each data value as a dot above its location on a number line.</a:t>
            </a:r>
          </a:p>
        </p:txBody>
      </p:sp>
      <p:sp>
        <p:nvSpPr>
          <p:cNvPr id="9" name="Rectangle 8">
            <a:extLst>
              <a:ext uri="{FF2B5EF4-FFF2-40B4-BE49-F238E27FC236}">
                <a16:creationId xmlns:a16="http://schemas.microsoft.com/office/drawing/2014/main" id="{2A14CD65-4759-43EE-AE25-A87C701C7A13}"/>
              </a:ext>
            </a:extLst>
          </p:cNvPr>
          <p:cNvSpPr>
            <a:spLocks noChangeArrowheads="1"/>
          </p:cNvSpPr>
          <p:nvPr/>
        </p:nvSpPr>
        <p:spPr bwMode="auto">
          <a:xfrm>
            <a:off x="3579962" y="1777840"/>
            <a:ext cx="4935388" cy="2862322"/>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make a dotplot: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Draw a horizontal axis (a number line) and label it with the quantitative variable.</a:t>
            </a:r>
          </a:p>
        </p:txBody>
      </p:sp>
    </p:spTree>
    <p:extLst>
      <p:ext uri="{BB962C8B-B14F-4D97-AF65-F5344CB8AC3E}">
        <p14:creationId xmlns:p14="http://schemas.microsoft.com/office/powerpoint/2010/main" val="4026360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E967A60-CF59-4578-A78C-714CAFAA09FB}"/>
              </a:ext>
            </a:extLst>
          </p:cNvPr>
          <p:cNvPicPr>
            <a:picLocks noChangeAspect="1"/>
          </p:cNvPicPr>
          <p:nvPr/>
        </p:nvPicPr>
        <p:blipFill>
          <a:blip r:embed="rId2"/>
          <a:stretch>
            <a:fillRect/>
          </a:stretch>
        </p:blipFill>
        <p:spPr>
          <a:xfrm>
            <a:off x="779815" y="4804523"/>
            <a:ext cx="4848902" cy="1133633"/>
          </a:xfrm>
          <a:prstGeom prst="rect">
            <a:avLst/>
          </a:prstGeom>
        </p:spPr>
      </p:pic>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Dotplots</a:t>
            </a:r>
          </a:p>
        </p:txBody>
      </p:sp>
      <p:sp>
        <p:nvSpPr>
          <p:cNvPr id="6" name="TextBox 5">
            <a:extLst>
              <a:ext uri="{FF2B5EF4-FFF2-40B4-BE49-F238E27FC236}">
                <a16:creationId xmlns:a16="http://schemas.microsoft.com/office/drawing/2014/main" id="{D5C1081C-30FC-437D-8859-CFB12A5E6BEB}"/>
              </a:ext>
            </a:extLst>
          </p:cNvPr>
          <p:cNvSpPr txBox="1">
            <a:spLocks noChangeArrowheads="1"/>
          </p:cNvSpPr>
          <p:nvPr/>
        </p:nvSpPr>
        <p:spPr bwMode="auto">
          <a:xfrm>
            <a:off x="628650" y="1455858"/>
            <a:ext cx="2632135" cy="132343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a:t>
            </a:r>
            <a:r>
              <a:rPr lang="en-US" sz="2000" b="1" dirty="0">
                <a:solidFill>
                  <a:srgbClr val="FF0000"/>
                </a:solidFill>
                <a:latin typeface="Calibri" panose="020F0502020204030204" pitchFamily="34" charset="0"/>
                <a:cs typeface="Calibri" panose="020F0502020204030204" pitchFamily="34" charset="0"/>
              </a:rPr>
              <a:t>dotplot</a:t>
            </a:r>
            <a:r>
              <a:rPr lang="en-US" sz="2000" dirty="0">
                <a:latin typeface="Calibri" panose="020F0502020204030204" pitchFamily="34" charset="0"/>
                <a:cs typeface="Calibri" panose="020F0502020204030204" pitchFamily="34" charset="0"/>
              </a:rPr>
              <a:t> shows each data value as a dot above its location on a number line.</a:t>
            </a:r>
          </a:p>
        </p:txBody>
      </p:sp>
      <p:sp>
        <p:nvSpPr>
          <p:cNvPr id="9" name="Rectangle 8">
            <a:extLst>
              <a:ext uri="{FF2B5EF4-FFF2-40B4-BE49-F238E27FC236}">
                <a16:creationId xmlns:a16="http://schemas.microsoft.com/office/drawing/2014/main" id="{2A14CD65-4759-43EE-AE25-A87C701C7A13}"/>
              </a:ext>
            </a:extLst>
          </p:cNvPr>
          <p:cNvSpPr>
            <a:spLocks noChangeArrowheads="1"/>
          </p:cNvSpPr>
          <p:nvPr/>
        </p:nvSpPr>
        <p:spPr bwMode="auto">
          <a:xfrm>
            <a:off x="3579962" y="1777840"/>
            <a:ext cx="4935388" cy="2862322"/>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make a dotplot: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Draw a horizontal axis (a number line) and label it with the quantitative variable.</a:t>
            </a:r>
          </a:p>
          <a:p>
            <a:pPr marL="569913" indent="-336550">
              <a:buFontTx/>
              <a:buAutoNum type="arabicParenR"/>
              <a:tabLst>
                <a:tab pos="569913" algn="l"/>
                <a:tab pos="7662863" algn="l"/>
              </a:tabLst>
              <a:defRPr/>
            </a:pPr>
            <a:r>
              <a:rPr lang="en-US" sz="2000" dirty="0">
                <a:ea typeface="ＭＳ Ｐゴシック" charset="0"/>
                <a:cs typeface="ＭＳ Ｐゴシック" charset="0"/>
              </a:rPr>
              <a:t>Scale the axis from the minimum to the maximum value.</a:t>
            </a:r>
          </a:p>
        </p:txBody>
      </p:sp>
    </p:spTree>
    <p:extLst>
      <p:ext uri="{BB962C8B-B14F-4D97-AF65-F5344CB8AC3E}">
        <p14:creationId xmlns:p14="http://schemas.microsoft.com/office/powerpoint/2010/main" val="2295250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103177-4531-4392-AFF0-CA509D748260}"/>
              </a:ext>
            </a:extLst>
          </p:cNvPr>
          <p:cNvSpPr>
            <a:spLocks noGrp="1"/>
          </p:cNvSpPr>
          <p:nvPr>
            <p:ph type="title"/>
          </p:nvPr>
        </p:nvSpPr>
        <p:spPr/>
        <p:txBody>
          <a:bodyPr/>
          <a:lstStyle/>
          <a:p>
            <a:r>
              <a:rPr lang="en-US" dirty="0"/>
              <a:t>Dotplots</a:t>
            </a:r>
          </a:p>
        </p:txBody>
      </p:sp>
      <p:sp>
        <p:nvSpPr>
          <p:cNvPr id="6" name="TextBox 5">
            <a:extLst>
              <a:ext uri="{FF2B5EF4-FFF2-40B4-BE49-F238E27FC236}">
                <a16:creationId xmlns:a16="http://schemas.microsoft.com/office/drawing/2014/main" id="{D5C1081C-30FC-437D-8859-CFB12A5E6BEB}"/>
              </a:ext>
            </a:extLst>
          </p:cNvPr>
          <p:cNvSpPr txBox="1">
            <a:spLocks noChangeArrowheads="1"/>
          </p:cNvSpPr>
          <p:nvPr/>
        </p:nvSpPr>
        <p:spPr bwMode="auto">
          <a:xfrm>
            <a:off x="628650" y="1455858"/>
            <a:ext cx="2632135" cy="132343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2000" dirty="0">
                <a:latin typeface="Calibri" panose="020F0502020204030204" pitchFamily="34" charset="0"/>
                <a:cs typeface="Calibri" panose="020F0502020204030204" pitchFamily="34" charset="0"/>
              </a:rPr>
              <a:t>A </a:t>
            </a:r>
            <a:r>
              <a:rPr lang="en-US" sz="2000" b="1" dirty="0">
                <a:solidFill>
                  <a:srgbClr val="FF0000"/>
                </a:solidFill>
                <a:latin typeface="Calibri" panose="020F0502020204030204" pitchFamily="34" charset="0"/>
                <a:cs typeface="Calibri" panose="020F0502020204030204" pitchFamily="34" charset="0"/>
              </a:rPr>
              <a:t>dotplot</a:t>
            </a:r>
            <a:r>
              <a:rPr lang="en-US" sz="2000" dirty="0">
                <a:latin typeface="Calibri" panose="020F0502020204030204" pitchFamily="34" charset="0"/>
                <a:cs typeface="Calibri" panose="020F0502020204030204" pitchFamily="34" charset="0"/>
              </a:rPr>
              <a:t> shows each data value as a dot above its location on a number line.</a:t>
            </a:r>
          </a:p>
        </p:txBody>
      </p:sp>
      <p:sp>
        <p:nvSpPr>
          <p:cNvPr id="9" name="Rectangle 8">
            <a:extLst>
              <a:ext uri="{FF2B5EF4-FFF2-40B4-BE49-F238E27FC236}">
                <a16:creationId xmlns:a16="http://schemas.microsoft.com/office/drawing/2014/main" id="{2A14CD65-4759-43EE-AE25-A87C701C7A13}"/>
              </a:ext>
            </a:extLst>
          </p:cNvPr>
          <p:cNvSpPr>
            <a:spLocks noChangeArrowheads="1"/>
          </p:cNvSpPr>
          <p:nvPr/>
        </p:nvSpPr>
        <p:spPr bwMode="auto">
          <a:xfrm>
            <a:off x="3579962" y="1777840"/>
            <a:ext cx="4935388" cy="2862322"/>
          </a:xfrm>
          <a:prstGeom prst="rect">
            <a:avLst/>
          </a:prstGeom>
          <a:solidFill>
            <a:srgbClr val="F8EAB9"/>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wrap="square">
            <a:noAutofit/>
          </a:bodyPr>
          <a:lstStyle/>
          <a:p>
            <a:pPr>
              <a:defRPr/>
            </a:pPr>
            <a:r>
              <a:rPr lang="en-US" sz="2000" b="1" dirty="0">
                <a:solidFill>
                  <a:srgbClr val="1C2861"/>
                </a:solidFill>
                <a:ea typeface="ＭＳ Ｐゴシック" charset="0"/>
                <a:cs typeface="ＭＳ Ｐゴシック" charset="0"/>
              </a:rPr>
              <a:t>How to make a dotplot:</a:t>
            </a:r>
            <a:endParaRPr lang="en-US" sz="2000" b="1" dirty="0">
              <a:solidFill>
                <a:srgbClr val="800000"/>
              </a:solidFill>
              <a:ea typeface="ＭＳ Ｐゴシック" charset="0"/>
              <a:cs typeface="ＭＳ Ｐゴシック" charset="0"/>
            </a:endParaRPr>
          </a:p>
          <a:p>
            <a:pPr marL="569913" indent="-336550">
              <a:buFontTx/>
              <a:buAutoNum type="arabicParenR"/>
              <a:tabLst>
                <a:tab pos="569913" algn="l"/>
                <a:tab pos="7662863" algn="l"/>
              </a:tabLst>
              <a:defRPr/>
            </a:pPr>
            <a:r>
              <a:rPr lang="en-US" sz="2000" dirty="0">
                <a:ea typeface="ＭＳ Ｐゴシック" charset="0"/>
                <a:cs typeface="ＭＳ Ｐゴシック" charset="0"/>
              </a:rPr>
              <a:t>Draw a horizontal axis (a number line) and label it with the quantitative variable.</a:t>
            </a:r>
          </a:p>
          <a:p>
            <a:pPr marL="569913" indent="-336550">
              <a:buFontTx/>
              <a:buAutoNum type="arabicParenR"/>
              <a:tabLst>
                <a:tab pos="569913" algn="l"/>
                <a:tab pos="7662863" algn="l"/>
              </a:tabLst>
              <a:defRPr/>
            </a:pPr>
            <a:r>
              <a:rPr lang="en-US" sz="2000" dirty="0">
                <a:ea typeface="ＭＳ Ｐゴシック" charset="0"/>
                <a:cs typeface="ＭＳ Ｐゴシック" charset="0"/>
              </a:rPr>
              <a:t>Scale the axis from the minimum to the maximum value.</a:t>
            </a:r>
          </a:p>
          <a:p>
            <a:pPr marL="569913" indent="-336550">
              <a:buFontTx/>
              <a:buAutoNum type="arabicParenR"/>
              <a:tabLst>
                <a:tab pos="569913" algn="l"/>
                <a:tab pos="7662863" algn="l"/>
              </a:tabLst>
              <a:defRPr/>
            </a:pPr>
            <a:r>
              <a:rPr lang="en-US" sz="2000" dirty="0">
                <a:ea typeface="ＭＳ Ｐゴシック" charset="0"/>
                <a:cs typeface="ＭＳ Ｐゴシック" charset="0"/>
              </a:rPr>
              <a:t>Mark a dot above the location on the horizontal axis corresponding to each data value.</a:t>
            </a:r>
          </a:p>
        </p:txBody>
      </p:sp>
      <p:pic>
        <p:nvPicPr>
          <p:cNvPr id="10" name="Picture 9">
            <a:extLst>
              <a:ext uri="{FF2B5EF4-FFF2-40B4-BE49-F238E27FC236}">
                <a16:creationId xmlns:a16="http://schemas.microsoft.com/office/drawing/2014/main" id="{17DDE22E-4EAA-41FC-A35F-E8DC824AC05C}"/>
              </a:ext>
            </a:extLst>
          </p:cNvPr>
          <p:cNvPicPr>
            <a:picLocks noChangeAspect="1"/>
          </p:cNvPicPr>
          <p:nvPr/>
        </p:nvPicPr>
        <p:blipFill>
          <a:blip r:embed="rId2"/>
          <a:stretch>
            <a:fillRect/>
          </a:stretch>
        </p:blipFill>
        <p:spPr>
          <a:xfrm>
            <a:off x="783925" y="4804523"/>
            <a:ext cx="4844792" cy="1130451"/>
          </a:xfrm>
          <a:prstGeom prst="rect">
            <a:avLst/>
          </a:prstGeom>
        </p:spPr>
      </p:pic>
    </p:spTree>
    <p:extLst>
      <p:ext uri="{BB962C8B-B14F-4D97-AF65-F5344CB8AC3E}">
        <p14:creationId xmlns:p14="http://schemas.microsoft.com/office/powerpoint/2010/main" val="1830570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Describing Shape</a:t>
            </a:r>
          </a:p>
        </p:txBody>
      </p:sp>
      <p:sp>
        <p:nvSpPr>
          <p:cNvPr id="23" name="TextBox 22">
            <a:extLst>
              <a:ext uri="{FF2B5EF4-FFF2-40B4-BE49-F238E27FC236}">
                <a16:creationId xmlns:a16="http://schemas.microsoft.com/office/drawing/2014/main" id="{C9C9F63F-64F1-453E-A7D2-325BCA223F9A}"/>
              </a:ext>
            </a:extLst>
          </p:cNvPr>
          <p:cNvSpPr txBox="1">
            <a:spLocks noChangeArrowheads="1"/>
          </p:cNvSpPr>
          <p:nvPr/>
        </p:nvSpPr>
        <p:spPr bwMode="auto">
          <a:xfrm>
            <a:off x="4029837" y="1440660"/>
            <a:ext cx="4485513" cy="120032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A distribution is roughly </a:t>
            </a:r>
            <a:r>
              <a:rPr lang="en-US" sz="1800" b="1" dirty="0">
                <a:solidFill>
                  <a:srgbClr val="FF0000"/>
                </a:solidFill>
                <a:latin typeface="Calibri" panose="020F0502020204030204" pitchFamily="34" charset="0"/>
                <a:cs typeface="Calibri" panose="020F0502020204030204" pitchFamily="34" charset="0"/>
              </a:rPr>
              <a:t>symmetric</a:t>
            </a:r>
            <a:r>
              <a:rPr lang="en-US" sz="1800" dirty="0">
                <a:latin typeface="Calibri" panose="020F0502020204030204" pitchFamily="34" charset="0"/>
                <a:cs typeface="Calibri" panose="020F0502020204030204" pitchFamily="34" charset="0"/>
              </a:rPr>
              <a:t> if the right side of the graph (containing the half of observations with the largest values) is approximately a mirror image of the left side.</a:t>
            </a:r>
          </a:p>
        </p:txBody>
      </p:sp>
      <p:pic>
        <p:nvPicPr>
          <p:cNvPr id="24" name="Picture 23">
            <a:extLst>
              <a:ext uri="{FF2B5EF4-FFF2-40B4-BE49-F238E27FC236}">
                <a16:creationId xmlns:a16="http://schemas.microsoft.com/office/drawing/2014/main" id="{BB05FDB0-6689-41A6-92D5-E7895678BC17}"/>
              </a:ext>
            </a:extLst>
          </p:cNvPr>
          <p:cNvPicPr>
            <a:picLocks noChangeAspect="1"/>
          </p:cNvPicPr>
          <p:nvPr/>
        </p:nvPicPr>
        <p:blipFill>
          <a:blip r:embed="rId2"/>
          <a:stretch>
            <a:fillRect/>
          </a:stretch>
        </p:blipFill>
        <p:spPr>
          <a:xfrm>
            <a:off x="628649" y="1397463"/>
            <a:ext cx="3149721" cy="1243526"/>
          </a:xfrm>
          <a:prstGeom prst="rect">
            <a:avLst/>
          </a:prstGeom>
        </p:spPr>
      </p:pic>
      <p:sp>
        <p:nvSpPr>
          <p:cNvPr id="26" name="TextBox 25">
            <a:extLst>
              <a:ext uri="{FF2B5EF4-FFF2-40B4-BE49-F238E27FC236}">
                <a16:creationId xmlns:a16="http://schemas.microsoft.com/office/drawing/2014/main" id="{DD34D878-B821-487F-8760-9E81C2D4C106}"/>
              </a:ext>
            </a:extLst>
          </p:cNvPr>
          <p:cNvSpPr txBox="1">
            <a:spLocks noChangeArrowheads="1"/>
          </p:cNvSpPr>
          <p:nvPr/>
        </p:nvSpPr>
        <p:spPr bwMode="auto">
          <a:xfrm>
            <a:off x="585998" y="3468845"/>
            <a:ext cx="4485513" cy="937223"/>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A distribution is </a:t>
            </a:r>
            <a:r>
              <a:rPr lang="en-US" sz="1800" b="1" dirty="0">
                <a:solidFill>
                  <a:srgbClr val="FF0000"/>
                </a:solidFill>
                <a:latin typeface="Calibri" panose="020F0502020204030204" pitchFamily="34" charset="0"/>
                <a:cs typeface="Calibri" panose="020F0502020204030204" pitchFamily="34" charset="0"/>
              </a:rPr>
              <a:t>skewed to the right </a:t>
            </a:r>
            <a:r>
              <a:rPr lang="en-US" sz="1800" dirty="0">
                <a:latin typeface="Calibri" panose="020F0502020204030204" pitchFamily="34" charset="0"/>
                <a:cs typeface="Calibri" panose="020F0502020204030204" pitchFamily="34" charset="0"/>
              </a:rPr>
              <a:t>if the right side of the graph is much longer than the left side.</a:t>
            </a:r>
          </a:p>
        </p:txBody>
      </p:sp>
      <p:pic>
        <p:nvPicPr>
          <p:cNvPr id="27" name="Picture 26">
            <a:extLst>
              <a:ext uri="{FF2B5EF4-FFF2-40B4-BE49-F238E27FC236}">
                <a16:creationId xmlns:a16="http://schemas.microsoft.com/office/drawing/2014/main" id="{7359004B-2C23-4445-99B9-F5AD56886F40}"/>
              </a:ext>
            </a:extLst>
          </p:cNvPr>
          <p:cNvPicPr>
            <a:picLocks noChangeAspect="1"/>
          </p:cNvPicPr>
          <p:nvPr/>
        </p:nvPicPr>
        <p:blipFill>
          <a:blip r:embed="rId3"/>
          <a:stretch>
            <a:fillRect/>
          </a:stretch>
        </p:blipFill>
        <p:spPr>
          <a:xfrm>
            <a:off x="5261034" y="2843430"/>
            <a:ext cx="3503404" cy="1562638"/>
          </a:xfrm>
          <a:prstGeom prst="rect">
            <a:avLst/>
          </a:prstGeom>
        </p:spPr>
      </p:pic>
      <p:sp>
        <p:nvSpPr>
          <p:cNvPr id="28" name="TextBox 27">
            <a:extLst>
              <a:ext uri="{FF2B5EF4-FFF2-40B4-BE49-F238E27FC236}">
                <a16:creationId xmlns:a16="http://schemas.microsoft.com/office/drawing/2014/main" id="{C0413060-C0BB-434B-AE28-8852EE52AF58}"/>
              </a:ext>
            </a:extLst>
          </p:cNvPr>
          <p:cNvSpPr txBox="1">
            <a:spLocks noChangeArrowheads="1"/>
          </p:cNvSpPr>
          <p:nvPr/>
        </p:nvSpPr>
        <p:spPr bwMode="auto">
          <a:xfrm>
            <a:off x="4072488" y="4953786"/>
            <a:ext cx="4442862" cy="923330"/>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A distribution is </a:t>
            </a:r>
            <a:r>
              <a:rPr lang="en-US" sz="1800" b="1" dirty="0">
                <a:solidFill>
                  <a:srgbClr val="FF0000"/>
                </a:solidFill>
                <a:latin typeface="Calibri" panose="020F0502020204030204" pitchFamily="34" charset="0"/>
                <a:cs typeface="Calibri" panose="020F0502020204030204" pitchFamily="34" charset="0"/>
              </a:rPr>
              <a:t>skewed to the left </a:t>
            </a:r>
            <a:r>
              <a:rPr lang="en-US" sz="1800" dirty="0">
                <a:latin typeface="Calibri" panose="020F0502020204030204" pitchFamily="34" charset="0"/>
                <a:cs typeface="Calibri" panose="020F0502020204030204" pitchFamily="34" charset="0"/>
              </a:rPr>
              <a:t>if the left side of the graph is much longer than the right side.</a:t>
            </a:r>
          </a:p>
        </p:txBody>
      </p:sp>
      <p:pic>
        <p:nvPicPr>
          <p:cNvPr id="29" name="Picture 28">
            <a:extLst>
              <a:ext uri="{FF2B5EF4-FFF2-40B4-BE49-F238E27FC236}">
                <a16:creationId xmlns:a16="http://schemas.microsoft.com/office/drawing/2014/main" id="{DFD71ED8-5306-4702-B2CE-3C448B6960C9}"/>
              </a:ext>
            </a:extLst>
          </p:cNvPr>
          <p:cNvPicPr>
            <a:picLocks noChangeAspect="1"/>
          </p:cNvPicPr>
          <p:nvPr/>
        </p:nvPicPr>
        <p:blipFill>
          <a:blip r:embed="rId4"/>
          <a:stretch>
            <a:fillRect/>
          </a:stretch>
        </p:blipFill>
        <p:spPr>
          <a:xfrm>
            <a:off x="585997" y="4651642"/>
            <a:ext cx="3313143" cy="1469643"/>
          </a:xfrm>
          <a:prstGeom prst="rect">
            <a:avLst/>
          </a:prstGeom>
        </p:spPr>
      </p:pic>
    </p:spTree>
    <p:extLst>
      <p:ext uri="{BB962C8B-B14F-4D97-AF65-F5344CB8AC3E}">
        <p14:creationId xmlns:p14="http://schemas.microsoft.com/office/powerpoint/2010/main" val="154680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Describing Shape</a:t>
            </a:r>
          </a:p>
        </p:txBody>
      </p:sp>
      <p:sp>
        <p:nvSpPr>
          <p:cNvPr id="23" name="TextBox 22">
            <a:extLst>
              <a:ext uri="{FF2B5EF4-FFF2-40B4-BE49-F238E27FC236}">
                <a16:creationId xmlns:a16="http://schemas.microsoft.com/office/drawing/2014/main" id="{C9C9F63F-64F1-453E-A7D2-325BCA223F9A}"/>
              </a:ext>
            </a:extLst>
          </p:cNvPr>
          <p:cNvSpPr txBox="1">
            <a:spLocks noChangeArrowheads="1"/>
          </p:cNvSpPr>
          <p:nvPr/>
        </p:nvSpPr>
        <p:spPr bwMode="auto">
          <a:xfrm>
            <a:off x="4029837" y="1440660"/>
            <a:ext cx="4485513" cy="1200329"/>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A distribution is roughly </a:t>
            </a:r>
            <a:r>
              <a:rPr lang="en-US" sz="1800" b="1" dirty="0">
                <a:solidFill>
                  <a:srgbClr val="FF0000"/>
                </a:solidFill>
                <a:latin typeface="Calibri" panose="020F0502020204030204" pitchFamily="34" charset="0"/>
                <a:cs typeface="Calibri" panose="020F0502020204030204" pitchFamily="34" charset="0"/>
              </a:rPr>
              <a:t>symmetric</a:t>
            </a:r>
            <a:r>
              <a:rPr lang="en-US" sz="1800" dirty="0">
                <a:latin typeface="Calibri" panose="020F0502020204030204" pitchFamily="34" charset="0"/>
                <a:cs typeface="Calibri" panose="020F0502020204030204" pitchFamily="34" charset="0"/>
              </a:rPr>
              <a:t> if the right side of the graph (containing the half of observations with the largest values) is approximately a mirror image of the left side.</a:t>
            </a:r>
          </a:p>
        </p:txBody>
      </p:sp>
      <p:pic>
        <p:nvPicPr>
          <p:cNvPr id="24" name="Picture 23">
            <a:extLst>
              <a:ext uri="{FF2B5EF4-FFF2-40B4-BE49-F238E27FC236}">
                <a16:creationId xmlns:a16="http://schemas.microsoft.com/office/drawing/2014/main" id="{BB05FDB0-6689-41A6-92D5-E7895678BC17}"/>
              </a:ext>
            </a:extLst>
          </p:cNvPr>
          <p:cNvPicPr>
            <a:picLocks noChangeAspect="1"/>
          </p:cNvPicPr>
          <p:nvPr/>
        </p:nvPicPr>
        <p:blipFill>
          <a:blip r:embed="rId2"/>
          <a:stretch>
            <a:fillRect/>
          </a:stretch>
        </p:blipFill>
        <p:spPr>
          <a:xfrm>
            <a:off x="628649" y="1397463"/>
            <a:ext cx="3149721" cy="1243526"/>
          </a:xfrm>
          <a:prstGeom prst="rect">
            <a:avLst/>
          </a:prstGeom>
        </p:spPr>
      </p:pic>
      <p:sp>
        <p:nvSpPr>
          <p:cNvPr id="26" name="TextBox 25">
            <a:extLst>
              <a:ext uri="{FF2B5EF4-FFF2-40B4-BE49-F238E27FC236}">
                <a16:creationId xmlns:a16="http://schemas.microsoft.com/office/drawing/2014/main" id="{DD34D878-B821-487F-8760-9E81C2D4C106}"/>
              </a:ext>
            </a:extLst>
          </p:cNvPr>
          <p:cNvSpPr txBox="1">
            <a:spLocks noChangeArrowheads="1"/>
          </p:cNvSpPr>
          <p:nvPr/>
        </p:nvSpPr>
        <p:spPr bwMode="auto">
          <a:xfrm>
            <a:off x="585998" y="3468845"/>
            <a:ext cx="4485513" cy="937223"/>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A distribution is </a:t>
            </a:r>
            <a:r>
              <a:rPr lang="en-US" sz="1800" b="1" dirty="0">
                <a:solidFill>
                  <a:srgbClr val="FF0000"/>
                </a:solidFill>
                <a:latin typeface="Calibri" panose="020F0502020204030204" pitchFamily="34" charset="0"/>
                <a:cs typeface="Calibri" panose="020F0502020204030204" pitchFamily="34" charset="0"/>
              </a:rPr>
              <a:t>skewed to the right </a:t>
            </a:r>
            <a:r>
              <a:rPr lang="en-US" sz="1800" dirty="0">
                <a:latin typeface="Calibri" panose="020F0502020204030204" pitchFamily="34" charset="0"/>
                <a:cs typeface="Calibri" panose="020F0502020204030204" pitchFamily="34" charset="0"/>
              </a:rPr>
              <a:t>if the right side of the graph is much longer than the left side.</a:t>
            </a:r>
          </a:p>
        </p:txBody>
      </p:sp>
      <p:pic>
        <p:nvPicPr>
          <p:cNvPr id="27" name="Picture 26">
            <a:extLst>
              <a:ext uri="{FF2B5EF4-FFF2-40B4-BE49-F238E27FC236}">
                <a16:creationId xmlns:a16="http://schemas.microsoft.com/office/drawing/2014/main" id="{7359004B-2C23-4445-99B9-F5AD56886F40}"/>
              </a:ext>
            </a:extLst>
          </p:cNvPr>
          <p:cNvPicPr>
            <a:picLocks noChangeAspect="1"/>
          </p:cNvPicPr>
          <p:nvPr/>
        </p:nvPicPr>
        <p:blipFill>
          <a:blip r:embed="rId3"/>
          <a:stretch>
            <a:fillRect/>
          </a:stretch>
        </p:blipFill>
        <p:spPr>
          <a:xfrm>
            <a:off x="5261034" y="2843430"/>
            <a:ext cx="3503404" cy="1562638"/>
          </a:xfrm>
          <a:prstGeom prst="rect">
            <a:avLst/>
          </a:prstGeom>
        </p:spPr>
      </p:pic>
      <p:sp>
        <p:nvSpPr>
          <p:cNvPr id="28" name="TextBox 27">
            <a:extLst>
              <a:ext uri="{FF2B5EF4-FFF2-40B4-BE49-F238E27FC236}">
                <a16:creationId xmlns:a16="http://schemas.microsoft.com/office/drawing/2014/main" id="{C0413060-C0BB-434B-AE28-8852EE52AF58}"/>
              </a:ext>
            </a:extLst>
          </p:cNvPr>
          <p:cNvSpPr txBox="1">
            <a:spLocks noChangeArrowheads="1"/>
          </p:cNvSpPr>
          <p:nvPr/>
        </p:nvSpPr>
        <p:spPr bwMode="auto">
          <a:xfrm>
            <a:off x="4072488" y="4953786"/>
            <a:ext cx="4442862" cy="923330"/>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A distribution is </a:t>
            </a:r>
            <a:r>
              <a:rPr lang="en-US" sz="1800" b="1" dirty="0">
                <a:solidFill>
                  <a:srgbClr val="FF0000"/>
                </a:solidFill>
                <a:latin typeface="Calibri" panose="020F0502020204030204" pitchFamily="34" charset="0"/>
                <a:cs typeface="Calibri" panose="020F0502020204030204" pitchFamily="34" charset="0"/>
              </a:rPr>
              <a:t>skewed to the left </a:t>
            </a:r>
            <a:r>
              <a:rPr lang="en-US" sz="1800" dirty="0">
                <a:latin typeface="Calibri" panose="020F0502020204030204" pitchFamily="34" charset="0"/>
                <a:cs typeface="Calibri" panose="020F0502020204030204" pitchFamily="34" charset="0"/>
              </a:rPr>
              <a:t>if the left side of the graph is much longer than the right side.</a:t>
            </a:r>
          </a:p>
        </p:txBody>
      </p:sp>
      <p:pic>
        <p:nvPicPr>
          <p:cNvPr id="29" name="Picture 28">
            <a:extLst>
              <a:ext uri="{FF2B5EF4-FFF2-40B4-BE49-F238E27FC236}">
                <a16:creationId xmlns:a16="http://schemas.microsoft.com/office/drawing/2014/main" id="{DFD71ED8-5306-4702-B2CE-3C448B6960C9}"/>
              </a:ext>
            </a:extLst>
          </p:cNvPr>
          <p:cNvPicPr>
            <a:picLocks noChangeAspect="1"/>
          </p:cNvPicPr>
          <p:nvPr/>
        </p:nvPicPr>
        <p:blipFill>
          <a:blip r:embed="rId4"/>
          <a:stretch>
            <a:fillRect/>
          </a:stretch>
        </p:blipFill>
        <p:spPr>
          <a:xfrm>
            <a:off x="585997" y="4651642"/>
            <a:ext cx="3313143" cy="1469643"/>
          </a:xfrm>
          <a:prstGeom prst="rect">
            <a:avLst/>
          </a:prstGeom>
        </p:spPr>
      </p:pic>
      <p:grpSp>
        <p:nvGrpSpPr>
          <p:cNvPr id="7" name="Group 6">
            <a:extLst>
              <a:ext uri="{FF2B5EF4-FFF2-40B4-BE49-F238E27FC236}">
                <a16:creationId xmlns:a16="http://schemas.microsoft.com/office/drawing/2014/main" id="{DDBA6132-3D51-4B0B-9B32-553AE9E2AD00}"/>
              </a:ext>
            </a:extLst>
          </p:cNvPr>
          <p:cNvGrpSpPr/>
          <p:nvPr/>
        </p:nvGrpSpPr>
        <p:grpSpPr>
          <a:xfrm>
            <a:off x="604681" y="1713263"/>
            <a:ext cx="6833526" cy="2822519"/>
            <a:chOff x="604681" y="1713263"/>
            <a:chExt cx="6833526" cy="2822519"/>
          </a:xfrm>
        </p:grpSpPr>
        <p:sp>
          <p:nvSpPr>
            <p:cNvPr id="9" name="Rectangle 8">
              <a:extLst>
                <a:ext uri="{FF2B5EF4-FFF2-40B4-BE49-F238E27FC236}">
                  <a16:creationId xmlns:a16="http://schemas.microsoft.com/office/drawing/2014/main" id="{E6F86033-6C9B-4B2E-B2C8-DB55A8716E13}"/>
                </a:ext>
              </a:extLst>
            </p:cNvPr>
            <p:cNvSpPr/>
            <p:nvPr/>
          </p:nvSpPr>
          <p:spPr>
            <a:xfrm rot="20367536">
              <a:off x="993087" y="1713263"/>
              <a:ext cx="6158802" cy="2822519"/>
            </a:xfrm>
            <a:prstGeom prst="rect">
              <a:avLst/>
            </a:prstGeom>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t" anchorCtr="0"/>
            <a:lstStyle/>
            <a:p>
              <a:pPr>
                <a:spcBef>
                  <a:spcPts val="2400"/>
                </a:spcBef>
              </a:pPr>
              <a:br>
                <a:rPr lang="en-US" sz="5400" dirty="0"/>
              </a:br>
              <a:endParaRPr lang="en-US" sz="3200" dirty="0"/>
            </a:p>
          </p:txBody>
        </p:sp>
        <p:pic>
          <p:nvPicPr>
            <p:cNvPr id="10" name="Picture 9">
              <a:extLst>
                <a:ext uri="{FF2B5EF4-FFF2-40B4-BE49-F238E27FC236}">
                  <a16:creationId xmlns:a16="http://schemas.microsoft.com/office/drawing/2014/main" id="{01AAC4E5-CD12-42A5-9C9D-73DAECBD28ED}"/>
                </a:ext>
              </a:extLst>
            </p:cNvPr>
            <p:cNvPicPr>
              <a:picLocks noChangeAspect="1"/>
            </p:cNvPicPr>
            <p:nvPr/>
          </p:nvPicPr>
          <p:blipFill>
            <a:blip r:embed="rId5"/>
            <a:stretch>
              <a:fillRect/>
            </a:stretch>
          </p:blipFill>
          <p:spPr>
            <a:xfrm rot="20367536">
              <a:off x="962251" y="2851412"/>
              <a:ext cx="968498" cy="957398"/>
            </a:xfrm>
            <a:prstGeom prst="rect">
              <a:avLst/>
            </a:prstGeom>
          </p:spPr>
        </p:pic>
        <p:sp>
          <p:nvSpPr>
            <p:cNvPr id="5" name="TextBox 4">
              <a:extLst>
                <a:ext uri="{FF2B5EF4-FFF2-40B4-BE49-F238E27FC236}">
                  <a16:creationId xmlns:a16="http://schemas.microsoft.com/office/drawing/2014/main" id="{3142230C-2579-4DC0-A401-43DC46B95C21}"/>
                </a:ext>
              </a:extLst>
            </p:cNvPr>
            <p:cNvSpPr txBox="1"/>
            <p:nvPr/>
          </p:nvSpPr>
          <p:spPr>
            <a:xfrm rot="20367536">
              <a:off x="604681" y="2183059"/>
              <a:ext cx="6094580" cy="769441"/>
            </a:xfrm>
            <a:prstGeom prst="rect">
              <a:avLst/>
            </a:prstGeom>
            <a:noFill/>
          </p:spPr>
          <p:txBody>
            <a:bodyPr wrap="square" rtlCol="0">
              <a:spAutoFit/>
            </a:bodyPr>
            <a:lstStyle/>
            <a:p>
              <a:r>
                <a:rPr lang="en-US" sz="4400" dirty="0"/>
                <a:t>		</a:t>
              </a:r>
              <a:r>
                <a:rPr lang="en-US" sz="4400" b="1" dirty="0">
                  <a:solidFill>
                    <a:srgbClr val="C00000"/>
                  </a:solidFill>
                </a:rPr>
                <a:t>	CAUTION</a:t>
              </a:r>
              <a:r>
                <a:rPr lang="en-US" sz="4400" dirty="0">
                  <a:solidFill>
                    <a:srgbClr val="C00000"/>
                  </a:solidFill>
                </a:rPr>
                <a:t>:</a:t>
              </a:r>
              <a:r>
                <a:rPr lang="en-US" sz="4400" dirty="0"/>
                <a:t> </a:t>
              </a:r>
            </a:p>
          </p:txBody>
        </p:sp>
        <p:sp>
          <p:nvSpPr>
            <p:cNvPr id="6" name="TextBox 5">
              <a:extLst>
                <a:ext uri="{FF2B5EF4-FFF2-40B4-BE49-F238E27FC236}">
                  <a16:creationId xmlns:a16="http://schemas.microsoft.com/office/drawing/2014/main" id="{0E93E518-BED8-49BF-BC3D-3CDC47ADA40E}"/>
                </a:ext>
              </a:extLst>
            </p:cNvPr>
            <p:cNvSpPr txBox="1"/>
            <p:nvPr/>
          </p:nvSpPr>
          <p:spPr>
            <a:xfrm rot="20338710">
              <a:off x="1275514" y="2718268"/>
              <a:ext cx="6162693" cy="1384995"/>
            </a:xfrm>
            <a:prstGeom prst="rect">
              <a:avLst/>
            </a:prstGeom>
            <a:noFill/>
          </p:spPr>
          <p:txBody>
            <a:bodyPr wrap="square" rtlCol="0">
              <a:spAutoFit/>
            </a:bodyPr>
            <a:lstStyle/>
            <a:p>
              <a:r>
                <a:rPr lang="en-US" sz="2800" dirty="0"/>
                <a:t>The direction of skewness is toward the long tail, not the direction where most observations are clustered.</a:t>
              </a:r>
            </a:p>
          </p:txBody>
        </p:sp>
      </p:grpSp>
    </p:spTree>
    <p:extLst>
      <p:ext uri="{BB962C8B-B14F-4D97-AF65-F5344CB8AC3E}">
        <p14:creationId xmlns:p14="http://schemas.microsoft.com/office/powerpoint/2010/main" val="2439954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4CA79-D94F-40EC-BE10-929E53B8D27B}"/>
              </a:ext>
            </a:extLst>
          </p:cNvPr>
          <p:cNvSpPr>
            <a:spLocks noGrp="1"/>
          </p:cNvSpPr>
          <p:nvPr>
            <p:ph type="title"/>
          </p:nvPr>
        </p:nvSpPr>
        <p:spPr/>
        <p:txBody>
          <a:bodyPr/>
          <a:lstStyle/>
          <a:p>
            <a:r>
              <a:rPr lang="en-US" dirty="0"/>
              <a:t>Describing Shape</a:t>
            </a:r>
          </a:p>
        </p:txBody>
      </p:sp>
      <p:grpSp>
        <p:nvGrpSpPr>
          <p:cNvPr id="6" name="Group 5">
            <a:extLst>
              <a:ext uri="{FF2B5EF4-FFF2-40B4-BE49-F238E27FC236}">
                <a16:creationId xmlns:a16="http://schemas.microsoft.com/office/drawing/2014/main" id="{45C464D2-453D-4D24-AB01-03288AC9F8D2}"/>
              </a:ext>
            </a:extLst>
          </p:cNvPr>
          <p:cNvGrpSpPr/>
          <p:nvPr/>
        </p:nvGrpSpPr>
        <p:grpSpPr>
          <a:xfrm>
            <a:off x="1107046" y="1387992"/>
            <a:ext cx="7408304" cy="1390042"/>
            <a:chOff x="1107046" y="1387992"/>
            <a:chExt cx="7408304" cy="1390042"/>
          </a:xfrm>
        </p:grpSpPr>
        <p:sp>
          <p:nvSpPr>
            <p:cNvPr id="23" name="TextBox 22">
              <a:extLst>
                <a:ext uri="{FF2B5EF4-FFF2-40B4-BE49-F238E27FC236}">
                  <a16:creationId xmlns:a16="http://schemas.microsoft.com/office/drawing/2014/main" id="{C9C9F63F-64F1-453E-A7D2-325BCA223F9A}"/>
                </a:ext>
              </a:extLst>
            </p:cNvPr>
            <p:cNvSpPr txBox="1">
              <a:spLocks noChangeArrowheads="1"/>
            </p:cNvSpPr>
            <p:nvPr/>
          </p:nvSpPr>
          <p:spPr bwMode="auto">
            <a:xfrm>
              <a:off x="4029837" y="1440660"/>
              <a:ext cx="4485513" cy="646331"/>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The distribution of a quantitative variable is </a:t>
              </a:r>
              <a:r>
                <a:rPr lang="en-US" sz="1800" b="1" dirty="0">
                  <a:solidFill>
                    <a:srgbClr val="FF0000"/>
                  </a:solidFill>
                  <a:latin typeface="Calibri" panose="020F0502020204030204" pitchFamily="34" charset="0"/>
                  <a:cs typeface="Calibri" panose="020F0502020204030204" pitchFamily="34" charset="0"/>
                </a:rPr>
                <a:t>unimodal</a:t>
              </a:r>
              <a:r>
                <a:rPr lang="en-US" sz="1800" dirty="0">
                  <a:latin typeface="Calibri" panose="020F0502020204030204" pitchFamily="34" charset="0"/>
                  <a:cs typeface="Calibri" panose="020F0502020204030204" pitchFamily="34" charset="0"/>
                </a:rPr>
                <a:t> if it has a single peak.</a:t>
              </a:r>
            </a:p>
          </p:txBody>
        </p:sp>
        <p:pic>
          <p:nvPicPr>
            <p:cNvPr id="3" name="Picture 2">
              <a:extLst>
                <a:ext uri="{FF2B5EF4-FFF2-40B4-BE49-F238E27FC236}">
                  <a16:creationId xmlns:a16="http://schemas.microsoft.com/office/drawing/2014/main" id="{1811A584-C088-48B9-9326-937520644AFA}"/>
                </a:ext>
              </a:extLst>
            </p:cNvPr>
            <p:cNvPicPr>
              <a:picLocks noChangeAspect="1"/>
            </p:cNvPicPr>
            <p:nvPr/>
          </p:nvPicPr>
          <p:blipFill>
            <a:blip r:embed="rId2"/>
            <a:stretch>
              <a:fillRect/>
            </a:stretch>
          </p:blipFill>
          <p:spPr>
            <a:xfrm>
              <a:off x="1107046" y="1387992"/>
              <a:ext cx="2454189" cy="1390042"/>
            </a:xfrm>
            <a:prstGeom prst="rect">
              <a:avLst/>
            </a:prstGeom>
            <a:ln>
              <a:solidFill>
                <a:schemeClr val="tx1"/>
              </a:solidFill>
            </a:ln>
          </p:spPr>
        </p:pic>
      </p:grpSp>
      <p:grpSp>
        <p:nvGrpSpPr>
          <p:cNvPr id="7" name="Group 6">
            <a:extLst>
              <a:ext uri="{FF2B5EF4-FFF2-40B4-BE49-F238E27FC236}">
                <a16:creationId xmlns:a16="http://schemas.microsoft.com/office/drawing/2014/main" id="{2C733878-2324-4A58-A7B6-8EECB317A2BB}"/>
              </a:ext>
            </a:extLst>
          </p:cNvPr>
          <p:cNvGrpSpPr/>
          <p:nvPr/>
        </p:nvGrpSpPr>
        <p:grpSpPr>
          <a:xfrm>
            <a:off x="585998" y="2502379"/>
            <a:ext cx="7777836" cy="2392592"/>
            <a:chOff x="585998" y="2502379"/>
            <a:chExt cx="7777836" cy="2392592"/>
          </a:xfrm>
        </p:grpSpPr>
        <p:sp>
          <p:nvSpPr>
            <p:cNvPr id="26" name="TextBox 25">
              <a:extLst>
                <a:ext uri="{FF2B5EF4-FFF2-40B4-BE49-F238E27FC236}">
                  <a16:creationId xmlns:a16="http://schemas.microsoft.com/office/drawing/2014/main" id="{DD34D878-B821-487F-8760-9E81C2D4C106}"/>
                </a:ext>
              </a:extLst>
            </p:cNvPr>
            <p:cNvSpPr txBox="1">
              <a:spLocks noChangeArrowheads="1"/>
            </p:cNvSpPr>
            <p:nvPr/>
          </p:nvSpPr>
          <p:spPr bwMode="auto">
            <a:xfrm>
              <a:off x="585998" y="3468845"/>
              <a:ext cx="4485513" cy="923330"/>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The distribution of a quantitative variable is </a:t>
              </a:r>
              <a:r>
                <a:rPr lang="en-US" sz="1800" b="1" dirty="0">
                  <a:solidFill>
                    <a:srgbClr val="FF0000"/>
                  </a:solidFill>
                  <a:latin typeface="Calibri" panose="020F0502020204030204" pitchFamily="34" charset="0"/>
                  <a:cs typeface="Calibri" panose="020F0502020204030204" pitchFamily="34" charset="0"/>
                </a:rPr>
                <a:t>bimodal</a:t>
              </a:r>
              <a:r>
                <a:rPr lang="en-US" sz="1800" dirty="0">
                  <a:latin typeface="Calibri" panose="020F0502020204030204" pitchFamily="34" charset="0"/>
                  <a:cs typeface="Calibri" panose="020F0502020204030204" pitchFamily="34" charset="0"/>
                </a:rPr>
                <a:t> if it has two distinct clusters and peaks.</a:t>
              </a:r>
            </a:p>
          </p:txBody>
        </p:sp>
        <p:pic>
          <p:nvPicPr>
            <p:cNvPr id="4" name="Picture 3">
              <a:extLst>
                <a:ext uri="{FF2B5EF4-FFF2-40B4-BE49-F238E27FC236}">
                  <a16:creationId xmlns:a16="http://schemas.microsoft.com/office/drawing/2014/main" id="{3C0EAEA5-B8BF-4B07-A706-DE7CAB878400}"/>
                </a:ext>
              </a:extLst>
            </p:cNvPr>
            <p:cNvPicPr>
              <a:picLocks noChangeAspect="1"/>
            </p:cNvPicPr>
            <p:nvPr/>
          </p:nvPicPr>
          <p:blipFill>
            <a:blip r:embed="rId3"/>
            <a:stretch>
              <a:fillRect/>
            </a:stretch>
          </p:blipFill>
          <p:spPr>
            <a:xfrm>
              <a:off x="5538653" y="2502379"/>
              <a:ext cx="2825181" cy="2392592"/>
            </a:xfrm>
            <a:prstGeom prst="rect">
              <a:avLst/>
            </a:prstGeom>
            <a:ln>
              <a:solidFill>
                <a:schemeClr val="tx1"/>
              </a:solidFill>
            </a:ln>
          </p:spPr>
        </p:pic>
      </p:grpSp>
      <p:grpSp>
        <p:nvGrpSpPr>
          <p:cNvPr id="8" name="Group 7">
            <a:extLst>
              <a:ext uri="{FF2B5EF4-FFF2-40B4-BE49-F238E27FC236}">
                <a16:creationId xmlns:a16="http://schemas.microsoft.com/office/drawing/2014/main" id="{443153F2-A86C-464C-BF6E-4880CDD1CC63}"/>
              </a:ext>
            </a:extLst>
          </p:cNvPr>
          <p:cNvGrpSpPr/>
          <p:nvPr/>
        </p:nvGrpSpPr>
        <p:grpSpPr>
          <a:xfrm>
            <a:off x="1107046" y="4611152"/>
            <a:ext cx="6736854" cy="1717711"/>
            <a:chOff x="1107046" y="4611152"/>
            <a:chExt cx="6736854" cy="1717711"/>
          </a:xfrm>
        </p:grpSpPr>
        <p:sp>
          <p:nvSpPr>
            <p:cNvPr id="28" name="TextBox 27">
              <a:extLst>
                <a:ext uri="{FF2B5EF4-FFF2-40B4-BE49-F238E27FC236}">
                  <a16:creationId xmlns:a16="http://schemas.microsoft.com/office/drawing/2014/main" id="{C0413060-C0BB-434B-AE28-8852EE52AF58}"/>
                </a:ext>
              </a:extLst>
            </p:cNvPr>
            <p:cNvSpPr txBox="1">
              <a:spLocks noChangeArrowheads="1"/>
            </p:cNvSpPr>
            <p:nvPr/>
          </p:nvSpPr>
          <p:spPr bwMode="auto">
            <a:xfrm>
              <a:off x="3401038" y="5185042"/>
              <a:ext cx="4442862" cy="923330"/>
            </a:xfrm>
            <a:prstGeom prst="rect">
              <a:avLst/>
            </a:prstGeom>
            <a:ln>
              <a:headEnd/>
              <a:tailEnd/>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800" dirty="0">
                  <a:latin typeface="Calibri" panose="020F0502020204030204" pitchFamily="34" charset="0"/>
                  <a:cs typeface="Calibri" panose="020F0502020204030204" pitchFamily="34" charset="0"/>
                </a:rPr>
                <a:t>The distribution of a quantitative variable is </a:t>
              </a:r>
              <a:r>
                <a:rPr lang="en-US" sz="1800" b="1" dirty="0">
                  <a:solidFill>
                    <a:srgbClr val="FF0000"/>
                  </a:solidFill>
                  <a:latin typeface="Calibri" panose="020F0502020204030204" pitchFamily="34" charset="0"/>
                  <a:cs typeface="Calibri" panose="020F0502020204030204" pitchFamily="34" charset="0"/>
                </a:rPr>
                <a:t>approximately symmetric</a:t>
              </a:r>
              <a:r>
                <a:rPr lang="en-US" sz="1800" dirty="0">
                  <a:latin typeface="Calibri" panose="020F0502020204030204" pitchFamily="34" charset="0"/>
                  <a:cs typeface="Calibri" panose="020F0502020204030204" pitchFamily="34" charset="0"/>
                </a:rPr>
                <a:t> if the frequencies are about the same for all values.</a:t>
              </a:r>
            </a:p>
          </p:txBody>
        </p:sp>
        <p:pic>
          <p:nvPicPr>
            <p:cNvPr id="5" name="Picture 4">
              <a:extLst>
                <a:ext uri="{FF2B5EF4-FFF2-40B4-BE49-F238E27FC236}">
                  <a16:creationId xmlns:a16="http://schemas.microsoft.com/office/drawing/2014/main" id="{CC311978-BA1B-432D-AAC8-D597B49A6007}"/>
                </a:ext>
              </a:extLst>
            </p:cNvPr>
            <p:cNvPicPr>
              <a:picLocks noChangeAspect="1"/>
            </p:cNvPicPr>
            <p:nvPr/>
          </p:nvPicPr>
          <p:blipFill>
            <a:blip r:embed="rId4"/>
            <a:stretch>
              <a:fillRect/>
            </a:stretch>
          </p:blipFill>
          <p:spPr>
            <a:xfrm>
              <a:off x="1107046" y="4611152"/>
              <a:ext cx="2057478" cy="1717711"/>
            </a:xfrm>
            <a:prstGeom prst="rect">
              <a:avLst/>
            </a:prstGeom>
            <a:ln>
              <a:solidFill>
                <a:schemeClr val="tx1"/>
              </a:solidFill>
            </a:ln>
          </p:spPr>
        </p:pic>
      </p:grpSp>
    </p:spTree>
    <p:extLst>
      <p:ext uri="{BB962C8B-B14F-4D97-AF65-F5344CB8AC3E}">
        <p14:creationId xmlns:p14="http://schemas.microsoft.com/office/powerpoint/2010/main" val="47426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PS6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S6MediaPowerPointTemplateV2.pptx" id="{32D2206F-0001-4689-811F-3F71FDE9DA37}" vid="{655C1BF9-2C2A-441D-8AF1-28CB82161D07}"/>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PS6MediaPowerPointTemplateV2.pptx" id="{32D2206F-0001-4689-811F-3F71FDE9DA37}" vid="{011FBC4A-94AD-42C1-91F3-29E66462B58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2432</TotalTime>
  <Words>2350</Words>
  <Application>Microsoft Office PowerPoint</Application>
  <PresentationFormat>On-screen Show (4:3)</PresentationFormat>
  <Paragraphs>352</Paragraphs>
  <Slides>31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Calibri</vt:lpstr>
      <vt:lpstr>Calibri Light</vt:lpstr>
      <vt:lpstr>Trebuchet MS</vt:lpstr>
      <vt:lpstr>Wingdings</vt:lpstr>
      <vt:lpstr>TPS6e</vt:lpstr>
      <vt:lpstr>Custom Design</vt:lpstr>
      <vt:lpstr>PowerPoint Presentation</vt:lpstr>
      <vt:lpstr>Displaying Quantitative Data with Graphs</vt:lpstr>
      <vt:lpstr>Dotplots</vt:lpstr>
      <vt:lpstr>Dotplots</vt:lpstr>
      <vt:lpstr>Dotplots</vt:lpstr>
      <vt:lpstr>Dotplots</vt:lpstr>
      <vt:lpstr>Describing Shape</vt:lpstr>
      <vt:lpstr>Describing Shape</vt:lpstr>
      <vt:lpstr>Describing Shape</vt:lpstr>
      <vt:lpstr>Describing Distributions</vt:lpstr>
      <vt:lpstr>Describing Distributions</vt:lpstr>
      <vt:lpstr>Describing Distributions</vt:lpstr>
      <vt:lpstr>Comparing Distributions</vt:lpstr>
      <vt:lpstr>Comparing Distributions</vt:lpstr>
      <vt:lpstr>Comparing Distributions</vt:lpstr>
      <vt:lpstr>Comparing Distributions</vt:lpstr>
      <vt:lpstr>Comparing Distributions</vt:lpstr>
      <vt:lpstr>Comparing Distributions</vt:lpstr>
      <vt:lpstr>Stemplots</vt:lpstr>
      <vt:lpstr>Stemplots</vt:lpstr>
      <vt:lpstr>Stemplots</vt:lpstr>
      <vt:lpstr>Histograms</vt:lpstr>
      <vt:lpstr>Histograms</vt:lpstr>
      <vt:lpstr>Histograms</vt:lpstr>
      <vt:lpstr>Histograms</vt:lpstr>
      <vt:lpstr>Histograms</vt:lpstr>
      <vt:lpstr>Histograms</vt:lpstr>
      <vt:lpstr>Histograms</vt:lpstr>
      <vt:lpstr>Histograms</vt:lpstr>
      <vt:lpstr>Histograms</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Tyson</dc:creator>
  <cp:lastModifiedBy>Doug Tyson</cp:lastModifiedBy>
  <cp:revision>15</cp:revision>
  <dcterms:created xsi:type="dcterms:W3CDTF">2017-08-09T14:25:47Z</dcterms:created>
  <dcterms:modified xsi:type="dcterms:W3CDTF">2019-07-15T11:52:24Z</dcterms:modified>
</cp:coreProperties>
</file>