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62"/>
  </p:notesMasterIdLst>
  <p:sldIdLst>
    <p:sldId id="259" r:id="rId3"/>
    <p:sldId id="261" r:id="rId4"/>
    <p:sldId id="361" r:id="rId5"/>
    <p:sldId id="379" r:id="rId6"/>
    <p:sldId id="383" r:id="rId7"/>
    <p:sldId id="384" r:id="rId8"/>
    <p:sldId id="453" r:id="rId9"/>
    <p:sldId id="381" r:id="rId10"/>
    <p:sldId id="380" r:id="rId11"/>
    <p:sldId id="359" r:id="rId12"/>
    <p:sldId id="430" r:id="rId13"/>
    <p:sldId id="433" r:id="rId14"/>
    <p:sldId id="435" r:id="rId15"/>
    <p:sldId id="362" r:id="rId16"/>
    <p:sldId id="437" r:id="rId17"/>
    <p:sldId id="442" r:id="rId18"/>
    <p:sldId id="389" r:id="rId19"/>
    <p:sldId id="391" r:id="rId20"/>
    <p:sldId id="392" r:id="rId21"/>
    <p:sldId id="443" r:id="rId22"/>
    <p:sldId id="393" r:id="rId23"/>
    <p:sldId id="394" r:id="rId24"/>
    <p:sldId id="404" r:id="rId25"/>
    <p:sldId id="447" r:id="rId26"/>
    <p:sldId id="445" r:id="rId27"/>
    <p:sldId id="444" r:id="rId28"/>
    <p:sldId id="446" r:id="rId29"/>
    <p:sldId id="448" r:id="rId30"/>
    <p:sldId id="410" r:id="rId31"/>
    <p:sldId id="405" r:id="rId32"/>
    <p:sldId id="409" r:id="rId33"/>
    <p:sldId id="408" r:id="rId34"/>
    <p:sldId id="407" r:id="rId35"/>
    <p:sldId id="406" r:id="rId36"/>
    <p:sldId id="411" r:id="rId37"/>
    <p:sldId id="345" r:id="rId38"/>
    <p:sldId id="412" r:id="rId39"/>
    <p:sldId id="415" r:id="rId40"/>
    <p:sldId id="413" r:id="rId41"/>
    <p:sldId id="414" r:id="rId42"/>
    <p:sldId id="416" r:id="rId43"/>
    <p:sldId id="365" r:id="rId44"/>
    <p:sldId id="452" r:id="rId45"/>
    <p:sldId id="449" r:id="rId46"/>
    <p:sldId id="450" r:id="rId47"/>
    <p:sldId id="366" r:id="rId48"/>
    <p:sldId id="417" r:id="rId49"/>
    <p:sldId id="451" r:id="rId50"/>
    <p:sldId id="418" r:id="rId51"/>
    <p:sldId id="419" r:id="rId52"/>
    <p:sldId id="426" r:id="rId53"/>
    <p:sldId id="420" r:id="rId54"/>
    <p:sldId id="421" r:id="rId55"/>
    <p:sldId id="422" r:id="rId56"/>
    <p:sldId id="423" r:id="rId57"/>
    <p:sldId id="427" r:id="rId58"/>
    <p:sldId id="428" r:id="rId59"/>
    <p:sldId id="425" r:id="rId60"/>
    <p:sldId id="271" r:id="rId6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04779"/>
    <a:srgbClr val="FF3300"/>
    <a:srgbClr val="FFFFCC"/>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50EBBA-FE04-4756-9F2F-FA4CA2EDE089}" v="329" dt="2019-07-14T20:59:24.8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3" autoAdjust="0"/>
    <p:restoredTop sz="94660"/>
  </p:normalViewPr>
  <p:slideViewPr>
    <p:cSldViewPr snapToGrid="0">
      <p:cViewPr varScale="1">
        <p:scale>
          <a:sx n="110" d="100"/>
          <a:sy n="110" d="100"/>
        </p:scale>
        <p:origin x="88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microsoft.com/office/2016/11/relationships/changesInfo" Target="changesInfos/changesInfo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 Tyson" userId="8cc5704abe1e0291" providerId="LiveId" clId="{5D0D397E-93D9-4FD1-B7C5-834C309AA0C2}"/>
  </pc:docChgLst>
  <pc:docChgLst>
    <pc:chgData name="Doug Tyson" userId="8cc5704abe1e0291" providerId="LiveId" clId="{A550EBBA-FE04-4756-9F2F-FA4CA2EDE089}"/>
    <pc:docChg chg="undo custSel addSld delSld modSld">
      <pc:chgData name="Doug Tyson" userId="8cc5704abe1e0291" providerId="LiveId" clId="{A550EBBA-FE04-4756-9F2F-FA4CA2EDE089}" dt="2019-07-14T20:59:24.843" v="538"/>
      <pc:docMkLst>
        <pc:docMk/>
      </pc:docMkLst>
      <pc:sldChg chg="del">
        <pc:chgData name="Doug Tyson" userId="8cc5704abe1e0291" providerId="LiveId" clId="{A550EBBA-FE04-4756-9F2F-FA4CA2EDE089}" dt="2019-07-14T19:52:28.659" v="197" actId="2696"/>
        <pc:sldMkLst>
          <pc:docMk/>
          <pc:sldMk cId="1485460063" sldId="267"/>
        </pc:sldMkLst>
      </pc:sldChg>
      <pc:sldChg chg="del">
        <pc:chgData name="Doug Tyson" userId="8cc5704abe1e0291" providerId="LiveId" clId="{A550EBBA-FE04-4756-9F2F-FA4CA2EDE089}" dt="2019-07-14T19:46:46.938" v="179" actId="2696"/>
        <pc:sldMkLst>
          <pc:docMk/>
          <pc:sldMk cId="4026360262" sldId="342"/>
        </pc:sldMkLst>
      </pc:sldChg>
      <pc:sldChg chg="del">
        <pc:chgData name="Doug Tyson" userId="8cc5704abe1e0291" providerId="LiveId" clId="{A550EBBA-FE04-4756-9F2F-FA4CA2EDE089}" dt="2019-07-14T19:54:04.064" v="210" actId="2696"/>
        <pc:sldMkLst>
          <pc:docMk/>
          <pc:sldMk cId="3822757645" sldId="344"/>
        </pc:sldMkLst>
      </pc:sldChg>
      <pc:sldChg chg="modSp">
        <pc:chgData name="Doug Tyson" userId="8cc5704abe1e0291" providerId="LiveId" clId="{A550EBBA-FE04-4756-9F2F-FA4CA2EDE089}" dt="2019-07-14T19:55:10.262" v="213" actId="20577"/>
        <pc:sldMkLst>
          <pc:docMk/>
          <pc:sldMk cId="2112272790" sldId="345"/>
        </pc:sldMkLst>
        <pc:spChg chg="mod">
          <ac:chgData name="Doug Tyson" userId="8cc5704abe1e0291" providerId="LiveId" clId="{A550EBBA-FE04-4756-9F2F-FA4CA2EDE089}" dt="2019-07-14T19:55:10.262" v="213" actId="20577"/>
          <ac:spMkLst>
            <pc:docMk/>
            <pc:sldMk cId="2112272790" sldId="345"/>
            <ac:spMk id="9" creationId="{D0DD70D3-D247-4EA6-A1D3-65DD044F9240}"/>
          </ac:spMkLst>
        </pc:spChg>
      </pc:sldChg>
      <pc:sldChg chg="modSp">
        <pc:chgData name="Doug Tyson" userId="8cc5704abe1e0291" providerId="LiveId" clId="{A550EBBA-FE04-4756-9F2F-FA4CA2EDE089}" dt="2019-07-14T20:56:22.542" v="526" actId="114"/>
        <pc:sldMkLst>
          <pc:docMk/>
          <pc:sldMk cId="2295250625" sldId="359"/>
        </pc:sldMkLst>
        <pc:spChg chg="mod">
          <ac:chgData name="Doug Tyson" userId="8cc5704abe1e0291" providerId="LiveId" clId="{A550EBBA-FE04-4756-9F2F-FA4CA2EDE089}" dt="2019-07-14T20:56:22.542" v="526" actId="114"/>
          <ac:spMkLst>
            <pc:docMk/>
            <pc:sldMk cId="2295250625" sldId="359"/>
            <ac:spMk id="6" creationId="{D5C1081C-30FC-437D-8859-CFB12A5E6BEB}"/>
          </ac:spMkLst>
        </pc:spChg>
      </pc:sldChg>
      <pc:sldChg chg="addSp delSp modSp modAnim">
        <pc:chgData name="Doug Tyson" userId="8cc5704abe1e0291" providerId="LiveId" clId="{A550EBBA-FE04-4756-9F2F-FA4CA2EDE089}" dt="2019-07-14T20:54:52.023" v="524"/>
        <pc:sldMkLst>
          <pc:docMk/>
          <pc:sldMk cId="514744573" sldId="361"/>
        </pc:sldMkLst>
        <pc:spChg chg="mod">
          <ac:chgData name="Doug Tyson" userId="8cc5704abe1e0291" providerId="LiveId" clId="{A550EBBA-FE04-4756-9F2F-FA4CA2EDE089}" dt="2019-07-14T18:50:46.238" v="5" actId="1076"/>
          <ac:spMkLst>
            <pc:docMk/>
            <pc:sldMk cId="514744573" sldId="361"/>
            <ac:spMk id="6" creationId="{D5C1081C-30FC-437D-8859-CFB12A5E6BEB}"/>
          </ac:spMkLst>
        </pc:spChg>
        <pc:spChg chg="add del mod">
          <ac:chgData name="Doug Tyson" userId="8cc5704abe1e0291" providerId="LiveId" clId="{A550EBBA-FE04-4756-9F2F-FA4CA2EDE089}" dt="2019-07-14T18:50:49.743" v="6" actId="478"/>
          <ac:spMkLst>
            <pc:docMk/>
            <pc:sldMk cId="514744573" sldId="361"/>
            <ac:spMk id="7" creationId="{8629B379-1712-4EB9-876C-B7671108138E}"/>
          </ac:spMkLst>
        </pc:spChg>
        <pc:spChg chg="add mod">
          <ac:chgData name="Doug Tyson" userId="8cc5704abe1e0291" providerId="LiveId" clId="{A550EBBA-FE04-4756-9F2F-FA4CA2EDE089}" dt="2019-07-14T18:52:05.209" v="42" actId="14100"/>
          <ac:spMkLst>
            <pc:docMk/>
            <pc:sldMk cId="514744573" sldId="361"/>
            <ac:spMk id="8" creationId="{80E2BFAC-720E-4AD8-867E-C86984DAE7B1}"/>
          </ac:spMkLst>
        </pc:spChg>
        <pc:picChg chg="mod">
          <ac:chgData name="Doug Tyson" userId="8cc5704abe1e0291" providerId="LiveId" clId="{A550EBBA-FE04-4756-9F2F-FA4CA2EDE089}" dt="2019-07-14T18:50:57.242" v="9" actId="1076"/>
          <ac:picMkLst>
            <pc:docMk/>
            <pc:sldMk cId="514744573" sldId="361"/>
            <ac:picMk id="5" creationId="{08A0D487-14AD-4149-BD06-8B6D956DC1A8}"/>
          </ac:picMkLst>
        </pc:picChg>
      </pc:sldChg>
      <pc:sldChg chg="modAnim">
        <pc:chgData name="Doug Tyson" userId="8cc5704abe1e0291" providerId="LiveId" clId="{A550EBBA-FE04-4756-9F2F-FA4CA2EDE089}" dt="2019-07-14T19:52:41.165" v="200"/>
        <pc:sldMkLst>
          <pc:docMk/>
          <pc:sldMk cId="1728672669" sldId="362"/>
        </pc:sldMkLst>
      </pc:sldChg>
      <pc:sldChg chg="modAnim">
        <pc:chgData name="Doug Tyson" userId="8cc5704abe1e0291" providerId="LiveId" clId="{A550EBBA-FE04-4756-9F2F-FA4CA2EDE089}" dt="2019-07-14T19:46:42.765" v="178"/>
        <pc:sldMkLst>
          <pc:docMk/>
          <pc:sldMk cId="3834205916" sldId="381"/>
        </pc:sldMkLst>
      </pc:sldChg>
      <pc:sldChg chg="del">
        <pc:chgData name="Doug Tyson" userId="8cc5704abe1e0291" providerId="LiveId" clId="{A550EBBA-FE04-4756-9F2F-FA4CA2EDE089}" dt="2019-07-14T19:46:47.055" v="180" actId="2696"/>
        <pc:sldMkLst>
          <pc:docMk/>
          <pc:sldMk cId="3534715373" sldId="382"/>
        </pc:sldMkLst>
      </pc:sldChg>
      <pc:sldChg chg="del">
        <pc:chgData name="Doug Tyson" userId="8cc5704abe1e0291" providerId="LiveId" clId="{A550EBBA-FE04-4756-9F2F-FA4CA2EDE089}" dt="2019-07-14T19:50:24.105" v="185" actId="2696"/>
        <pc:sldMkLst>
          <pc:docMk/>
          <pc:sldMk cId="3503937521" sldId="385"/>
        </pc:sldMkLst>
      </pc:sldChg>
      <pc:sldChg chg="del">
        <pc:chgData name="Doug Tyson" userId="8cc5704abe1e0291" providerId="LiveId" clId="{A550EBBA-FE04-4756-9F2F-FA4CA2EDE089}" dt="2019-07-14T19:50:55.218" v="191" actId="2696"/>
        <pc:sldMkLst>
          <pc:docMk/>
          <pc:sldMk cId="2564939753" sldId="386"/>
        </pc:sldMkLst>
      </pc:sldChg>
      <pc:sldChg chg="modSp del">
        <pc:chgData name="Doug Tyson" userId="8cc5704abe1e0291" providerId="LiveId" clId="{A550EBBA-FE04-4756-9F2F-FA4CA2EDE089}" dt="2019-07-14T20:50:20.273" v="380" actId="2696"/>
        <pc:sldMkLst>
          <pc:docMk/>
          <pc:sldMk cId="3842270089" sldId="390"/>
        </pc:sldMkLst>
        <pc:spChg chg="mod">
          <ac:chgData name="Doug Tyson" userId="8cc5704abe1e0291" providerId="LiveId" clId="{A550EBBA-FE04-4756-9F2F-FA4CA2EDE089}" dt="2019-07-14T20:44:55.461" v="359" actId="20577"/>
          <ac:spMkLst>
            <pc:docMk/>
            <pc:sldMk cId="3842270089" sldId="390"/>
            <ac:spMk id="6" creationId="{6585AD19-48A0-4654-B475-93748E369EF3}"/>
          </ac:spMkLst>
        </pc:spChg>
      </pc:sldChg>
      <pc:sldChg chg="modSp">
        <pc:chgData name="Doug Tyson" userId="8cc5704abe1e0291" providerId="LiveId" clId="{A550EBBA-FE04-4756-9F2F-FA4CA2EDE089}" dt="2019-07-14T20:44:27.712" v="354" actId="20577"/>
        <pc:sldMkLst>
          <pc:docMk/>
          <pc:sldMk cId="4129501629" sldId="391"/>
        </pc:sldMkLst>
        <pc:spChg chg="mod">
          <ac:chgData name="Doug Tyson" userId="8cc5704abe1e0291" providerId="LiveId" clId="{A550EBBA-FE04-4756-9F2F-FA4CA2EDE089}" dt="2019-07-14T20:44:27.712" v="354" actId="20577"/>
          <ac:spMkLst>
            <pc:docMk/>
            <pc:sldMk cId="4129501629" sldId="391"/>
            <ac:spMk id="6" creationId="{6585AD19-48A0-4654-B475-93748E369EF3}"/>
          </ac:spMkLst>
        </pc:spChg>
      </pc:sldChg>
      <pc:sldChg chg="modSp">
        <pc:chgData name="Doug Tyson" userId="8cc5704abe1e0291" providerId="LiveId" clId="{A550EBBA-FE04-4756-9F2F-FA4CA2EDE089}" dt="2019-07-14T20:44:34.606" v="358" actId="20577"/>
        <pc:sldMkLst>
          <pc:docMk/>
          <pc:sldMk cId="4139418628" sldId="392"/>
        </pc:sldMkLst>
        <pc:spChg chg="mod">
          <ac:chgData name="Doug Tyson" userId="8cc5704abe1e0291" providerId="LiveId" clId="{A550EBBA-FE04-4756-9F2F-FA4CA2EDE089}" dt="2019-07-14T20:44:34.606" v="358" actId="20577"/>
          <ac:spMkLst>
            <pc:docMk/>
            <pc:sldMk cId="4139418628" sldId="392"/>
            <ac:spMk id="6" creationId="{6585AD19-48A0-4654-B475-93748E369EF3}"/>
          </ac:spMkLst>
        </pc:spChg>
      </pc:sldChg>
      <pc:sldChg chg="addSp delSp modSp add del modAnim">
        <pc:chgData name="Doug Tyson" userId="8cc5704abe1e0291" providerId="LiveId" clId="{A550EBBA-FE04-4756-9F2F-FA4CA2EDE089}" dt="2019-07-14T20:54:01.601" v="522" actId="1076"/>
        <pc:sldMkLst>
          <pc:docMk/>
          <pc:sldMk cId="2447707978" sldId="393"/>
        </pc:sldMkLst>
        <pc:spChg chg="del">
          <ac:chgData name="Doug Tyson" userId="8cc5704abe1e0291" providerId="LiveId" clId="{A550EBBA-FE04-4756-9F2F-FA4CA2EDE089}" dt="2019-07-14T20:52:46.237" v="450" actId="478"/>
          <ac:spMkLst>
            <pc:docMk/>
            <pc:sldMk cId="2447707978" sldId="393"/>
            <ac:spMk id="5" creationId="{1245AD0D-9FB2-41F2-B10A-542B91097D92}"/>
          </ac:spMkLst>
        </pc:spChg>
        <pc:spChg chg="mod">
          <ac:chgData name="Doug Tyson" userId="8cc5704abe1e0291" providerId="LiveId" clId="{A550EBBA-FE04-4756-9F2F-FA4CA2EDE089}" dt="2019-07-14T20:52:20.401" v="418" actId="20577"/>
          <ac:spMkLst>
            <pc:docMk/>
            <pc:sldMk cId="2447707978" sldId="393"/>
            <ac:spMk id="6" creationId="{6585AD19-48A0-4654-B475-93748E369EF3}"/>
          </ac:spMkLst>
        </pc:spChg>
        <pc:spChg chg="del">
          <ac:chgData name="Doug Tyson" userId="8cc5704abe1e0291" providerId="LiveId" clId="{A550EBBA-FE04-4756-9F2F-FA4CA2EDE089}" dt="2019-07-14T20:52:30.030" v="419" actId="478"/>
          <ac:spMkLst>
            <pc:docMk/>
            <pc:sldMk cId="2447707978" sldId="393"/>
            <ac:spMk id="8" creationId="{F2E5E946-9D18-47D9-9ADB-B680F971A2D7}"/>
          </ac:spMkLst>
        </pc:spChg>
        <pc:spChg chg="add mod">
          <ac:chgData name="Doug Tyson" userId="8cc5704abe1e0291" providerId="LiveId" clId="{A550EBBA-FE04-4756-9F2F-FA4CA2EDE089}" dt="2019-07-14T20:53:46.424" v="521" actId="1076"/>
          <ac:spMkLst>
            <pc:docMk/>
            <pc:sldMk cId="2447707978" sldId="393"/>
            <ac:spMk id="9" creationId="{B8D4E7EE-F364-4AAD-B706-9969018EE7B1}"/>
          </ac:spMkLst>
        </pc:spChg>
        <pc:picChg chg="del">
          <ac:chgData name="Doug Tyson" userId="8cc5704abe1e0291" providerId="LiveId" clId="{A550EBBA-FE04-4756-9F2F-FA4CA2EDE089}" dt="2019-07-14T20:52:45.001" v="449" actId="478"/>
          <ac:picMkLst>
            <pc:docMk/>
            <pc:sldMk cId="2447707978" sldId="393"/>
            <ac:picMk id="4" creationId="{B9951CA3-A065-4736-ABC1-7DC29D4B5FFC}"/>
          </ac:picMkLst>
        </pc:picChg>
        <pc:picChg chg="mod">
          <ac:chgData name="Doug Tyson" userId="8cc5704abe1e0291" providerId="LiveId" clId="{A550EBBA-FE04-4756-9F2F-FA4CA2EDE089}" dt="2019-07-14T20:54:01.601" v="522" actId="1076"/>
          <ac:picMkLst>
            <pc:docMk/>
            <pc:sldMk cId="2447707978" sldId="393"/>
            <ac:picMk id="7" creationId="{4F420156-AF36-4E21-A975-600211B6EA6E}"/>
          </ac:picMkLst>
        </pc:picChg>
      </pc:sldChg>
      <pc:sldChg chg="modSp">
        <pc:chgData name="Doug Tyson" userId="8cc5704abe1e0291" providerId="LiveId" clId="{A550EBBA-FE04-4756-9F2F-FA4CA2EDE089}" dt="2019-07-14T19:55:14.782" v="215" actId="20577"/>
        <pc:sldMkLst>
          <pc:docMk/>
          <pc:sldMk cId="219401499" sldId="412"/>
        </pc:sldMkLst>
        <pc:spChg chg="mod">
          <ac:chgData name="Doug Tyson" userId="8cc5704abe1e0291" providerId="LiveId" clId="{A550EBBA-FE04-4756-9F2F-FA4CA2EDE089}" dt="2019-07-14T19:55:14.782" v="215" actId="20577"/>
          <ac:spMkLst>
            <pc:docMk/>
            <pc:sldMk cId="219401499" sldId="412"/>
            <ac:spMk id="9" creationId="{D0DD70D3-D247-4EA6-A1D3-65DD044F9240}"/>
          </ac:spMkLst>
        </pc:spChg>
      </pc:sldChg>
      <pc:sldChg chg="modSp">
        <pc:chgData name="Doug Tyson" userId="8cc5704abe1e0291" providerId="LiveId" clId="{A550EBBA-FE04-4756-9F2F-FA4CA2EDE089}" dt="2019-07-14T19:55:22.864" v="219" actId="20577"/>
        <pc:sldMkLst>
          <pc:docMk/>
          <pc:sldMk cId="4003989708" sldId="413"/>
        </pc:sldMkLst>
        <pc:spChg chg="mod">
          <ac:chgData name="Doug Tyson" userId="8cc5704abe1e0291" providerId="LiveId" clId="{A550EBBA-FE04-4756-9F2F-FA4CA2EDE089}" dt="2019-07-14T19:55:22.864" v="219" actId="20577"/>
          <ac:spMkLst>
            <pc:docMk/>
            <pc:sldMk cId="4003989708" sldId="413"/>
            <ac:spMk id="9" creationId="{D0DD70D3-D247-4EA6-A1D3-65DD044F9240}"/>
          </ac:spMkLst>
        </pc:spChg>
      </pc:sldChg>
      <pc:sldChg chg="modSp">
        <pc:chgData name="Doug Tyson" userId="8cc5704abe1e0291" providerId="LiveId" clId="{A550EBBA-FE04-4756-9F2F-FA4CA2EDE089}" dt="2019-07-14T19:55:26.996" v="221" actId="20577"/>
        <pc:sldMkLst>
          <pc:docMk/>
          <pc:sldMk cId="3053669426" sldId="414"/>
        </pc:sldMkLst>
        <pc:spChg chg="mod">
          <ac:chgData name="Doug Tyson" userId="8cc5704abe1e0291" providerId="LiveId" clId="{A550EBBA-FE04-4756-9F2F-FA4CA2EDE089}" dt="2019-07-14T19:55:26.996" v="221" actId="20577"/>
          <ac:spMkLst>
            <pc:docMk/>
            <pc:sldMk cId="3053669426" sldId="414"/>
            <ac:spMk id="9" creationId="{D0DD70D3-D247-4EA6-A1D3-65DD044F9240}"/>
          </ac:spMkLst>
        </pc:spChg>
      </pc:sldChg>
      <pc:sldChg chg="modSp">
        <pc:chgData name="Doug Tyson" userId="8cc5704abe1e0291" providerId="LiveId" clId="{A550EBBA-FE04-4756-9F2F-FA4CA2EDE089}" dt="2019-07-14T19:55:18.664" v="217" actId="20577"/>
        <pc:sldMkLst>
          <pc:docMk/>
          <pc:sldMk cId="3950850208" sldId="415"/>
        </pc:sldMkLst>
        <pc:spChg chg="mod">
          <ac:chgData name="Doug Tyson" userId="8cc5704abe1e0291" providerId="LiveId" clId="{A550EBBA-FE04-4756-9F2F-FA4CA2EDE089}" dt="2019-07-14T19:55:18.664" v="217" actId="20577"/>
          <ac:spMkLst>
            <pc:docMk/>
            <pc:sldMk cId="3950850208" sldId="415"/>
            <ac:spMk id="9" creationId="{D0DD70D3-D247-4EA6-A1D3-65DD044F9240}"/>
          </ac:spMkLst>
        </pc:spChg>
      </pc:sldChg>
      <pc:sldChg chg="modSp">
        <pc:chgData name="Doug Tyson" userId="8cc5704abe1e0291" providerId="LiveId" clId="{A550EBBA-FE04-4756-9F2F-FA4CA2EDE089}" dt="2019-07-14T19:55:31.107" v="223" actId="20577"/>
        <pc:sldMkLst>
          <pc:docMk/>
          <pc:sldMk cId="2038763076" sldId="416"/>
        </pc:sldMkLst>
        <pc:spChg chg="mod">
          <ac:chgData name="Doug Tyson" userId="8cc5704abe1e0291" providerId="LiveId" clId="{A550EBBA-FE04-4756-9F2F-FA4CA2EDE089}" dt="2019-07-14T19:55:31.107" v="223" actId="20577"/>
          <ac:spMkLst>
            <pc:docMk/>
            <pc:sldMk cId="2038763076" sldId="416"/>
            <ac:spMk id="9" creationId="{D0DD70D3-D247-4EA6-A1D3-65DD044F9240}"/>
          </ac:spMkLst>
        </pc:spChg>
      </pc:sldChg>
      <pc:sldChg chg="del">
        <pc:chgData name="Doug Tyson" userId="8cc5704abe1e0291" providerId="LiveId" clId="{A550EBBA-FE04-4756-9F2F-FA4CA2EDE089}" dt="2019-07-14T19:50:24.125" v="186" actId="2696"/>
        <pc:sldMkLst>
          <pc:docMk/>
          <pc:sldMk cId="3619698379" sldId="429"/>
        </pc:sldMkLst>
      </pc:sldChg>
      <pc:sldChg chg="addSp modSp modAnim">
        <pc:chgData name="Doug Tyson" userId="8cc5704abe1e0291" providerId="LiveId" clId="{A550EBBA-FE04-4756-9F2F-FA4CA2EDE089}" dt="2019-07-14T19:47:14.870" v="184"/>
        <pc:sldMkLst>
          <pc:docMk/>
          <pc:sldMk cId="603571839" sldId="430"/>
        </pc:sldMkLst>
        <pc:spChg chg="mod">
          <ac:chgData name="Doug Tyson" userId="8cc5704abe1e0291" providerId="LiveId" clId="{A550EBBA-FE04-4756-9F2F-FA4CA2EDE089}" dt="2019-07-14T19:47:03.462" v="181" actId="164"/>
          <ac:spMkLst>
            <pc:docMk/>
            <pc:sldMk cId="603571839" sldId="430"/>
            <ac:spMk id="2" creationId="{44CBCC0C-695F-4781-A938-7808FFD965CB}"/>
          </ac:spMkLst>
        </pc:spChg>
        <pc:spChg chg="mod">
          <ac:chgData name="Doug Tyson" userId="8cc5704abe1e0291" providerId="LiveId" clId="{A550EBBA-FE04-4756-9F2F-FA4CA2EDE089}" dt="2019-07-14T19:47:03.462" v="181" actId="164"/>
          <ac:spMkLst>
            <pc:docMk/>
            <pc:sldMk cId="603571839" sldId="430"/>
            <ac:spMk id="3" creationId="{AB44D3AE-1FA7-4DE1-ABE8-68E85A35BACA}"/>
          </ac:spMkLst>
        </pc:spChg>
        <pc:spChg chg="mod">
          <ac:chgData name="Doug Tyson" userId="8cc5704abe1e0291" providerId="LiveId" clId="{A550EBBA-FE04-4756-9F2F-FA4CA2EDE089}" dt="2019-07-14T19:47:13.048" v="183" actId="164"/>
          <ac:spMkLst>
            <pc:docMk/>
            <pc:sldMk cId="603571839" sldId="430"/>
            <ac:spMk id="9" creationId="{9D1CDA66-2A97-47E5-AEB5-0A207A2829F5}"/>
          </ac:spMkLst>
        </pc:spChg>
        <pc:spChg chg="mod">
          <ac:chgData name="Doug Tyson" userId="8cc5704abe1e0291" providerId="LiveId" clId="{A550EBBA-FE04-4756-9F2F-FA4CA2EDE089}" dt="2019-07-14T19:47:13.048" v="183" actId="164"/>
          <ac:spMkLst>
            <pc:docMk/>
            <pc:sldMk cId="603571839" sldId="430"/>
            <ac:spMk id="10" creationId="{C4C531E9-D084-4EC1-8B9F-EB25FF707367}"/>
          </ac:spMkLst>
        </pc:spChg>
        <pc:spChg chg="mod">
          <ac:chgData name="Doug Tyson" userId="8cc5704abe1e0291" providerId="LiveId" clId="{A550EBBA-FE04-4756-9F2F-FA4CA2EDE089}" dt="2019-07-14T19:47:13.048" v="183" actId="164"/>
          <ac:spMkLst>
            <pc:docMk/>
            <pc:sldMk cId="603571839" sldId="430"/>
            <ac:spMk id="11" creationId="{4EF20445-C6CD-439B-925A-EBAC13C8F96A}"/>
          </ac:spMkLst>
        </pc:spChg>
        <pc:grpChg chg="add mod">
          <ac:chgData name="Doug Tyson" userId="8cc5704abe1e0291" providerId="LiveId" clId="{A550EBBA-FE04-4756-9F2F-FA4CA2EDE089}" dt="2019-07-14T19:47:03.462" v="181" actId="164"/>
          <ac:grpSpMkLst>
            <pc:docMk/>
            <pc:sldMk cId="603571839" sldId="430"/>
            <ac:grpSpMk id="6" creationId="{6BCF0D3A-7169-4B56-A227-EEFB6021B5DE}"/>
          </ac:grpSpMkLst>
        </pc:grpChg>
        <pc:grpChg chg="add mod">
          <ac:chgData name="Doug Tyson" userId="8cc5704abe1e0291" providerId="LiveId" clId="{A550EBBA-FE04-4756-9F2F-FA4CA2EDE089}" dt="2019-07-14T19:47:13.048" v="183" actId="164"/>
          <ac:grpSpMkLst>
            <pc:docMk/>
            <pc:sldMk cId="603571839" sldId="430"/>
            <ac:grpSpMk id="12" creationId="{153C554B-111F-4875-AFBF-CAD618EDC347}"/>
          </ac:grpSpMkLst>
        </pc:grpChg>
      </pc:sldChg>
      <pc:sldChg chg="del">
        <pc:chgData name="Doug Tyson" userId="8cc5704abe1e0291" providerId="LiveId" clId="{A550EBBA-FE04-4756-9F2F-FA4CA2EDE089}" dt="2019-07-14T19:50:55.221" v="192" actId="2696"/>
        <pc:sldMkLst>
          <pc:docMk/>
          <pc:sldMk cId="255468059" sldId="431"/>
        </pc:sldMkLst>
      </pc:sldChg>
      <pc:sldChg chg="del">
        <pc:chgData name="Doug Tyson" userId="8cc5704abe1e0291" providerId="LiveId" clId="{A550EBBA-FE04-4756-9F2F-FA4CA2EDE089}" dt="2019-07-14T19:50:55.215" v="190" actId="2696"/>
        <pc:sldMkLst>
          <pc:docMk/>
          <pc:sldMk cId="3196859100" sldId="432"/>
        </pc:sldMkLst>
      </pc:sldChg>
      <pc:sldChg chg="addSp modSp modAnim">
        <pc:chgData name="Doug Tyson" userId="8cc5704abe1e0291" providerId="LiveId" clId="{A550EBBA-FE04-4756-9F2F-FA4CA2EDE089}" dt="2019-07-14T20:56:52.971" v="529"/>
        <pc:sldMkLst>
          <pc:docMk/>
          <pc:sldMk cId="2945422356" sldId="433"/>
        </pc:sldMkLst>
        <pc:spChg chg="mod">
          <ac:chgData name="Doug Tyson" userId="8cc5704abe1e0291" providerId="LiveId" clId="{A550EBBA-FE04-4756-9F2F-FA4CA2EDE089}" dt="2019-07-14T20:56:48.459" v="527" actId="164"/>
          <ac:spMkLst>
            <pc:docMk/>
            <pc:sldMk cId="2945422356" sldId="433"/>
            <ac:spMk id="13" creationId="{056ECF28-8AE2-412D-8CF9-773161352855}"/>
          </ac:spMkLst>
        </pc:spChg>
        <pc:grpChg chg="add mod">
          <ac:chgData name="Doug Tyson" userId="8cc5704abe1e0291" providerId="LiveId" clId="{A550EBBA-FE04-4756-9F2F-FA4CA2EDE089}" dt="2019-07-14T20:56:48.459" v="527" actId="164"/>
          <ac:grpSpMkLst>
            <pc:docMk/>
            <pc:sldMk cId="2945422356" sldId="433"/>
            <ac:grpSpMk id="6" creationId="{A2228011-6ADB-4EB0-B126-7146D70A5D6B}"/>
          </ac:grpSpMkLst>
        </pc:grpChg>
        <pc:cxnChg chg="mod">
          <ac:chgData name="Doug Tyson" userId="8cc5704abe1e0291" providerId="LiveId" clId="{A550EBBA-FE04-4756-9F2F-FA4CA2EDE089}" dt="2019-07-14T20:56:48.459" v="527" actId="164"/>
          <ac:cxnSpMkLst>
            <pc:docMk/>
            <pc:sldMk cId="2945422356" sldId="433"/>
            <ac:cxnSpMk id="12" creationId="{39CDAF85-A621-466C-919A-54DAAFA30A53}"/>
          </ac:cxnSpMkLst>
        </pc:cxnChg>
      </pc:sldChg>
      <pc:sldChg chg="del">
        <pc:chgData name="Doug Tyson" userId="8cc5704abe1e0291" providerId="LiveId" clId="{A550EBBA-FE04-4756-9F2F-FA4CA2EDE089}" dt="2019-07-14T19:52:28.670" v="198" actId="2696"/>
        <pc:sldMkLst>
          <pc:docMk/>
          <pc:sldMk cId="1131163367" sldId="434"/>
        </pc:sldMkLst>
      </pc:sldChg>
      <pc:sldChg chg="modAnim">
        <pc:chgData name="Doug Tyson" userId="8cc5704abe1e0291" providerId="LiveId" clId="{A550EBBA-FE04-4756-9F2F-FA4CA2EDE089}" dt="2019-07-14T19:52:24.241" v="196"/>
        <pc:sldMkLst>
          <pc:docMk/>
          <pc:sldMk cId="567216804" sldId="435"/>
        </pc:sldMkLst>
      </pc:sldChg>
      <pc:sldChg chg="del">
        <pc:chgData name="Doug Tyson" userId="8cc5704abe1e0291" providerId="LiveId" clId="{A550EBBA-FE04-4756-9F2F-FA4CA2EDE089}" dt="2019-07-14T19:53:17.114" v="204" actId="2696"/>
        <pc:sldMkLst>
          <pc:docMk/>
          <pc:sldMk cId="3891979830" sldId="436"/>
        </pc:sldMkLst>
      </pc:sldChg>
      <pc:sldChg chg="modSp modAnim">
        <pc:chgData name="Doug Tyson" userId="8cc5704abe1e0291" providerId="LiveId" clId="{A550EBBA-FE04-4756-9F2F-FA4CA2EDE089}" dt="2019-07-14T20:58:25.083" v="536"/>
        <pc:sldMkLst>
          <pc:docMk/>
          <pc:sldMk cId="338719244" sldId="437"/>
        </pc:sldMkLst>
        <pc:spChg chg="mod">
          <ac:chgData name="Doug Tyson" userId="8cc5704abe1e0291" providerId="LiveId" clId="{A550EBBA-FE04-4756-9F2F-FA4CA2EDE089}" dt="2019-07-14T20:57:54.509" v="532" actId="1076"/>
          <ac:spMkLst>
            <pc:docMk/>
            <pc:sldMk cId="338719244" sldId="437"/>
            <ac:spMk id="9" creationId="{5C28C4A4-990B-4174-A233-CF2D65940BBB}"/>
          </ac:spMkLst>
        </pc:spChg>
      </pc:sldChg>
      <pc:sldChg chg="del">
        <pc:chgData name="Doug Tyson" userId="8cc5704abe1e0291" providerId="LiveId" clId="{A550EBBA-FE04-4756-9F2F-FA4CA2EDE089}" dt="2019-07-14T19:53:17.204" v="206" actId="2696"/>
        <pc:sldMkLst>
          <pc:docMk/>
          <pc:sldMk cId="1303892989" sldId="439"/>
        </pc:sldMkLst>
      </pc:sldChg>
      <pc:sldChg chg="del">
        <pc:chgData name="Doug Tyson" userId="8cc5704abe1e0291" providerId="LiveId" clId="{A550EBBA-FE04-4756-9F2F-FA4CA2EDE089}" dt="2019-07-14T19:53:17.144" v="205" actId="2696"/>
        <pc:sldMkLst>
          <pc:docMk/>
          <pc:sldMk cId="23667838" sldId="440"/>
        </pc:sldMkLst>
      </pc:sldChg>
      <pc:sldChg chg="del">
        <pc:chgData name="Doug Tyson" userId="8cc5704abe1e0291" providerId="LiveId" clId="{A550EBBA-FE04-4756-9F2F-FA4CA2EDE089}" dt="2019-07-14T19:54:04.080" v="211" actId="2696"/>
        <pc:sldMkLst>
          <pc:docMk/>
          <pc:sldMk cId="1838664546" sldId="441"/>
        </pc:sldMkLst>
      </pc:sldChg>
      <pc:sldChg chg="modSp modAnim">
        <pc:chgData name="Doug Tyson" userId="8cc5704abe1e0291" providerId="LiveId" clId="{A550EBBA-FE04-4756-9F2F-FA4CA2EDE089}" dt="2019-07-14T20:58:44.213" v="537"/>
        <pc:sldMkLst>
          <pc:docMk/>
          <pc:sldMk cId="3137254250" sldId="442"/>
        </pc:sldMkLst>
        <pc:spChg chg="mod">
          <ac:chgData name="Doug Tyson" userId="8cc5704abe1e0291" providerId="LiveId" clId="{A550EBBA-FE04-4756-9F2F-FA4CA2EDE089}" dt="2019-07-14T20:43:52.728" v="334" actId="1035"/>
          <ac:spMkLst>
            <pc:docMk/>
            <pc:sldMk cId="3137254250" sldId="442"/>
            <ac:spMk id="9" creationId="{73A02806-5F8A-4406-8963-05F741FC5E21}"/>
          </ac:spMkLst>
        </pc:spChg>
        <pc:spChg chg="mod">
          <ac:chgData name="Doug Tyson" userId="8cc5704abe1e0291" providerId="LiveId" clId="{A550EBBA-FE04-4756-9F2F-FA4CA2EDE089}" dt="2019-07-14T20:44:08.794" v="350" actId="113"/>
          <ac:spMkLst>
            <pc:docMk/>
            <pc:sldMk cId="3137254250" sldId="442"/>
            <ac:spMk id="10" creationId="{446F1EA3-F08C-4719-BA1D-2199588BE64A}"/>
          </ac:spMkLst>
        </pc:spChg>
        <pc:picChg chg="mod">
          <ac:chgData name="Doug Tyson" userId="8cc5704abe1e0291" providerId="LiveId" clId="{A550EBBA-FE04-4756-9F2F-FA4CA2EDE089}" dt="2019-07-14T19:58:19.616" v="308" actId="1036"/>
          <ac:picMkLst>
            <pc:docMk/>
            <pc:sldMk cId="3137254250" sldId="442"/>
            <ac:picMk id="11" creationId="{822B54F9-56F7-4D12-85CE-8CD734B3A230}"/>
          </ac:picMkLst>
        </pc:picChg>
      </pc:sldChg>
      <pc:sldChg chg="addSp delSp modSp addAnim delAnim modAnim">
        <pc:chgData name="Doug Tyson" userId="8cc5704abe1e0291" providerId="LiveId" clId="{A550EBBA-FE04-4756-9F2F-FA4CA2EDE089}" dt="2019-07-14T20:59:24.843" v="538"/>
        <pc:sldMkLst>
          <pc:docMk/>
          <pc:sldMk cId="519253963" sldId="443"/>
        </pc:sldMkLst>
        <pc:spChg chg="mod">
          <ac:chgData name="Doug Tyson" userId="8cc5704abe1e0291" providerId="LiveId" clId="{A550EBBA-FE04-4756-9F2F-FA4CA2EDE089}" dt="2019-07-14T20:50:01.238" v="379" actId="20577"/>
          <ac:spMkLst>
            <pc:docMk/>
            <pc:sldMk cId="519253963" sldId="443"/>
            <ac:spMk id="6" creationId="{6585AD19-48A0-4654-B475-93748E369EF3}"/>
          </ac:spMkLst>
        </pc:spChg>
        <pc:spChg chg="mod">
          <ac:chgData name="Doug Tyson" userId="8cc5704abe1e0291" providerId="LiveId" clId="{A550EBBA-FE04-4756-9F2F-FA4CA2EDE089}" dt="2019-07-14T20:53:32.229" v="519" actId="20577"/>
          <ac:spMkLst>
            <pc:docMk/>
            <pc:sldMk cId="519253963" sldId="443"/>
            <ac:spMk id="8" creationId="{F2E5E946-9D18-47D9-9ADB-B680F971A2D7}"/>
          </ac:spMkLst>
        </pc:spChg>
        <pc:picChg chg="add del mod">
          <ac:chgData name="Doug Tyson" userId="8cc5704abe1e0291" providerId="LiveId" clId="{A550EBBA-FE04-4756-9F2F-FA4CA2EDE089}" dt="2019-07-14T20:51:11.193" v="390" actId="478"/>
          <ac:picMkLst>
            <pc:docMk/>
            <pc:sldMk cId="519253963" sldId="443"/>
            <ac:picMk id="4" creationId="{49B5CF3C-28E8-4268-9881-605298350D57}"/>
          </ac:picMkLst>
        </pc:picChg>
        <pc:picChg chg="del">
          <ac:chgData name="Doug Tyson" userId="8cc5704abe1e0291" providerId="LiveId" clId="{A550EBBA-FE04-4756-9F2F-FA4CA2EDE089}" dt="2019-07-14T20:48:17.196" v="375" actId="478"/>
          <ac:picMkLst>
            <pc:docMk/>
            <pc:sldMk cId="519253963" sldId="443"/>
            <ac:picMk id="7" creationId="{4F420156-AF36-4E21-A975-600211B6EA6E}"/>
          </ac:picMkLst>
        </pc:picChg>
        <pc:picChg chg="add del">
          <ac:chgData name="Doug Tyson" userId="8cc5704abe1e0291" providerId="LiveId" clId="{A550EBBA-FE04-4756-9F2F-FA4CA2EDE089}" dt="2019-07-14T20:51:10.154" v="389"/>
          <ac:picMkLst>
            <pc:docMk/>
            <pc:sldMk cId="519253963" sldId="443"/>
            <ac:picMk id="9" creationId="{DD7B8607-BE9D-4BB4-A063-9831CC8AD41E}"/>
          </ac:picMkLst>
        </pc:picChg>
      </pc:sldChg>
      <pc:sldChg chg="add del">
        <pc:chgData name="Doug Tyson" userId="8cc5704abe1e0291" providerId="LiveId" clId="{A550EBBA-FE04-4756-9F2F-FA4CA2EDE089}" dt="2019-07-14T19:23:44.732" v="44" actId="2696"/>
        <pc:sldMkLst>
          <pc:docMk/>
          <pc:sldMk cId="916836658" sldId="453"/>
        </pc:sldMkLst>
      </pc:sldChg>
      <pc:sldChg chg="addSp delSp modSp add modAnim">
        <pc:chgData name="Doug Tyson" userId="8cc5704abe1e0291" providerId="LiveId" clId="{A550EBBA-FE04-4756-9F2F-FA4CA2EDE089}" dt="2019-07-14T19:46:14" v="176"/>
        <pc:sldMkLst>
          <pc:docMk/>
          <pc:sldMk cId="3721659559" sldId="453"/>
        </pc:sldMkLst>
        <pc:spChg chg="del">
          <ac:chgData name="Doug Tyson" userId="8cc5704abe1e0291" providerId="LiveId" clId="{A550EBBA-FE04-4756-9F2F-FA4CA2EDE089}" dt="2019-07-14T19:38:09.693" v="59" actId="478"/>
          <ac:spMkLst>
            <pc:docMk/>
            <pc:sldMk cId="3721659559" sldId="453"/>
            <ac:spMk id="3" creationId="{13DA22B0-ECC0-4B10-99B1-FE63F8F8D99A}"/>
          </ac:spMkLst>
        </pc:spChg>
        <pc:spChg chg="add mod">
          <ac:chgData name="Doug Tyson" userId="8cc5704abe1e0291" providerId="LiveId" clId="{A550EBBA-FE04-4756-9F2F-FA4CA2EDE089}" dt="2019-07-14T19:38:39.060" v="69" actId="20577"/>
          <ac:spMkLst>
            <pc:docMk/>
            <pc:sldMk cId="3721659559" sldId="453"/>
            <ac:spMk id="4" creationId="{A1CD40B5-E4D5-4029-86E8-038C584E9866}"/>
          </ac:spMkLst>
        </pc:spChg>
        <pc:spChg chg="del">
          <ac:chgData name="Doug Tyson" userId="8cc5704abe1e0291" providerId="LiveId" clId="{A550EBBA-FE04-4756-9F2F-FA4CA2EDE089}" dt="2019-07-14T19:38:13.732" v="61" actId="478"/>
          <ac:spMkLst>
            <pc:docMk/>
            <pc:sldMk cId="3721659559" sldId="453"/>
            <ac:spMk id="6" creationId="{5656E0DE-F0A7-40E5-B0BA-7593DBA2B6F9}"/>
          </ac:spMkLst>
        </pc:spChg>
        <pc:spChg chg="add mod">
          <ac:chgData name="Doug Tyson" userId="8cc5704abe1e0291" providerId="LiveId" clId="{A550EBBA-FE04-4756-9F2F-FA4CA2EDE089}" dt="2019-07-14T19:40:08.948" v="113" actId="20577"/>
          <ac:spMkLst>
            <pc:docMk/>
            <pc:sldMk cId="3721659559" sldId="453"/>
            <ac:spMk id="8" creationId="{DB2E368F-99F9-4F77-8933-2D8B9F15C73B}"/>
          </ac:spMkLst>
        </pc:spChg>
        <pc:spChg chg="add del mod">
          <ac:chgData name="Doug Tyson" userId="8cc5704abe1e0291" providerId="LiveId" clId="{A550EBBA-FE04-4756-9F2F-FA4CA2EDE089}" dt="2019-07-14T19:38:11.701" v="60" actId="478"/>
          <ac:spMkLst>
            <pc:docMk/>
            <pc:sldMk cId="3721659559" sldId="453"/>
            <ac:spMk id="9" creationId="{D3C06DCD-7A63-4ADD-9B6B-B3D0AFAAACB3}"/>
          </ac:spMkLst>
        </pc:spChg>
        <pc:spChg chg="add mod">
          <ac:chgData name="Doug Tyson" userId="8cc5704abe1e0291" providerId="LiveId" clId="{A550EBBA-FE04-4756-9F2F-FA4CA2EDE089}" dt="2019-07-14T19:46:06.171" v="173" actId="164"/>
          <ac:spMkLst>
            <pc:docMk/>
            <pc:sldMk cId="3721659559" sldId="453"/>
            <ac:spMk id="10" creationId="{A82EF0AF-0E54-4E06-86AF-F5E742133E90}"/>
          </ac:spMkLst>
        </pc:spChg>
        <pc:spChg chg="add mod">
          <ac:chgData name="Doug Tyson" userId="8cc5704abe1e0291" providerId="LiveId" clId="{A550EBBA-FE04-4756-9F2F-FA4CA2EDE089}" dt="2019-07-14T19:45:11.186" v="166" actId="164"/>
          <ac:spMkLst>
            <pc:docMk/>
            <pc:sldMk cId="3721659559" sldId="453"/>
            <ac:spMk id="11" creationId="{B5E51E8D-5AC3-4D96-ACB6-9B9930EA8E26}"/>
          </ac:spMkLst>
        </pc:spChg>
        <pc:spChg chg="add mod">
          <ac:chgData name="Doug Tyson" userId="8cc5704abe1e0291" providerId="LiveId" clId="{A550EBBA-FE04-4756-9F2F-FA4CA2EDE089}" dt="2019-07-14T19:43:29.909" v="154" actId="20577"/>
          <ac:spMkLst>
            <pc:docMk/>
            <pc:sldMk cId="3721659559" sldId="453"/>
            <ac:spMk id="12" creationId="{ECA941BD-1D6F-4216-8D5C-87D1943B5B2A}"/>
          </ac:spMkLst>
        </pc:spChg>
        <pc:spChg chg="add del mod">
          <ac:chgData name="Doug Tyson" userId="8cc5704abe1e0291" providerId="LiveId" clId="{A550EBBA-FE04-4756-9F2F-FA4CA2EDE089}" dt="2019-07-14T19:43:43.840" v="156"/>
          <ac:spMkLst>
            <pc:docMk/>
            <pc:sldMk cId="3721659559" sldId="453"/>
            <ac:spMk id="13" creationId="{D987C7DD-CD80-4448-8403-612FE927B057}"/>
          </ac:spMkLst>
        </pc:spChg>
        <pc:spChg chg="add">
          <ac:chgData name="Doug Tyson" userId="8cc5704abe1e0291" providerId="LiveId" clId="{A550EBBA-FE04-4756-9F2F-FA4CA2EDE089}" dt="2019-07-14T19:43:47.829" v="157"/>
          <ac:spMkLst>
            <pc:docMk/>
            <pc:sldMk cId="3721659559" sldId="453"/>
            <ac:spMk id="14" creationId="{313674F2-62EF-4E05-BE29-1135EA69D3D3}"/>
          </ac:spMkLst>
        </pc:spChg>
        <pc:grpChg chg="add mod">
          <ac:chgData name="Doug Tyson" userId="8cc5704abe1e0291" providerId="LiveId" clId="{A550EBBA-FE04-4756-9F2F-FA4CA2EDE089}" dt="2019-07-14T19:45:11.186" v="166" actId="164"/>
          <ac:grpSpMkLst>
            <pc:docMk/>
            <pc:sldMk cId="3721659559" sldId="453"/>
            <ac:grpSpMk id="19" creationId="{99BA88C9-CA71-4F55-A9C4-5102509960E4}"/>
          </ac:grpSpMkLst>
        </pc:grpChg>
        <pc:grpChg chg="add mod">
          <ac:chgData name="Doug Tyson" userId="8cc5704abe1e0291" providerId="LiveId" clId="{A550EBBA-FE04-4756-9F2F-FA4CA2EDE089}" dt="2019-07-14T19:46:06.171" v="173" actId="164"/>
          <ac:grpSpMkLst>
            <pc:docMk/>
            <pc:sldMk cId="3721659559" sldId="453"/>
            <ac:grpSpMk id="21" creationId="{1B5AC53C-EB2D-49DD-BD6A-0C7C61FC9107}"/>
          </ac:grpSpMkLst>
        </pc:grpChg>
        <pc:picChg chg="del">
          <ac:chgData name="Doug Tyson" userId="8cc5704abe1e0291" providerId="LiveId" clId="{A550EBBA-FE04-4756-9F2F-FA4CA2EDE089}" dt="2019-07-14T19:36:48.306" v="46" actId="478"/>
          <ac:picMkLst>
            <pc:docMk/>
            <pc:sldMk cId="3721659559" sldId="453"/>
            <ac:picMk id="7" creationId="{C0366CA1-D5F5-44CF-8217-49BA89977479}"/>
          </ac:picMkLst>
        </pc:picChg>
        <pc:cxnChg chg="add mod">
          <ac:chgData name="Doug Tyson" userId="8cc5704abe1e0291" providerId="LiveId" clId="{A550EBBA-FE04-4756-9F2F-FA4CA2EDE089}" dt="2019-07-14T19:46:06.171" v="173" actId="164"/>
          <ac:cxnSpMkLst>
            <pc:docMk/>
            <pc:sldMk cId="3721659559" sldId="453"/>
            <ac:cxnSpMk id="16" creationId="{FCD3BE22-CEBF-4FA6-8470-CAA2BD429DC8}"/>
          </ac:cxnSpMkLst>
        </pc:cxnChg>
        <pc:cxnChg chg="add mod">
          <ac:chgData name="Doug Tyson" userId="8cc5704abe1e0291" providerId="LiveId" clId="{A550EBBA-FE04-4756-9F2F-FA4CA2EDE089}" dt="2019-07-14T19:45:11.186" v="166" actId="164"/>
          <ac:cxnSpMkLst>
            <pc:docMk/>
            <pc:sldMk cId="3721659559" sldId="453"/>
            <ac:cxnSpMk id="17" creationId="{EF581BB0-02C3-4E92-A764-F26D998EFB2D}"/>
          </ac:cxnSpMkLst>
        </pc:cxnChg>
      </pc:sldChg>
      <pc:sldChg chg="add del">
        <pc:chgData name="Doug Tyson" userId="8cc5704abe1e0291" providerId="LiveId" clId="{A550EBBA-FE04-4756-9F2F-FA4CA2EDE089}" dt="2019-07-14T20:52:59.648" v="451" actId="2696"/>
        <pc:sldMkLst>
          <pc:docMk/>
          <pc:sldMk cId="3891157621" sldId="454"/>
        </pc:sldMkLst>
      </pc:sldChg>
    </pc:docChg>
  </pc:docChgLst>
  <pc:docChgLst>
    <pc:chgData name="Doug Tyson" userId="8cc5704abe1e0291" providerId="LiveId" clId="{BAB98723-7863-44B6-A00D-5E9957B3AA26}"/>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507C0F-BB3B-4D1F-9741-43673F3BD092}" type="datetimeFigureOut">
              <a:rPr lang="en-US" smtClean="0"/>
              <a:t>7/14/2019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5E561-50D9-432F-AA8A-418B9D86518F}" type="slidenum">
              <a:rPr lang="en-US" smtClean="0"/>
              <a:t>‹#›</a:t>
            </a:fld>
            <a:endParaRPr lang="en-US"/>
          </a:p>
        </p:txBody>
      </p:sp>
    </p:spTree>
    <p:extLst>
      <p:ext uri="{BB962C8B-B14F-4D97-AF65-F5344CB8AC3E}">
        <p14:creationId xmlns:p14="http://schemas.microsoft.com/office/powerpoint/2010/main" val="3501487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88869"/>
            <a:ext cx="3886200" cy="488809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288869"/>
            <a:ext cx="3886200" cy="4888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209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0905A-7CE8-4E93-86CB-86A86D2826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3CAE09-6744-4B32-B779-E1AE52447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8B27083-36D0-4CF7-AFBB-D430D64DC713}"/>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262841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E06C4-5666-4D6C-BFEC-2AC124B82F9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5E9F71-44CC-4B97-A8E5-ACF4EADD711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80762414-12C8-48AD-9DCC-AD23A0D8650E}"/>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296807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084E8-50EF-4E4A-8F4E-4C511FC90D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965F1B-BE86-4A4F-B015-21BB76F2662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96FBDA-E377-4DA2-AA21-97992E957A56}"/>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453F49F0-2B08-469A-902C-5A77305CD1D3}"/>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635847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ADE2-79B8-4C7D-80BF-F62F0C07C05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0B278E-432E-43A6-82D9-C389627BB54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2FDB43-0AD9-42CD-8661-8E8F01DBFC7A}"/>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E5357D-8170-444E-9B2C-E7810DC82B5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342DF30-567C-417A-99CF-38F3F4BED0C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831979B3-A69D-483B-8016-958A185F8368}"/>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238194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A0F1B-98AF-4403-9C8A-F9DDC350D377}"/>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769D78C9-C2AC-4BDA-9E8E-71283B1D6663}"/>
              </a:ext>
            </a:extLst>
          </p:cNvPr>
          <p:cNvSpPr>
            <a:spLocks noGrp="1"/>
          </p:cNvSpPr>
          <p:nvPr>
            <p:ph type="ftr" sz="quarter" idx="11"/>
          </p:nvPr>
        </p:nvSpPr>
        <p:spPr>
          <a:xfrm>
            <a:off x="0"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3645879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2D92824-8ED1-4A54-8013-BB7BCCB5F3CC}"/>
              </a:ext>
            </a:extLst>
          </p:cNvPr>
          <p:cNvSpPr>
            <a:spLocks noGrp="1"/>
          </p:cNvSpPr>
          <p:nvPr>
            <p:ph type="ftr" sz="quarter" idx="11"/>
          </p:nvPr>
        </p:nvSpPr>
        <p:spPr>
          <a:xfrm>
            <a:off x="0" y="6485744"/>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1381787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28650" y="1297576"/>
            <a:ext cx="7886700" cy="487938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2807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5473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839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Targ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2A2AD-F06D-4CFE-844B-6D3C41D17494}"/>
              </a:ext>
            </a:extLst>
          </p:cNvPr>
          <p:cNvSpPr>
            <a:spLocks noGrp="1"/>
          </p:cNvSpPr>
          <p:nvPr>
            <p:ph type="title"/>
          </p:nvPr>
        </p:nvSpPr>
        <p:spPr/>
        <p:txBody>
          <a:bodyPr/>
          <a:lstStyle/>
          <a:p>
            <a:r>
              <a:rPr lang="en-US" dirty="0"/>
              <a:t>Click to edit Master title style</a:t>
            </a:r>
          </a:p>
        </p:txBody>
      </p:sp>
      <p:sp>
        <p:nvSpPr>
          <p:cNvPr id="5" name="TextBox 4">
            <a:extLst>
              <a:ext uri="{FF2B5EF4-FFF2-40B4-BE49-F238E27FC236}">
                <a16:creationId xmlns:a16="http://schemas.microsoft.com/office/drawing/2014/main" id="{19EA9917-E7C9-46FD-B481-4093032495BF}"/>
              </a:ext>
            </a:extLst>
          </p:cNvPr>
          <p:cNvSpPr txBox="1"/>
          <p:nvPr userDrawn="1"/>
        </p:nvSpPr>
        <p:spPr>
          <a:xfrm>
            <a:off x="628650" y="1998337"/>
            <a:ext cx="7886700" cy="4014273"/>
          </a:xfrm>
          <a:prstGeom prst="rect">
            <a:avLst/>
          </a:prstGeom>
          <a:solidFill>
            <a:srgbClr val="FFFFCC"/>
          </a:solidFill>
          <a:ln>
            <a:solidFill>
              <a:schemeClr val="accent5">
                <a:lumMod val="75000"/>
              </a:schemeClr>
            </a:solidFill>
          </a:ln>
        </p:spPr>
        <p:txBody>
          <a:bodyPr wrap="square" rtlCol="0">
            <a:noAutofit/>
          </a:bodyPr>
          <a:lstStyle/>
          <a:p>
            <a:pPr marL="0" indent="0">
              <a:buFont typeface="Wingdings" panose="05000000000000000000" pitchFamily="2" charset="2"/>
              <a:buNone/>
            </a:pPr>
            <a:r>
              <a:rPr lang="en-US" sz="2400" i="1"/>
              <a:t>By the end of this section, you should be able to</a:t>
            </a:r>
            <a:r>
              <a:rPr lang="en-US" sz="2400" i="1" dirty="0"/>
              <a:t>:</a:t>
            </a:r>
          </a:p>
        </p:txBody>
      </p:sp>
      <p:sp>
        <p:nvSpPr>
          <p:cNvPr id="7" name="TextBox 6">
            <a:extLst>
              <a:ext uri="{FF2B5EF4-FFF2-40B4-BE49-F238E27FC236}">
                <a16:creationId xmlns:a16="http://schemas.microsoft.com/office/drawing/2014/main" id="{CC755562-FEEF-4EDC-93CA-ED6B4E3443A5}"/>
              </a:ext>
            </a:extLst>
          </p:cNvPr>
          <p:cNvSpPr txBox="1"/>
          <p:nvPr userDrawn="1"/>
        </p:nvSpPr>
        <p:spPr>
          <a:xfrm>
            <a:off x="628650" y="1475117"/>
            <a:ext cx="788670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a:t>LEARNING TARGETS</a:t>
            </a:r>
            <a:endParaRPr lang="en-US" sz="2800" dirty="0"/>
          </a:p>
        </p:txBody>
      </p:sp>
      <p:sp>
        <p:nvSpPr>
          <p:cNvPr id="9" name="Text Placeholder 8">
            <a:extLst>
              <a:ext uri="{FF2B5EF4-FFF2-40B4-BE49-F238E27FC236}">
                <a16:creationId xmlns:a16="http://schemas.microsoft.com/office/drawing/2014/main" id="{71567472-64B9-4AF4-A758-48EC7E1A33A2}"/>
              </a:ext>
            </a:extLst>
          </p:cNvPr>
          <p:cNvSpPr>
            <a:spLocks noGrp="1"/>
          </p:cNvSpPr>
          <p:nvPr>
            <p:ph type="body" sz="quarter" idx="10"/>
          </p:nvPr>
        </p:nvSpPr>
        <p:spPr>
          <a:xfrm>
            <a:off x="689843" y="2392572"/>
            <a:ext cx="7764044" cy="3620037"/>
          </a:xfrm>
        </p:spPr>
        <p:txBody>
          <a:bodyPr/>
          <a:lstStyle>
            <a:lvl1pPr marL="228600" indent="-228600">
              <a:buFont typeface="Wingdings" panose="05000000000000000000" pitchFamily="2" charset="2"/>
              <a:buChar char="ü"/>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3722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1F26D-D2F4-4D30-A9DE-C3A48D035B86}"/>
              </a:ext>
            </a:extLst>
          </p:cNvPr>
          <p:cNvSpPr>
            <a:spLocks noGrp="1"/>
          </p:cNvSpPr>
          <p:nvPr>
            <p:ph type="title" hasCustomPrompt="1"/>
          </p:nvPr>
        </p:nvSpPr>
        <p:spPr/>
        <p:txBody>
          <a:bodyPr/>
          <a:lstStyle>
            <a:lvl1pPr>
              <a:defRPr/>
            </a:lvl1pPr>
          </a:lstStyle>
          <a:p>
            <a:r>
              <a:rPr lang="en-US" dirty="0"/>
              <a:t>Section Summary</a:t>
            </a:r>
          </a:p>
        </p:txBody>
      </p:sp>
      <p:sp>
        <p:nvSpPr>
          <p:cNvPr id="3" name="TextBox 2">
            <a:extLst>
              <a:ext uri="{FF2B5EF4-FFF2-40B4-BE49-F238E27FC236}">
                <a16:creationId xmlns:a16="http://schemas.microsoft.com/office/drawing/2014/main" id="{D20811CE-7DB7-4B31-A6B9-E0CAACA98660}"/>
              </a:ext>
            </a:extLst>
          </p:cNvPr>
          <p:cNvSpPr txBox="1"/>
          <p:nvPr userDrawn="1"/>
        </p:nvSpPr>
        <p:spPr>
          <a:xfrm>
            <a:off x="628650" y="1998337"/>
            <a:ext cx="7886700" cy="4014273"/>
          </a:xfrm>
          <a:prstGeom prst="rect">
            <a:avLst/>
          </a:prstGeom>
          <a:solidFill>
            <a:srgbClr val="FFFFCC"/>
          </a:solidFill>
          <a:ln>
            <a:solidFill>
              <a:schemeClr val="accent5">
                <a:lumMod val="75000"/>
              </a:schemeClr>
            </a:solidFill>
          </a:ln>
        </p:spPr>
        <p:txBody>
          <a:bodyPr wrap="square" rtlCol="0">
            <a:noAutofit/>
          </a:bodyPr>
          <a:lstStyle/>
          <a:p>
            <a:pPr marL="0" indent="0">
              <a:buFont typeface="Wingdings" panose="05000000000000000000" pitchFamily="2" charset="2"/>
              <a:buNone/>
            </a:pPr>
            <a:r>
              <a:rPr lang="en-US" sz="2400" i="1"/>
              <a:t>After this section, you should be able to</a:t>
            </a:r>
            <a:r>
              <a:rPr lang="en-US" sz="2400" i="1" dirty="0"/>
              <a:t>:</a:t>
            </a:r>
          </a:p>
        </p:txBody>
      </p:sp>
      <p:sp>
        <p:nvSpPr>
          <p:cNvPr id="4" name="TextBox 3">
            <a:extLst>
              <a:ext uri="{FF2B5EF4-FFF2-40B4-BE49-F238E27FC236}">
                <a16:creationId xmlns:a16="http://schemas.microsoft.com/office/drawing/2014/main" id="{ACE02D3B-AED1-4DB2-B64C-3358B381B090}"/>
              </a:ext>
            </a:extLst>
          </p:cNvPr>
          <p:cNvSpPr txBox="1"/>
          <p:nvPr userDrawn="1"/>
        </p:nvSpPr>
        <p:spPr>
          <a:xfrm>
            <a:off x="628650" y="1475117"/>
            <a:ext cx="788670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a:t>LEARNING TARGETS</a:t>
            </a:r>
            <a:endParaRPr lang="en-US" sz="2800" dirty="0"/>
          </a:p>
        </p:txBody>
      </p:sp>
      <p:sp>
        <p:nvSpPr>
          <p:cNvPr id="6" name="Text Placeholder 8">
            <a:extLst>
              <a:ext uri="{FF2B5EF4-FFF2-40B4-BE49-F238E27FC236}">
                <a16:creationId xmlns:a16="http://schemas.microsoft.com/office/drawing/2014/main" id="{E98667F8-8436-4568-B2CF-2FBD7F1071EB}"/>
              </a:ext>
            </a:extLst>
          </p:cNvPr>
          <p:cNvSpPr>
            <a:spLocks noGrp="1"/>
          </p:cNvSpPr>
          <p:nvPr>
            <p:ph type="body" sz="quarter" idx="10"/>
          </p:nvPr>
        </p:nvSpPr>
        <p:spPr>
          <a:xfrm>
            <a:off x="689843" y="2392572"/>
            <a:ext cx="7764044" cy="3620037"/>
          </a:xfrm>
        </p:spPr>
        <p:txBody>
          <a:bodyPr/>
          <a:lstStyle>
            <a:lvl1pPr marL="228600" indent="-228600">
              <a:buFont typeface="Wingdings" panose="05000000000000000000" pitchFamily="2" charset="2"/>
              <a:buChar char="ü"/>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79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P Exam TI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1F26D-D2F4-4D30-A9DE-C3A48D035B86}"/>
              </a:ext>
            </a:extLst>
          </p:cNvPr>
          <p:cNvSpPr>
            <a:spLocks noGrp="1"/>
          </p:cNvSpPr>
          <p:nvPr>
            <p:ph type="title"/>
          </p:nvPr>
        </p:nvSpPr>
        <p:spPr/>
        <p:txBody>
          <a:bodyPr/>
          <a:lstStyle>
            <a:lvl1pPr>
              <a:defRPr/>
            </a:lvl1pPr>
          </a:lstStyle>
          <a:p>
            <a:endParaRPr lang="en-US" dirty="0"/>
          </a:p>
        </p:txBody>
      </p:sp>
      <p:sp>
        <p:nvSpPr>
          <p:cNvPr id="3" name="TextBox 2">
            <a:extLst>
              <a:ext uri="{FF2B5EF4-FFF2-40B4-BE49-F238E27FC236}">
                <a16:creationId xmlns:a16="http://schemas.microsoft.com/office/drawing/2014/main" id="{D20811CE-7DB7-4B31-A6B9-E0CAACA98660}"/>
              </a:ext>
            </a:extLst>
          </p:cNvPr>
          <p:cNvSpPr txBox="1"/>
          <p:nvPr userDrawn="1"/>
        </p:nvSpPr>
        <p:spPr>
          <a:xfrm>
            <a:off x="628650" y="1998337"/>
            <a:ext cx="7886700" cy="4014273"/>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noAutofit/>
          </a:bodyPr>
          <a:lstStyle/>
          <a:p>
            <a:pPr marL="0" indent="0">
              <a:buFont typeface="Wingdings" panose="05000000000000000000" pitchFamily="2" charset="2"/>
              <a:buNone/>
            </a:pPr>
            <a:endParaRPr lang="en-US" sz="2400" i="1" dirty="0"/>
          </a:p>
        </p:txBody>
      </p:sp>
      <p:sp>
        <p:nvSpPr>
          <p:cNvPr id="4" name="TextBox 3">
            <a:extLst>
              <a:ext uri="{FF2B5EF4-FFF2-40B4-BE49-F238E27FC236}">
                <a16:creationId xmlns:a16="http://schemas.microsoft.com/office/drawing/2014/main" id="{ACE02D3B-AED1-4DB2-B64C-3358B381B090}"/>
              </a:ext>
            </a:extLst>
          </p:cNvPr>
          <p:cNvSpPr txBox="1"/>
          <p:nvPr userDrawn="1"/>
        </p:nvSpPr>
        <p:spPr>
          <a:xfrm>
            <a:off x="628650" y="1475117"/>
            <a:ext cx="2174935"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a:t>AP® Exam Tip</a:t>
            </a:r>
            <a:endParaRPr lang="en-US" sz="2800" dirty="0"/>
          </a:p>
        </p:txBody>
      </p:sp>
      <p:sp>
        <p:nvSpPr>
          <p:cNvPr id="6" name="Text Placeholder 8">
            <a:extLst>
              <a:ext uri="{FF2B5EF4-FFF2-40B4-BE49-F238E27FC236}">
                <a16:creationId xmlns:a16="http://schemas.microsoft.com/office/drawing/2014/main" id="{E98667F8-8436-4568-B2CF-2FBD7F1071EB}"/>
              </a:ext>
            </a:extLst>
          </p:cNvPr>
          <p:cNvSpPr>
            <a:spLocks noGrp="1"/>
          </p:cNvSpPr>
          <p:nvPr>
            <p:ph type="body" sz="quarter" idx="10"/>
          </p:nvPr>
        </p:nvSpPr>
        <p:spPr>
          <a:xfrm>
            <a:off x="689843" y="2087592"/>
            <a:ext cx="7764044" cy="3925017"/>
          </a:xfrm>
        </p:spPr>
        <p:txBody>
          <a:bodyPr/>
          <a:lstStyle>
            <a:lvl1pPr marL="228600" indent="-228600">
              <a:buFont typeface="Wingdings" panose="05000000000000000000" pitchFamily="2" charset="2"/>
              <a:buChar char="ü"/>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1513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041F-5FB7-422E-BF7B-80B5927F1D83}"/>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99457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B018-7F16-45F2-8B1E-832BC22600A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6D4821-3134-4276-9A40-DF9C5634233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81D175A0-AB9B-4663-A1CF-AF5E1550AF69}"/>
              </a:ext>
            </a:extLst>
          </p:cNvPr>
          <p:cNvSpPr>
            <a:spLocks noGrp="1"/>
          </p:cNvSpPr>
          <p:nvPr>
            <p:ph type="ftr" sz="quarter" idx="11"/>
          </p:nvPr>
        </p:nvSpPr>
        <p:spPr>
          <a:xfrm>
            <a:off x="1" y="6485740"/>
            <a:ext cx="9144000" cy="365125"/>
          </a:xfrm>
          <a:prstGeom prst="rect">
            <a:avLst/>
          </a:prstGeom>
        </p:spPr>
        <p:txBody>
          <a:bodyPr/>
          <a:lstStyle/>
          <a:p>
            <a:r>
              <a:rPr lang="en-US"/>
              <a:t>The Practice of Statistics</a:t>
            </a:r>
            <a:endParaRPr lang="en-US" dirty="0"/>
          </a:p>
        </p:txBody>
      </p:sp>
    </p:spTree>
    <p:extLst>
      <p:ext uri="{BB962C8B-B14F-4D97-AF65-F5344CB8AC3E}">
        <p14:creationId xmlns:p14="http://schemas.microsoft.com/office/powerpoint/2010/main" val="2221525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1473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80160"/>
            <a:ext cx="7886700" cy="48968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9">
            <a:extLst>
              <a:ext uri="{FF2B5EF4-FFF2-40B4-BE49-F238E27FC236}">
                <a16:creationId xmlns:a16="http://schemas.microsoft.com/office/drawing/2014/main" id="{22602042-EBAD-4FB9-A514-FFD838875F88}"/>
              </a:ext>
            </a:extLst>
          </p:cNvPr>
          <p:cNvSpPr txBox="1">
            <a:spLocks/>
          </p:cNvSpPr>
          <p:nvPr userDrawn="1"/>
        </p:nvSpPr>
        <p:spPr>
          <a:xfrm>
            <a:off x="5917721" y="6275762"/>
            <a:ext cx="3105509" cy="365125"/>
          </a:xfrm>
          <a:prstGeom prst="rect">
            <a:avLst/>
          </a:prstGeom>
          <a:noFill/>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i="0" dirty="0">
                <a:solidFill>
                  <a:schemeClr val="bg1">
                    <a:lumMod val="50000"/>
                  </a:schemeClr>
                </a:solidFill>
              </a:rPr>
              <a:t>Starnes/</a:t>
            </a:r>
            <a:r>
              <a:rPr lang="en-US" sz="1400" i="0">
                <a:solidFill>
                  <a:schemeClr val="bg1">
                    <a:lumMod val="50000"/>
                  </a:schemeClr>
                </a:solidFill>
              </a:rPr>
              <a:t>Tabor,</a:t>
            </a:r>
            <a:r>
              <a:rPr lang="en-US" sz="1400" i="1">
                <a:solidFill>
                  <a:schemeClr val="bg1">
                    <a:lumMod val="50000"/>
                  </a:schemeClr>
                </a:solidFill>
              </a:rPr>
              <a:t> The Practice of Statistics</a:t>
            </a:r>
            <a:endParaRPr lang="en-US" sz="1400" i="1" dirty="0">
              <a:solidFill>
                <a:schemeClr val="bg1">
                  <a:lumMod val="50000"/>
                </a:schemeClr>
              </a:solidFill>
            </a:endParaRPr>
          </a:p>
        </p:txBody>
      </p:sp>
      <p:pic>
        <p:nvPicPr>
          <p:cNvPr id="6" name="Picture 5" descr="A screenshot of a cell phone&#10;&#10;Description generated with high confidence">
            <a:extLst>
              <a:ext uri="{FF2B5EF4-FFF2-40B4-BE49-F238E27FC236}">
                <a16:creationId xmlns:a16="http://schemas.microsoft.com/office/drawing/2014/main" id="{0A60B7FB-17EF-48F8-B87E-F82A971A1735}"/>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84049" y="6379132"/>
            <a:ext cx="2205468" cy="391145"/>
          </a:xfrm>
          <a:prstGeom prst="rect">
            <a:avLst/>
          </a:prstGeom>
        </p:spPr>
      </p:pic>
      <p:cxnSp>
        <p:nvCxnSpPr>
          <p:cNvPr id="5" name="Straight Connector 4">
            <a:extLst>
              <a:ext uri="{FF2B5EF4-FFF2-40B4-BE49-F238E27FC236}">
                <a16:creationId xmlns:a16="http://schemas.microsoft.com/office/drawing/2014/main" id="{B23390B5-21A3-4BAF-8938-A5044D41F871}"/>
              </a:ext>
            </a:extLst>
          </p:cNvPr>
          <p:cNvCxnSpPr>
            <a:cxnSpLocks/>
          </p:cNvCxnSpPr>
          <p:nvPr userDrawn="1"/>
        </p:nvCxnSpPr>
        <p:spPr>
          <a:xfrm>
            <a:off x="0" y="6366291"/>
            <a:ext cx="91440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0" name="Straight Connector 9">
            <a:extLst>
              <a:ext uri="{FF2B5EF4-FFF2-40B4-BE49-F238E27FC236}">
                <a16:creationId xmlns:a16="http://schemas.microsoft.com/office/drawing/2014/main" id="{665DDCAF-9635-4A72-9971-37B99A356944}"/>
              </a:ext>
            </a:extLst>
          </p:cNvPr>
          <p:cNvCxnSpPr>
            <a:cxnSpLocks/>
          </p:cNvCxnSpPr>
          <p:nvPr userDrawn="1"/>
        </p:nvCxnSpPr>
        <p:spPr>
          <a:xfrm>
            <a:off x="621102" y="1155940"/>
            <a:ext cx="7894248" cy="0"/>
          </a:xfrm>
          <a:prstGeom prst="line">
            <a:avLst/>
          </a:prstGeom>
          <a:effectLst>
            <a:glow rad="101600">
              <a:schemeClr val="accent3">
                <a:satMod val="175000"/>
                <a:alpha val="40000"/>
              </a:schemeClr>
            </a:glo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180133052"/>
      </p:ext>
    </p:extLst>
  </p:cSld>
  <p:clrMap bg1="lt1" tx1="dk1" bg2="lt2" tx2="dk2" accent1="accent1" accent2="accent2" accent3="accent3" accent4="accent4" accent5="accent5" accent6="accent6" hlink="hlink" folHlink="folHlink"/>
  <p:sldLayoutIdLst>
    <p:sldLayoutId id="2147483664" r:id="rId1"/>
    <p:sldLayoutId id="2147483662" r:id="rId2"/>
    <p:sldLayoutId id="2147483666" r:id="rId3"/>
    <p:sldLayoutId id="2147483667" r:id="rId4"/>
    <p:sldLayoutId id="2147483693" r:id="rId5"/>
    <p:sldLayoutId id="2147483694" r:id="rId6"/>
    <p:sldLayoutId id="2147483696" r:id="rId7"/>
    <p:sldLayoutId id="2147483695" r:id="rId8"/>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BE9622-A826-468B-805E-89C81E29003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211F1A-B9C0-4F8E-9E1D-32287C89BD6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15140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0.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477101-FBE3-417F-8CBD-8E1205FFE1B3}"/>
              </a:ext>
            </a:extLst>
          </p:cNvPr>
          <p:cNvSpPr txBox="1"/>
          <p:nvPr/>
        </p:nvSpPr>
        <p:spPr>
          <a:xfrm>
            <a:off x="269763" y="785004"/>
            <a:ext cx="3571336"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effectLst/>
                <a:uLnTx/>
                <a:uFillTx/>
                <a:latin typeface="Calibri Light" panose="020F0302020204030204"/>
                <a:ea typeface="+mn-ea"/>
                <a:cs typeface="+mn-cs"/>
              </a:rPr>
              <a:t>Chapter 1</a:t>
            </a:r>
          </a:p>
        </p:txBody>
      </p:sp>
      <p:sp>
        <p:nvSpPr>
          <p:cNvPr id="9" name="TextBox 8">
            <a:extLst>
              <a:ext uri="{FF2B5EF4-FFF2-40B4-BE49-F238E27FC236}">
                <a16:creationId xmlns:a16="http://schemas.microsoft.com/office/drawing/2014/main" id="{73078F9F-26CF-42B8-ACCF-56C526FE1C5E}"/>
              </a:ext>
            </a:extLst>
          </p:cNvPr>
          <p:cNvSpPr txBox="1"/>
          <p:nvPr/>
        </p:nvSpPr>
        <p:spPr>
          <a:xfrm>
            <a:off x="269763" y="2220923"/>
            <a:ext cx="8451542" cy="707886"/>
          </a:xfrm>
          <a:prstGeom prst="rect">
            <a:avLst/>
          </a:prstGeom>
          <a:noFill/>
        </p:spPr>
        <p:txBody>
          <a:bodyPr wrap="square" rtlCol="0" anchor="ctr">
            <a:spAutoFit/>
          </a:bodyPr>
          <a:lstStyle/>
          <a:p>
            <a:pPr lvl="0">
              <a:defRPr/>
            </a:pPr>
            <a:r>
              <a:rPr lang="en-US" sz="4000" dirty="0">
                <a:solidFill>
                  <a:prstClr val="black"/>
                </a:solidFill>
                <a:latin typeface="Trebuchet MS" panose="020B0603020202020204" pitchFamily="34" charset="0"/>
                <a:ea typeface="MS Gothic" panose="020B0609070205080204" pitchFamily="49" charset="-128"/>
              </a:rPr>
              <a:t>Data Analysis</a:t>
            </a:r>
            <a:endParaRPr kumimoji="0" lang="en-US" sz="4000" b="0" i="0" u="none" strike="noStrike" kern="1200" cap="none" spc="0" normalizeH="0" baseline="0" noProof="0" dirty="0">
              <a:ln>
                <a:noFill/>
              </a:ln>
              <a:solidFill>
                <a:prstClr val="black"/>
              </a:solidFill>
              <a:effectLst/>
              <a:uLnTx/>
              <a:uFillTx/>
              <a:latin typeface="Trebuchet MS" panose="020B0603020202020204" pitchFamily="34" charset="0"/>
              <a:ea typeface="MS Gothic" panose="020B0609070205080204" pitchFamily="49" charset="-128"/>
              <a:cs typeface="+mn-cs"/>
            </a:endParaRPr>
          </a:p>
        </p:txBody>
      </p:sp>
      <p:sp>
        <p:nvSpPr>
          <p:cNvPr id="10" name="TextBox 9">
            <a:extLst>
              <a:ext uri="{FF2B5EF4-FFF2-40B4-BE49-F238E27FC236}">
                <a16:creationId xmlns:a16="http://schemas.microsoft.com/office/drawing/2014/main" id="{99394964-F208-485A-BC0D-A9671CD9E89F}"/>
              </a:ext>
            </a:extLst>
          </p:cNvPr>
          <p:cNvSpPr txBox="1"/>
          <p:nvPr/>
        </p:nvSpPr>
        <p:spPr>
          <a:xfrm>
            <a:off x="269763" y="3709358"/>
            <a:ext cx="3821502" cy="150810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3600" dirty="0">
                <a:solidFill>
                  <a:prstClr val="white"/>
                </a:solidFill>
                <a:latin typeface="Calibri" panose="020F0502020204030204"/>
              </a:rPr>
              <a:t>Section 1.3</a:t>
            </a:r>
          </a:p>
          <a:p>
            <a:pPr lvl="0">
              <a:defRPr/>
            </a:pPr>
            <a:r>
              <a:rPr lang="en-US" sz="2800" dirty="0">
                <a:solidFill>
                  <a:prstClr val="white"/>
                </a:solidFill>
              </a:rPr>
              <a:t>Describing Quantitative Data with Numbers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865F8946-2409-4A40-9F35-F381A38CD143}"/>
              </a:ext>
            </a:extLst>
          </p:cNvPr>
          <p:cNvPicPr>
            <a:picLocks noChangeAspect="1"/>
          </p:cNvPicPr>
          <p:nvPr/>
        </p:nvPicPr>
        <p:blipFill>
          <a:blip r:embed="rId3"/>
          <a:stretch>
            <a:fillRect/>
          </a:stretch>
        </p:blipFill>
        <p:spPr>
          <a:xfrm>
            <a:off x="4324132" y="3483378"/>
            <a:ext cx="4817487" cy="851463"/>
          </a:xfrm>
          <a:prstGeom prst="rect">
            <a:avLst/>
          </a:prstGeom>
        </p:spPr>
      </p:pic>
    </p:spTree>
    <p:extLst>
      <p:ext uri="{BB962C8B-B14F-4D97-AF65-F5344CB8AC3E}">
        <p14:creationId xmlns:p14="http://schemas.microsoft.com/office/powerpoint/2010/main" val="280572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103177-4531-4392-AFF0-CA509D748260}"/>
              </a:ext>
            </a:extLst>
          </p:cNvPr>
          <p:cNvSpPr>
            <a:spLocks noGrp="1"/>
          </p:cNvSpPr>
          <p:nvPr>
            <p:ph type="title"/>
          </p:nvPr>
        </p:nvSpPr>
        <p:spPr/>
        <p:txBody>
          <a:bodyPr/>
          <a:lstStyle/>
          <a:p>
            <a:r>
              <a:rPr lang="en-US" dirty="0"/>
              <a:t>Measuring Center: The Median</a:t>
            </a:r>
          </a:p>
        </p:txBody>
      </p:sp>
      <p:sp>
        <p:nvSpPr>
          <p:cNvPr id="6" name="TextBox 5">
            <a:extLst>
              <a:ext uri="{FF2B5EF4-FFF2-40B4-BE49-F238E27FC236}">
                <a16:creationId xmlns:a16="http://schemas.microsoft.com/office/drawing/2014/main" id="{D5C1081C-30FC-437D-8859-CFB12A5E6BEB}"/>
              </a:ext>
            </a:extLst>
          </p:cNvPr>
          <p:cNvSpPr txBox="1">
            <a:spLocks noChangeArrowheads="1"/>
          </p:cNvSpPr>
          <p:nvPr/>
        </p:nvSpPr>
        <p:spPr bwMode="auto">
          <a:xfrm>
            <a:off x="628650" y="1455858"/>
            <a:ext cx="7411169" cy="3785652"/>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dirty="0">
                <a:latin typeface="Calibri" panose="020F0502020204030204" pitchFamily="34" charset="0"/>
                <a:cs typeface="Calibri" panose="020F0502020204030204" pitchFamily="34" charset="0"/>
              </a:rPr>
              <a:t>The </a:t>
            </a:r>
            <a:r>
              <a:rPr lang="en-US" b="1" dirty="0">
                <a:solidFill>
                  <a:srgbClr val="C00000"/>
                </a:solidFill>
                <a:latin typeface="Calibri" panose="020F0502020204030204" pitchFamily="34" charset="0"/>
                <a:cs typeface="Calibri" panose="020F0502020204030204" pitchFamily="34" charset="0"/>
              </a:rPr>
              <a:t>median</a:t>
            </a:r>
            <a:r>
              <a:rPr lang="en-US" dirty="0">
                <a:latin typeface="Calibri" panose="020F0502020204030204" pitchFamily="34" charset="0"/>
                <a:cs typeface="Calibri" panose="020F0502020204030204" pitchFamily="34" charset="0"/>
              </a:rPr>
              <a:t> is the midpoint of a distribution, the number such that about half the observations are smaller and about half are larger.</a:t>
            </a:r>
          </a:p>
          <a:p>
            <a:pPr eaLnBrk="1" hangingPunct="1">
              <a:defRPr/>
            </a:pPr>
            <a:r>
              <a:rPr lang="en-US" dirty="0">
                <a:latin typeface="Calibri" panose="020F0502020204030204" pitchFamily="34" charset="0"/>
                <a:cs typeface="Calibri" panose="020F0502020204030204" pitchFamily="34" charset="0"/>
              </a:rPr>
              <a:t>To find the median, arrange the data values from smallest to largest.</a:t>
            </a:r>
          </a:p>
          <a:p>
            <a:pPr marL="690563" indent="-233363" eaLnBrk="1" hangingPunct="1">
              <a:buFont typeface="Arial" panose="020B0604020202020204" pitchFamily="34" charset="0"/>
              <a:buChar char="•"/>
              <a:defRPr/>
            </a:pPr>
            <a:r>
              <a:rPr lang="en-US" dirty="0">
                <a:latin typeface="Calibri" panose="020F0502020204030204" pitchFamily="34" charset="0"/>
                <a:cs typeface="Calibri" panose="020F0502020204030204" pitchFamily="34" charset="0"/>
              </a:rPr>
              <a:t>If the number </a:t>
            </a:r>
            <a:r>
              <a:rPr lang="en-US" i="1" dirty="0">
                <a:latin typeface="Calibri" panose="020F0502020204030204" pitchFamily="34" charset="0"/>
                <a:cs typeface="Calibri" panose="020F0502020204030204" pitchFamily="34" charset="0"/>
              </a:rPr>
              <a:t>n</a:t>
            </a:r>
            <a:r>
              <a:rPr lang="en-US" dirty="0">
                <a:latin typeface="Calibri" panose="020F0502020204030204" pitchFamily="34" charset="0"/>
                <a:cs typeface="Calibri" panose="020F0502020204030204" pitchFamily="34" charset="0"/>
              </a:rPr>
              <a:t> of data values is odd, the median is the middle value in the ordered list.</a:t>
            </a:r>
          </a:p>
          <a:p>
            <a:pPr marL="690563" indent="-233363" eaLnBrk="1" hangingPunct="1">
              <a:buFont typeface="Arial" panose="020B0604020202020204" pitchFamily="34" charset="0"/>
              <a:buChar char="•"/>
              <a:defRPr/>
            </a:pPr>
            <a:r>
              <a:rPr lang="en-US" dirty="0">
                <a:latin typeface="Calibri" panose="020F0502020204030204" pitchFamily="34" charset="0"/>
                <a:cs typeface="Calibri" panose="020F0502020204030204" pitchFamily="34" charset="0"/>
              </a:rPr>
              <a:t>If the number </a:t>
            </a:r>
            <a:r>
              <a:rPr lang="en-US" i="1" dirty="0">
                <a:latin typeface="Calibri" panose="020F0502020204030204" pitchFamily="34" charset="0"/>
                <a:cs typeface="Calibri" panose="020F0502020204030204" pitchFamily="34" charset="0"/>
              </a:rPr>
              <a:t>n</a:t>
            </a:r>
            <a:r>
              <a:rPr lang="en-US" dirty="0">
                <a:latin typeface="Calibri" panose="020F0502020204030204" pitchFamily="34" charset="0"/>
                <a:cs typeface="Calibri" panose="020F0502020204030204" pitchFamily="34" charset="0"/>
              </a:rPr>
              <a:t> of data values is even, the median is the average of the two middle values in the ordered list.</a:t>
            </a:r>
          </a:p>
        </p:txBody>
      </p:sp>
    </p:spTree>
    <p:extLst>
      <p:ext uri="{BB962C8B-B14F-4D97-AF65-F5344CB8AC3E}">
        <p14:creationId xmlns:p14="http://schemas.microsoft.com/office/powerpoint/2010/main" val="22952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103177-4531-4392-AFF0-CA509D748260}"/>
              </a:ext>
            </a:extLst>
          </p:cNvPr>
          <p:cNvSpPr>
            <a:spLocks noGrp="1"/>
          </p:cNvSpPr>
          <p:nvPr>
            <p:ph type="title"/>
          </p:nvPr>
        </p:nvSpPr>
        <p:spPr/>
        <p:txBody>
          <a:bodyPr/>
          <a:lstStyle/>
          <a:p>
            <a:r>
              <a:rPr lang="en-US" dirty="0"/>
              <a:t>Measuring Center: The Median</a:t>
            </a:r>
          </a:p>
        </p:txBody>
      </p:sp>
      <p:sp>
        <p:nvSpPr>
          <p:cNvPr id="5" name="Rectangle 4">
            <a:extLst>
              <a:ext uri="{FF2B5EF4-FFF2-40B4-BE49-F238E27FC236}">
                <a16:creationId xmlns:a16="http://schemas.microsoft.com/office/drawing/2014/main" id="{72A53ACF-1097-4A1C-8CDF-6EAFBCC216A1}"/>
              </a:ext>
            </a:extLst>
          </p:cNvPr>
          <p:cNvSpPr/>
          <p:nvPr/>
        </p:nvSpPr>
        <p:spPr>
          <a:xfrm>
            <a:off x="628648" y="3171004"/>
            <a:ext cx="7022981" cy="707886"/>
          </a:xfrm>
          <a:prstGeom prst="rect">
            <a:avLst/>
          </a:prstGeom>
        </p:spPr>
        <p:txBody>
          <a:bodyPr wrap="square">
            <a:spAutoFit/>
          </a:bodyPr>
          <a:lstStyle/>
          <a:p>
            <a:r>
              <a:rPr lang="en-US" sz="2000" dirty="0">
                <a:latin typeface="ElectraLTStd-Regular"/>
              </a:rPr>
              <a:t>22.4 22.4 22.3 23.3 22.3 22.3 22.5 22.4 22.1 21.5 22.0 22.2 22.7</a:t>
            </a:r>
          </a:p>
          <a:p>
            <a:r>
              <a:rPr lang="en-US" sz="2000" dirty="0">
                <a:latin typeface="ElectraLTStd-Regular"/>
              </a:rPr>
              <a:t>22.8 22.4 22.6 22.9 22.5 22.1 22.4 22.2 22.9 22.6 21.9 22.4</a:t>
            </a:r>
            <a:endParaRPr lang="en-US" sz="2000" dirty="0"/>
          </a:p>
        </p:txBody>
      </p:sp>
      <p:sp>
        <p:nvSpPr>
          <p:cNvPr id="7" name="Rectangle 6">
            <a:extLst>
              <a:ext uri="{FF2B5EF4-FFF2-40B4-BE49-F238E27FC236}">
                <a16:creationId xmlns:a16="http://schemas.microsoft.com/office/drawing/2014/main" id="{7AE50547-E434-416A-A314-0301F0C6ADBE}"/>
              </a:ext>
            </a:extLst>
          </p:cNvPr>
          <p:cNvSpPr/>
          <p:nvPr/>
        </p:nvSpPr>
        <p:spPr>
          <a:xfrm>
            <a:off x="628648" y="1479102"/>
            <a:ext cx="7661335" cy="830997"/>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dirty="0"/>
              <a:t>Here are the highway fuel economy ratings for a sample of 25 model year 2018 Toyota 4Runners tested by the EPA:</a:t>
            </a:r>
          </a:p>
        </p:txBody>
      </p:sp>
      <p:sp>
        <p:nvSpPr>
          <p:cNvPr id="8" name="TextBox 7">
            <a:extLst>
              <a:ext uri="{FF2B5EF4-FFF2-40B4-BE49-F238E27FC236}">
                <a16:creationId xmlns:a16="http://schemas.microsoft.com/office/drawing/2014/main" id="{61CD8BF6-9787-470A-AB76-CA369B4264F6}"/>
              </a:ext>
            </a:extLst>
          </p:cNvPr>
          <p:cNvSpPr txBox="1"/>
          <p:nvPr/>
        </p:nvSpPr>
        <p:spPr>
          <a:xfrm>
            <a:off x="715994" y="2709339"/>
            <a:ext cx="1345719"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dirty="0"/>
              <a:t>Raw data</a:t>
            </a:r>
          </a:p>
        </p:txBody>
      </p:sp>
      <p:grpSp>
        <p:nvGrpSpPr>
          <p:cNvPr id="6" name="Group 5">
            <a:extLst>
              <a:ext uri="{FF2B5EF4-FFF2-40B4-BE49-F238E27FC236}">
                <a16:creationId xmlns:a16="http://schemas.microsoft.com/office/drawing/2014/main" id="{6BCF0D3A-7169-4B56-A227-EEFB6021B5DE}"/>
              </a:ext>
            </a:extLst>
          </p:cNvPr>
          <p:cNvGrpSpPr/>
          <p:nvPr/>
        </p:nvGrpSpPr>
        <p:grpSpPr>
          <a:xfrm>
            <a:off x="628648" y="4205830"/>
            <a:ext cx="7221390" cy="1259449"/>
            <a:chOff x="628648" y="4205830"/>
            <a:chExt cx="7221390" cy="1259449"/>
          </a:xfrm>
        </p:grpSpPr>
        <p:sp>
          <p:nvSpPr>
            <p:cNvPr id="2" name="TextBox 1">
              <a:extLst>
                <a:ext uri="{FF2B5EF4-FFF2-40B4-BE49-F238E27FC236}">
                  <a16:creationId xmlns:a16="http://schemas.microsoft.com/office/drawing/2014/main" id="{44CBCC0C-695F-4781-A938-7808FFD965CB}"/>
                </a:ext>
              </a:extLst>
            </p:cNvPr>
            <p:cNvSpPr txBox="1"/>
            <p:nvPr/>
          </p:nvSpPr>
          <p:spPr>
            <a:xfrm>
              <a:off x="715994" y="4205830"/>
              <a:ext cx="1647644"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dirty="0"/>
                <a:t>Sorted data</a:t>
              </a:r>
            </a:p>
          </p:txBody>
        </p:sp>
        <p:sp>
          <p:nvSpPr>
            <p:cNvPr id="3" name="Rectangle 2">
              <a:extLst>
                <a:ext uri="{FF2B5EF4-FFF2-40B4-BE49-F238E27FC236}">
                  <a16:creationId xmlns:a16="http://schemas.microsoft.com/office/drawing/2014/main" id="{AB44D3AE-1FA7-4DE1-ABE8-68E85A35BACA}"/>
                </a:ext>
              </a:extLst>
            </p:cNvPr>
            <p:cNvSpPr/>
            <p:nvPr/>
          </p:nvSpPr>
          <p:spPr>
            <a:xfrm>
              <a:off x="628648" y="4757393"/>
              <a:ext cx="7221390" cy="707886"/>
            </a:xfrm>
            <a:prstGeom prst="rect">
              <a:avLst/>
            </a:prstGeom>
          </p:spPr>
          <p:txBody>
            <a:bodyPr wrap="square">
              <a:spAutoFit/>
            </a:bodyPr>
            <a:lstStyle/>
            <a:p>
              <a:r>
                <a:rPr lang="en-US" sz="2000" dirty="0">
                  <a:latin typeface="ElectraLTStd-Regular"/>
                </a:rPr>
                <a:t>21.5 21.9 22.0 22.1 22.1 22.2 22.2 22.3 22.3 22.3 22.4 22.4 </a:t>
              </a:r>
              <a:r>
                <a:rPr lang="en-US" sz="2000" b="1" dirty="0">
                  <a:latin typeface="ElectraLTStd-Bold"/>
                </a:rPr>
                <a:t>22.4</a:t>
              </a:r>
            </a:p>
            <a:p>
              <a:r>
                <a:rPr lang="en-US" sz="2000" dirty="0">
                  <a:latin typeface="ElectraLTStd-Regular"/>
                </a:rPr>
                <a:t>22.4 22.4 22.4 22.5 22.5 22.6 22.6 22.7 22.8 22.9 22.9 23.3</a:t>
              </a:r>
              <a:endParaRPr lang="en-US" sz="2000" dirty="0"/>
            </a:p>
          </p:txBody>
        </p:sp>
      </p:grpSp>
      <p:grpSp>
        <p:nvGrpSpPr>
          <p:cNvPr id="12" name="Group 11">
            <a:extLst>
              <a:ext uri="{FF2B5EF4-FFF2-40B4-BE49-F238E27FC236}">
                <a16:creationId xmlns:a16="http://schemas.microsoft.com/office/drawing/2014/main" id="{153C554B-111F-4875-AFBF-CAD618EDC347}"/>
              </a:ext>
            </a:extLst>
          </p:cNvPr>
          <p:cNvGrpSpPr/>
          <p:nvPr/>
        </p:nvGrpSpPr>
        <p:grpSpPr>
          <a:xfrm>
            <a:off x="6459748" y="4822164"/>
            <a:ext cx="1158813" cy="1294302"/>
            <a:chOff x="6459748" y="4822164"/>
            <a:chExt cx="1158813" cy="1294302"/>
          </a:xfrm>
        </p:grpSpPr>
        <p:sp>
          <p:nvSpPr>
            <p:cNvPr id="9" name="TextBox 8">
              <a:extLst>
                <a:ext uri="{FF2B5EF4-FFF2-40B4-BE49-F238E27FC236}">
                  <a16:creationId xmlns:a16="http://schemas.microsoft.com/office/drawing/2014/main" id="{9D1CDA66-2A97-47E5-AEB5-0A207A2829F5}"/>
                </a:ext>
              </a:extLst>
            </p:cNvPr>
            <p:cNvSpPr txBox="1"/>
            <p:nvPr/>
          </p:nvSpPr>
          <p:spPr>
            <a:xfrm>
              <a:off x="6459748" y="5654801"/>
              <a:ext cx="1158813"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a:t>Median</a:t>
              </a:r>
            </a:p>
          </p:txBody>
        </p:sp>
        <p:sp>
          <p:nvSpPr>
            <p:cNvPr id="10" name="Rectangle 9">
              <a:extLst>
                <a:ext uri="{FF2B5EF4-FFF2-40B4-BE49-F238E27FC236}">
                  <a16:creationId xmlns:a16="http://schemas.microsoft.com/office/drawing/2014/main" id="{C4C531E9-D084-4EC1-8B9F-EB25FF707367}"/>
                </a:ext>
              </a:extLst>
            </p:cNvPr>
            <p:cNvSpPr/>
            <p:nvPr/>
          </p:nvSpPr>
          <p:spPr>
            <a:xfrm>
              <a:off x="6771736" y="4822164"/>
              <a:ext cx="534838" cy="267418"/>
            </a:xfrm>
            <a:prstGeom prst="rect">
              <a:avLst/>
            </a:prstGeom>
            <a:noFill/>
            <a:ln w="57150"/>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1" name="Arrow: Up 10">
              <a:extLst>
                <a:ext uri="{FF2B5EF4-FFF2-40B4-BE49-F238E27FC236}">
                  <a16:creationId xmlns:a16="http://schemas.microsoft.com/office/drawing/2014/main" id="{4EF20445-C6CD-439B-925A-EBAC13C8F96A}"/>
                </a:ext>
              </a:extLst>
            </p:cNvPr>
            <p:cNvSpPr/>
            <p:nvPr/>
          </p:nvSpPr>
          <p:spPr>
            <a:xfrm>
              <a:off x="6909758" y="5111336"/>
              <a:ext cx="258792" cy="543465"/>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603571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103177-4531-4392-AFF0-CA509D748260}"/>
              </a:ext>
            </a:extLst>
          </p:cNvPr>
          <p:cNvSpPr>
            <a:spLocks noGrp="1"/>
          </p:cNvSpPr>
          <p:nvPr>
            <p:ph type="title"/>
          </p:nvPr>
        </p:nvSpPr>
        <p:spPr/>
        <p:txBody>
          <a:bodyPr/>
          <a:lstStyle/>
          <a:p>
            <a:r>
              <a:rPr lang="en-US" dirty="0"/>
              <a:t>Measuring Center: The Median</a:t>
            </a:r>
          </a:p>
        </p:txBody>
      </p:sp>
      <p:sp>
        <p:nvSpPr>
          <p:cNvPr id="5" name="Rectangle 4">
            <a:extLst>
              <a:ext uri="{FF2B5EF4-FFF2-40B4-BE49-F238E27FC236}">
                <a16:creationId xmlns:a16="http://schemas.microsoft.com/office/drawing/2014/main" id="{72A53ACF-1097-4A1C-8CDF-6EAFBCC216A1}"/>
              </a:ext>
            </a:extLst>
          </p:cNvPr>
          <p:cNvSpPr/>
          <p:nvPr/>
        </p:nvSpPr>
        <p:spPr>
          <a:xfrm>
            <a:off x="628648" y="3171004"/>
            <a:ext cx="7661335" cy="400110"/>
          </a:xfrm>
          <a:prstGeom prst="rect">
            <a:avLst/>
          </a:prstGeom>
        </p:spPr>
        <p:txBody>
          <a:bodyPr wrap="square">
            <a:spAutoFit/>
          </a:bodyPr>
          <a:lstStyle/>
          <a:p>
            <a:pPr algn="ctr"/>
            <a:r>
              <a:rPr lang="en-US" sz="2000" dirty="0"/>
              <a:t>5   5   1   10   5   2   1   1   2   3   3   2   1   4   2   1   2   1   9   3</a:t>
            </a:r>
          </a:p>
        </p:txBody>
      </p:sp>
      <p:sp>
        <p:nvSpPr>
          <p:cNvPr id="7" name="Rectangle 6">
            <a:extLst>
              <a:ext uri="{FF2B5EF4-FFF2-40B4-BE49-F238E27FC236}">
                <a16:creationId xmlns:a16="http://schemas.microsoft.com/office/drawing/2014/main" id="{7AE50547-E434-416A-A314-0301F0C6ADBE}"/>
              </a:ext>
            </a:extLst>
          </p:cNvPr>
          <p:cNvSpPr/>
          <p:nvPr/>
        </p:nvSpPr>
        <p:spPr>
          <a:xfrm>
            <a:off x="628648" y="1479102"/>
            <a:ext cx="7661335" cy="830997"/>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dirty="0"/>
              <a:t>Here are the data on the number of goals scored in</a:t>
            </a:r>
          </a:p>
          <a:p>
            <a:r>
              <a:rPr lang="en-US" sz="2400" dirty="0"/>
              <a:t>20 games played by the 2016 U.S. women’s soccer team:</a:t>
            </a:r>
          </a:p>
        </p:txBody>
      </p:sp>
      <p:sp>
        <p:nvSpPr>
          <p:cNvPr id="2" name="TextBox 1">
            <a:extLst>
              <a:ext uri="{FF2B5EF4-FFF2-40B4-BE49-F238E27FC236}">
                <a16:creationId xmlns:a16="http://schemas.microsoft.com/office/drawing/2014/main" id="{44CBCC0C-695F-4781-A938-7808FFD965CB}"/>
              </a:ext>
            </a:extLst>
          </p:cNvPr>
          <p:cNvSpPr txBox="1"/>
          <p:nvPr/>
        </p:nvSpPr>
        <p:spPr>
          <a:xfrm>
            <a:off x="715994" y="3970354"/>
            <a:ext cx="165627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dirty="0"/>
              <a:t>Sorted data</a:t>
            </a:r>
          </a:p>
        </p:txBody>
      </p:sp>
      <p:sp>
        <p:nvSpPr>
          <p:cNvPr id="8" name="TextBox 7">
            <a:extLst>
              <a:ext uri="{FF2B5EF4-FFF2-40B4-BE49-F238E27FC236}">
                <a16:creationId xmlns:a16="http://schemas.microsoft.com/office/drawing/2014/main" id="{61CD8BF6-9787-470A-AB76-CA369B4264F6}"/>
              </a:ext>
            </a:extLst>
          </p:cNvPr>
          <p:cNvSpPr txBox="1"/>
          <p:nvPr/>
        </p:nvSpPr>
        <p:spPr>
          <a:xfrm>
            <a:off x="715994" y="2709339"/>
            <a:ext cx="1345719"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dirty="0"/>
              <a:t>Raw data</a:t>
            </a:r>
          </a:p>
        </p:txBody>
      </p:sp>
      <p:sp>
        <p:nvSpPr>
          <p:cNvPr id="3" name="Rectangle 2">
            <a:extLst>
              <a:ext uri="{FF2B5EF4-FFF2-40B4-BE49-F238E27FC236}">
                <a16:creationId xmlns:a16="http://schemas.microsoft.com/office/drawing/2014/main" id="{AB44D3AE-1FA7-4DE1-ABE8-68E85A35BACA}"/>
              </a:ext>
            </a:extLst>
          </p:cNvPr>
          <p:cNvSpPr/>
          <p:nvPr/>
        </p:nvSpPr>
        <p:spPr>
          <a:xfrm>
            <a:off x="628647" y="4432019"/>
            <a:ext cx="7661335" cy="400110"/>
          </a:xfrm>
          <a:prstGeom prst="rect">
            <a:avLst/>
          </a:prstGeom>
        </p:spPr>
        <p:txBody>
          <a:bodyPr wrap="square">
            <a:spAutoFit/>
          </a:bodyPr>
          <a:lstStyle/>
          <a:p>
            <a:pPr algn="ctr"/>
            <a:r>
              <a:rPr lang="en-US" sz="2000" dirty="0">
                <a:latin typeface="Calibri" panose="020F0502020204030204" pitchFamily="34" charset="0"/>
                <a:cs typeface="Calibri" panose="020F0502020204030204" pitchFamily="34" charset="0"/>
              </a:rPr>
              <a:t>1   1   1   1   1   1   2   2   2   2   2   3   3   3   4   5   5   5   9   10</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9D1CDA66-2A97-47E5-AEB5-0A207A2829F5}"/>
                  </a:ext>
                </a:extLst>
              </p:cNvPr>
              <p:cNvSpPr txBox="1"/>
              <p:nvPr/>
            </p:nvSpPr>
            <p:spPr>
              <a:xfrm>
                <a:off x="3104248" y="5439821"/>
                <a:ext cx="2537603" cy="61465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a:t>Median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2+2</m:t>
                        </m:r>
                      </m:num>
                      <m:den>
                        <m:r>
                          <a:rPr lang="en-US" sz="2400" b="0" i="1" smtClean="0">
                            <a:latin typeface="Cambria Math" panose="02040503050406030204" pitchFamily="18" charset="0"/>
                          </a:rPr>
                          <m:t>2</m:t>
                        </m:r>
                      </m:den>
                    </m:f>
                    <m:r>
                      <a:rPr lang="en-US" sz="2400" b="0" i="1" smtClean="0">
                        <a:latin typeface="Cambria Math" panose="02040503050406030204" pitchFamily="18" charset="0"/>
                      </a:rPr>
                      <m:t>=2</m:t>
                    </m:r>
                  </m:oMath>
                </a14:m>
                <a:endParaRPr lang="en-US" sz="2400" dirty="0"/>
              </a:p>
            </p:txBody>
          </p:sp>
        </mc:Choice>
        <mc:Fallback xmlns="">
          <p:sp>
            <p:nvSpPr>
              <p:cNvPr id="9" name="TextBox 8">
                <a:extLst>
                  <a:ext uri="{FF2B5EF4-FFF2-40B4-BE49-F238E27FC236}">
                    <a16:creationId xmlns:a16="http://schemas.microsoft.com/office/drawing/2014/main" id="{9D1CDA66-2A97-47E5-AEB5-0A207A2829F5}"/>
                  </a:ext>
                </a:extLst>
              </p:cNvPr>
              <p:cNvSpPr txBox="1">
                <a:spLocks noRot="1" noChangeAspect="1" noMove="1" noResize="1" noEditPoints="1" noAdjustHandles="1" noChangeArrowheads="1" noChangeShapeType="1" noTextEdit="1"/>
              </p:cNvSpPr>
              <p:nvPr/>
            </p:nvSpPr>
            <p:spPr>
              <a:xfrm>
                <a:off x="3104248" y="5439821"/>
                <a:ext cx="2537603" cy="614655"/>
              </a:xfrm>
              <a:prstGeom prst="rect">
                <a:avLst/>
              </a:prstGeom>
              <a:blipFill>
                <a:blip r:embed="rId2"/>
                <a:stretch>
                  <a:fillRect l="-3589" b="-8824"/>
                </a:stretch>
              </a:blipFill>
            </p:spPr>
            <p:txBody>
              <a:bodyPr/>
              <a:lstStyle/>
              <a:p>
                <a:r>
                  <a:rPr lang="en-US">
                    <a:noFill/>
                  </a:rPr>
                  <a:t> </a:t>
                </a:r>
              </a:p>
            </p:txBody>
          </p:sp>
        </mc:Fallback>
      </mc:AlternateContent>
      <p:sp>
        <p:nvSpPr>
          <p:cNvPr id="11" name="Arrow: Up 10">
            <a:extLst>
              <a:ext uri="{FF2B5EF4-FFF2-40B4-BE49-F238E27FC236}">
                <a16:creationId xmlns:a16="http://schemas.microsoft.com/office/drawing/2014/main" id="{4EF20445-C6CD-439B-925A-EBAC13C8F96A}"/>
              </a:ext>
            </a:extLst>
          </p:cNvPr>
          <p:cNvSpPr/>
          <p:nvPr/>
        </p:nvSpPr>
        <p:spPr>
          <a:xfrm>
            <a:off x="4243654" y="4896356"/>
            <a:ext cx="258792" cy="543465"/>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6" name="Group 5">
            <a:extLst>
              <a:ext uri="{FF2B5EF4-FFF2-40B4-BE49-F238E27FC236}">
                <a16:creationId xmlns:a16="http://schemas.microsoft.com/office/drawing/2014/main" id="{A2228011-6ADB-4EB0-B126-7146D70A5D6B}"/>
              </a:ext>
            </a:extLst>
          </p:cNvPr>
          <p:cNvGrpSpPr/>
          <p:nvPr/>
        </p:nvGrpSpPr>
        <p:grpSpPr>
          <a:xfrm>
            <a:off x="4097547" y="4330461"/>
            <a:ext cx="569344" cy="603849"/>
            <a:chOff x="4097547" y="4330461"/>
            <a:chExt cx="569344" cy="603849"/>
          </a:xfrm>
        </p:grpSpPr>
        <p:cxnSp>
          <p:nvCxnSpPr>
            <p:cNvPr id="12" name="Straight Connector 11">
              <a:extLst>
                <a:ext uri="{FF2B5EF4-FFF2-40B4-BE49-F238E27FC236}">
                  <a16:creationId xmlns:a16="http://schemas.microsoft.com/office/drawing/2014/main" id="{39CDAF85-A621-466C-919A-54DAAFA30A53}"/>
                </a:ext>
              </a:extLst>
            </p:cNvPr>
            <p:cNvCxnSpPr/>
            <p:nvPr/>
          </p:nvCxnSpPr>
          <p:spPr>
            <a:xfrm flipV="1">
              <a:off x="4382219" y="4494360"/>
              <a:ext cx="0" cy="327804"/>
            </a:xfrm>
            <a:prstGeom prst="line">
              <a:avLst/>
            </a:prstGeom>
          </p:spPr>
          <p:style>
            <a:lnRef idx="1">
              <a:schemeClr val="dk1"/>
            </a:lnRef>
            <a:fillRef idx="0">
              <a:schemeClr val="dk1"/>
            </a:fillRef>
            <a:effectRef idx="0">
              <a:schemeClr val="dk1"/>
            </a:effectRef>
            <a:fontRef idx="minor">
              <a:schemeClr val="tx1"/>
            </a:fontRef>
          </p:style>
        </p:cxnSp>
        <p:sp>
          <p:nvSpPr>
            <p:cNvPr id="13" name="Oval 12">
              <a:extLst>
                <a:ext uri="{FF2B5EF4-FFF2-40B4-BE49-F238E27FC236}">
                  <a16:creationId xmlns:a16="http://schemas.microsoft.com/office/drawing/2014/main" id="{056ECF28-8AE2-412D-8CF9-773161352855}"/>
                </a:ext>
              </a:extLst>
            </p:cNvPr>
            <p:cNvSpPr/>
            <p:nvPr/>
          </p:nvSpPr>
          <p:spPr>
            <a:xfrm>
              <a:off x="4097547" y="4330461"/>
              <a:ext cx="569344" cy="603849"/>
            </a:xfrm>
            <a:prstGeom prst="ellipse">
              <a:avLst/>
            </a:prstGeom>
            <a:noFill/>
            <a:ln w="38100">
              <a:solidFill>
                <a:srgbClr val="0047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4542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9"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CA79-D94F-40EC-BE10-929E53B8D27B}"/>
              </a:ext>
            </a:extLst>
          </p:cNvPr>
          <p:cNvSpPr>
            <a:spLocks noGrp="1"/>
          </p:cNvSpPr>
          <p:nvPr>
            <p:ph type="title"/>
          </p:nvPr>
        </p:nvSpPr>
        <p:spPr/>
        <p:txBody>
          <a:bodyPr/>
          <a:lstStyle/>
          <a:p>
            <a:r>
              <a:rPr lang="en-US" dirty="0"/>
              <a:t>Comparing the Mean and the Median</a:t>
            </a:r>
          </a:p>
        </p:txBody>
      </p:sp>
      <p:pic>
        <p:nvPicPr>
          <p:cNvPr id="33" name="Picture 32">
            <a:extLst>
              <a:ext uri="{FF2B5EF4-FFF2-40B4-BE49-F238E27FC236}">
                <a16:creationId xmlns:a16="http://schemas.microsoft.com/office/drawing/2014/main" id="{3A41712E-DEA2-472B-9562-B0BD52F47C73}"/>
              </a:ext>
            </a:extLst>
          </p:cNvPr>
          <p:cNvPicPr>
            <a:picLocks noChangeAspect="1"/>
          </p:cNvPicPr>
          <p:nvPr/>
        </p:nvPicPr>
        <p:blipFill>
          <a:blip r:embed="rId2"/>
          <a:stretch>
            <a:fillRect/>
          </a:stretch>
        </p:blipFill>
        <p:spPr>
          <a:xfrm>
            <a:off x="628650" y="1287549"/>
            <a:ext cx="3330875" cy="2117250"/>
          </a:xfrm>
          <a:prstGeom prst="rect">
            <a:avLst/>
          </a:prstGeom>
          <a:ln>
            <a:solidFill>
              <a:schemeClr val="tx1"/>
            </a:solidFill>
          </a:ln>
          <a:effectLst>
            <a:outerShdw blurRad="292100" dist="139700" dir="2700000" algn="tl" rotWithShape="0">
              <a:srgbClr val="333333">
                <a:alpha val="65000"/>
              </a:srgbClr>
            </a:outerShdw>
          </a:effectLst>
        </p:spPr>
      </p:pic>
      <p:pic>
        <p:nvPicPr>
          <p:cNvPr id="34" name="Picture 33">
            <a:extLst>
              <a:ext uri="{FF2B5EF4-FFF2-40B4-BE49-F238E27FC236}">
                <a16:creationId xmlns:a16="http://schemas.microsoft.com/office/drawing/2014/main" id="{D962C073-BF28-4D8B-976B-65769DB64B73}"/>
              </a:ext>
            </a:extLst>
          </p:cNvPr>
          <p:cNvPicPr>
            <a:picLocks noChangeAspect="1"/>
          </p:cNvPicPr>
          <p:nvPr/>
        </p:nvPicPr>
        <p:blipFill>
          <a:blip r:embed="rId3"/>
          <a:stretch>
            <a:fillRect/>
          </a:stretch>
        </p:blipFill>
        <p:spPr>
          <a:xfrm>
            <a:off x="2906562" y="3720432"/>
            <a:ext cx="3330875" cy="2113065"/>
          </a:xfrm>
          <a:prstGeom prst="rect">
            <a:avLst/>
          </a:prstGeom>
          <a:ln>
            <a:solidFill>
              <a:schemeClr val="tx1"/>
            </a:solidFill>
          </a:ln>
          <a:effectLst>
            <a:outerShdw blurRad="292100" dist="139700" dir="2700000" algn="tl" rotWithShape="0">
              <a:srgbClr val="333333">
                <a:alpha val="65000"/>
              </a:srgbClr>
            </a:outerShdw>
          </a:effectLst>
        </p:spPr>
      </p:pic>
      <p:pic>
        <p:nvPicPr>
          <p:cNvPr id="35" name="Picture 34">
            <a:extLst>
              <a:ext uri="{FF2B5EF4-FFF2-40B4-BE49-F238E27FC236}">
                <a16:creationId xmlns:a16="http://schemas.microsoft.com/office/drawing/2014/main" id="{8EF09289-50D9-451E-BB1A-D967EE102A30}"/>
              </a:ext>
            </a:extLst>
          </p:cNvPr>
          <p:cNvPicPr>
            <a:picLocks noChangeAspect="1"/>
          </p:cNvPicPr>
          <p:nvPr/>
        </p:nvPicPr>
        <p:blipFill>
          <a:blip r:embed="rId4"/>
          <a:stretch>
            <a:fillRect/>
          </a:stretch>
        </p:blipFill>
        <p:spPr>
          <a:xfrm>
            <a:off x="5123589" y="1205293"/>
            <a:ext cx="3391761" cy="2199506"/>
          </a:xfrm>
          <a:prstGeom prst="rect">
            <a:avLst/>
          </a:prstGeom>
          <a:ln>
            <a:solidFill>
              <a:schemeClr val="tx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67216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CA79-D94F-40EC-BE10-929E53B8D27B}"/>
              </a:ext>
            </a:extLst>
          </p:cNvPr>
          <p:cNvSpPr>
            <a:spLocks noGrp="1"/>
          </p:cNvSpPr>
          <p:nvPr>
            <p:ph type="title"/>
          </p:nvPr>
        </p:nvSpPr>
        <p:spPr/>
        <p:txBody>
          <a:bodyPr/>
          <a:lstStyle/>
          <a:p>
            <a:r>
              <a:rPr lang="en-US" dirty="0"/>
              <a:t>Comparing the Mean and the Median</a:t>
            </a:r>
          </a:p>
        </p:txBody>
      </p:sp>
      <p:sp>
        <p:nvSpPr>
          <p:cNvPr id="3" name="TextBox 2">
            <a:extLst>
              <a:ext uri="{FF2B5EF4-FFF2-40B4-BE49-F238E27FC236}">
                <a16:creationId xmlns:a16="http://schemas.microsoft.com/office/drawing/2014/main" id="{FAC1ACE8-50FA-4CC4-B258-16F5C02CEAFA}"/>
              </a:ext>
            </a:extLst>
          </p:cNvPr>
          <p:cNvSpPr txBox="1"/>
          <p:nvPr/>
        </p:nvSpPr>
        <p:spPr>
          <a:xfrm>
            <a:off x="992038" y="1768416"/>
            <a:ext cx="7134045" cy="3485072"/>
          </a:xfrm>
          <a:prstGeom prst="rect">
            <a:avLst/>
          </a:prstGeom>
          <a:ln w="28575"/>
        </p:spPr>
        <p:style>
          <a:lnRef idx="2">
            <a:schemeClr val="accent6"/>
          </a:lnRef>
          <a:fillRef idx="1">
            <a:schemeClr val="lt1"/>
          </a:fillRef>
          <a:effectRef idx="0">
            <a:schemeClr val="accent6"/>
          </a:effectRef>
          <a:fontRef idx="minor">
            <a:schemeClr val="dk1"/>
          </a:fontRef>
        </p:style>
        <p:txBody>
          <a:bodyPr wrap="square" rtlCol="0">
            <a:noAutofit/>
          </a:bodyPr>
          <a:lstStyle/>
          <a:p>
            <a:endParaRPr lang="en-US" dirty="0"/>
          </a:p>
        </p:txBody>
      </p:sp>
      <p:sp>
        <p:nvSpPr>
          <p:cNvPr id="4" name="TextBox 3">
            <a:extLst>
              <a:ext uri="{FF2B5EF4-FFF2-40B4-BE49-F238E27FC236}">
                <a16:creationId xmlns:a16="http://schemas.microsoft.com/office/drawing/2014/main" id="{36C28F28-BDD0-483F-8ABC-9EA5A857C921}"/>
              </a:ext>
            </a:extLst>
          </p:cNvPr>
          <p:cNvSpPr txBox="1"/>
          <p:nvPr/>
        </p:nvSpPr>
        <p:spPr>
          <a:xfrm>
            <a:off x="992038" y="1768415"/>
            <a:ext cx="7142671" cy="82813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400" dirty="0"/>
              <a:t>Effect of Skewness and Outliers</a:t>
            </a:r>
          </a:p>
          <a:p>
            <a:pPr algn="ctr"/>
            <a:r>
              <a:rPr lang="en-US" sz="2400" dirty="0"/>
              <a:t>on Measures of Center</a:t>
            </a:r>
          </a:p>
        </p:txBody>
      </p:sp>
      <p:sp>
        <p:nvSpPr>
          <p:cNvPr id="5" name="TextBox 4">
            <a:extLst>
              <a:ext uri="{FF2B5EF4-FFF2-40B4-BE49-F238E27FC236}">
                <a16:creationId xmlns:a16="http://schemas.microsoft.com/office/drawing/2014/main" id="{45322D97-B1DD-4ADE-ADCF-6A2B62A89F73}"/>
              </a:ext>
            </a:extLst>
          </p:cNvPr>
          <p:cNvSpPr txBox="1"/>
          <p:nvPr/>
        </p:nvSpPr>
        <p:spPr>
          <a:xfrm>
            <a:off x="992038" y="2596551"/>
            <a:ext cx="7142671" cy="2862322"/>
          </a:xfrm>
          <a:prstGeom prst="rect">
            <a:avLst/>
          </a:prstGeom>
          <a:noFill/>
        </p:spPr>
        <p:txBody>
          <a:bodyPr wrap="square" rtlCol="0">
            <a:spAutoFit/>
          </a:bodyPr>
          <a:lstStyle/>
          <a:p>
            <a:pPr marL="342900" indent="-342900">
              <a:buFont typeface="Arial" panose="020B0604020202020204" pitchFamily="34" charset="0"/>
              <a:buChar char="•"/>
            </a:pPr>
            <a:r>
              <a:rPr lang="en-US" sz="2000" dirty="0"/>
              <a:t>If a distribution of quantitative data is roughly symmetric and has no outliers, the mean and median will be similar.</a:t>
            </a:r>
          </a:p>
          <a:p>
            <a:pPr marL="342900" indent="-342900">
              <a:buFont typeface="Arial" panose="020B0604020202020204" pitchFamily="34" charset="0"/>
              <a:buChar char="•"/>
            </a:pPr>
            <a:r>
              <a:rPr lang="en-US" sz="2000" dirty="0"/>
              <a:t>If the distribution is strongly skewed, the mean will be pulled in the direction of the skewness but the median won’t. For a right-skewed distribution, we expect the mean to be greater than the median. For a left-skewed distribution, we expect the mean to be less than the median.</a:t>
            </a:r>
          </a:p>
          <a:p>
            <a:pPr marL="342900" indent="-342900">
              <a:buFont typeface="Arial" panose="020B0604020202020204" pitchFamily="34" charset="0"/>
              <a:buChar char="•"/>
            </a:pPr>
            <a:r>
              <a:rPr lang="en-US" sz="2000" dirty="0"/>
              <a:t>The median is resistant to outliers but the mean isn’t.</a:t>
            </a:r>
          </a:p>
          <a:p>
            <a:endParaRPr lang="en-US" sz="2000" dirty="0"/>
          </a:p>
        </p:txBody>
      </p:sp>
    </p:spTree>
    <p:extLst>
      <p:ext uri="{BB962C8B-B14F-4D97-AF65-F5344CB8AC3E}">
        <p14:creationId xmlns:p14="http://schemas.microsoft.com/office/powerpoint/2010/main" val="1728672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CA79-D94F-40EC-BE10-929E53B8D27B}"/>
              </a:ext>
            </a:extLst>
          </p:cNvPr>
          <p:cNvSpPr>
            <a:spLocks noGrp="1"/>
          </p:cNvSpPr>
          <p:nvPr>
            <p:ph type="title"/>
          </p:nvPr>
        </p:nvSpPr>
        <p:spPr/>
        <p:txBody>
          <a:bodyPr/>
          <a:lstStyle/>
          <a:p>
            <a:r>
              <a:rPr lang="en-US" dirty="0"/>
              <a:t>Measuring Variability: The Range</a:t>
            </a:r>
          </a:p>
        </p:txBody>
      </p:sp>
      <p:sp>
        <p:nvSpPr>
          <p:cNvPr id="23" name="TextBox 22">
            <a:extLst>
              <a:ext uri="{FF2B5EF4-FFF2-40B4-BE49-F238E27FC236}">
                <a16:creationId xmlns:a16="http://schemas.microsoft.com/office/drawing/2014/main" id="{C9C9F63F-64F1-453E-A7D2-325BCA223F9A}"/>
              </a:ext>
            </a:extLst>
          </p:cNvPr>
          <p:cNvSpPr txBox="1">
            <a:spLocks noChangeArrowheads="1"/>
          </p:cNvSpPr>
          <p:nvPr/>
        </p:nvSpPr>
        <p:spPr bwMode="auto">
          <a:xfrm>
            <a:off x="4029837" y="1440660"/>
            <a:ext cx="4485513" cy="1200329"/>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latin typeface="Calibri" panose="020F0502020204030204" pitchFamily="34" charset="0"/>
                <a:cs typeface="Calibri" panose="020F0502020204030204" pitchFamily="34" charset="0"/>
              </a:rPr>
              <a:t>The </a:t>
            </a:r>
            <a:r>
              <a:rPr lang="en-US" sz="1800" b="1" dirty="0">
                <a:solidFill>
                  <a:srgbClr val="C00000"/>
                </a:solidFill>
                <a:latin typeface="Calibri" panose="020F0502020204030204" pitchFamily="34" charset="0"/>
                <a:cs typeface="Calibri" panose="020F0502020204030204" pitchFamily="34" charset="0"/>
              </a:rPr>
              <a:t>range</a:t>
            </a:r>
            <a:r>
              <a:rPr lang="en-US" sz="1800" dirty="0">
                <a:latin typeface="Calibri" panose="020F0502020204030204" pitchFamily="34" charset="0"/>
                <a:cs typeface="Calibri" panose="020F0502020204030204" pitchFamily="34" charset="0"/>
              </a:rPr>
              <a:t> of a distribution is the distance between the minimum value and the</a:t>
            </a:r>
          </a:p>
          <a:p>
            <a:pPr eaLnBrk="1" hangingPunct="1">
              <a:defRPr/>
            </a:pPr>
            <a:r>
              <a:rPr lang="en-US" sz="1800" dirty="0">
                <a:latin typeface="Calibri" panose="020F0502020204030204" pitchFamily="34" charset="0"/>
                <a:cs typeface="Calibri" panose="020F0502020204030204" pitchFamily="34" charset="0"/>
              </a:rPr>
              <a:t>maximum value. That is,</a:t>
            </a:r>
          </a:p>
          <a:p>
            <a:pPr eaLnBrk="1" hangingPunct="1">
              <a:defRPr/>
            </a:pPr>
            <a:r>
              <a:rPr lang="en-US" sz="1800" dirty="0">
                <a:latin typeface="Calibri" panose="020F0502020204030204" pitchFamily="34" charset="0"/>
                <a:cs typeface="Calibri" panose="020F0502020204030204" pitchFamily="34" charset="0"/>
              </a:rPr>
              <a:t>		Range = Maximum – Minimum</a:t>
            </a:r>
          </a:p>
        </p:txBody>
      </p:sp>
      <p:sp>
        <p:nvSpPr>
          <p:cNvPr id="9" name="Content Placeholder 2">
            <a:extLst>
              <a:ext uri="{FF2B5EF4-FFF2-40B4-BE49-F238E27FC236}">
                <a16:creationId xmlns:a16="http://schemas.microsoft.com/office/drawing/2014/main" id="{5C28C4A4-990B-4174-A233-CF2D65940BBB}"/>
              </a:ext>
            </a:extLst>
          </p:cNvPr>
          <p:cNvSpPr>
            <a:spLocks noGrp="1"/>
          </p:cNvSpPr>
          <p:nvPr>
            <p:ph idx="1"/>
          </p:nvPr>
        </p:nvSpPr>
        <p:spPr>
          <a:xfrm>
            <a:off x="628650" y="2848990"/>
            <a:ext cx="7886700" cy="1238589"/>
          </a:xfr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2400" dirty="0"/>
              <a:t>Here are the data on the number of goals scored in 20 games played by the 2016 U.S. women’s soccer team:</a:t>
            </a:r>
          </a:p>
          <a:p>
            <a:pPr marL="0" indent="0" algn="ctr">
              <a:buNone/>
            </a:pPr>
            <a:r>
              <a:rPr lang="en-US" sz="2400" dirty="0"/>
              <a:t>5  5  1  10  5  2  1  1  2  3  3  2  1  4  2  1  2  1  9  3</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0E36D7C9-E8A9-4589-9375-9778DB1E3C4D}"/>
                  </a:ext>
                </a:extLst>
              </p:cNvPr>
              <p:cNvSpPr txBox="1"/>
              <p:nvPr/>
            </p:nvSpPr>
            <p:spPr>
              <a:xfrm>
                <a:off x="628650" y="4295579"/>
                <a:ext cx="3582371" cy="506941"/>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lIns="0" tIns="0" rIns="0" bIns="0" rtlCol="0" anchor="ctr" anchorCtr="0">
                <a:noAutofit/>
              </a:bodyPr>
              <a:lstStyle/>
              <a:p>
                <a:pPr/>
                <a14:m>
                  <m:oMathPara xmlns:m="http://schemas.openxmlformats.org/officeDocument/2006/math">
                    <m:oMathParaPr>
                      <m:jc m:val="center"/>
                    </m:oMathParaPr>
                    <m:oMath xmlns:m="http://schemas.openxmlformats.org/officeDocument/2006/math">
                      <m:r>
                        <m:rPr>
                          <m:sty m:val="p"/>
                        </m:rPr>
                        <a:rPr lang="en-US" sz="2400" b="0" i="0" smtClean="0">
                          <a:latin typeface="Cambria Math" panose="02040503050406030204" pitchFamily="18" charset="0"/>
                        </a:rPr>
                        <m:t>Range</m:t>
                      </m:r>
                      <m:r>
                        <a:rPr lang="en-US" sz="2400" b="0" i="1" smtClean="0">
                          <a:latin typeface="Cambria Math" panose="02040503050406030204" pitchFamily="18" charset="0"/>
                        </a:rPr>
                        <m:t>=10 −1=9 </m:t>
                      </m:r>
                      <m:r>
                        <m:rPr>
                          <m:sty m:val="p"/>
                        </m:rPr>
                        <a:rPr lang="en-US" sz="2400" b="0" i="0" smtClean="0">
                          <a:latin typeface="Cambria Math" panose="02040503050406030204" pitchFamily="18" charset="0"/>
                        </a:rPr>
                        <m:t>goals</m:t>
                      </m:r>
                    </m:oMath>
                  </m:oMathPara>
                </a14:m>
                <a:endParaRPr lang="en-US" sz="2400" dirty="0"/>
              </a:p>
            </p:txBody>
          </p:sp>
        </mc:Choice>
        <mc:Fallback xmlns="">
          <p:sp>
            <p:nvSpPr>
              <p:cNvPr id="10" name="TextBox 9">
                <a:extLst>
                  <a:ext uri="{FF2B5EF4-FFF2-40B4-BE49-F238E27FC236}">
                    <a16:creationId xmlns:a16="http://schemas.microsoft.com/office/drawing/2014/main" id="{0E36D7C9-E8A9-4589-9375-9778DB1E3C4D}"/>
                  </a:ext>
                </a:extLst>
              </p:cNvPr>
              <p:cNvSpPr txBox="1">
                <a:spLocks noRot="1" noChangeAspect="1" noMove="1" noResize="1" noEditPoints="1" noAdjustHandles="1" noChangeArrowheads="1" noChangeShapeType="1" noTextEdit="1"/>
              </p:cNvSpPr>
              <p:nvPr/>
            </p:nvSpPr>
            <p:spPr>
              <a:xfrm>
                <a:off x="628650" y="4295579"/>
                <a:ext cx="3582371" cy="506941"/>
              </a:xfrm>
              <a:prstGeom prst="rect">
                <a:avLst/>
              </a:prstGeom>
              <a:blipFill>
                <a:blip r:embed="rId2"/>
                <a:stretch>
                  <a:fillRect/>
                </a:stretch>
              </a:blipFill>
              <a:effectLst>
                <a:outerShdw blurRad="50800" dist="38100" dir="2700000" algn="tl" rotWithShape="0">
                  <a:prstClr val="black">
                    <a:alpha val="40000"/>
                  </a:prstClr>
                </a:outerShdw>
              </a:effectLst>
            </p:spPr>
            <p:txBody>
              <a:bodyPr/>
              <a:lstStyle/>
              <a:p>
                <a:r>
                  <a:rPr lang="en-US">
                    <a:noFill/>
                  </a:rPr>
                  <a:t> </a:t>
                </a:r>
              </a:p>
            </p:txBody>
          </p:sp>
        </mc:Fallback>
      </mc:AlternateContent>
      <p:sp>
        <p:nvSpPr>
          <p:cNvPr id="11" name="Rectangle 10">
            <a:extLst>
              <a:ext uri="{FF2B5EF4-FFF2-40B4-BE49-F238E27FC236}">
                <a16:creationId xmlns:a16="http://schemas.microsoft.com/office/drawing/2014/main" id="{41E1F689-A8FB-4419-B47A-360F8D502292}"/>
              </a:ext>
            </a:extLst>
          </p:cNvPr>
          <p:cNvSpPr/>
          <p:nvPr/>
        </p:nvSpPr>
        <p:spPr>
          <a:xfrm>
            <a:off x="5003322" y="4320115"/>
            <a:ext cx="3512028" cy="1865025"/>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defRPr/>
            </a:pPr>
            <a:r>
              <a:rPr lang="en-US" sz="1600" b="1" dirty="0">
                <a:solidFill>
                  <a:srgbClr val="C00000"/>
                </a:solidFill>
              </a:rPr>
              <a:t>	  </a:t>
            </a:r>
            <a:r>
              <a:rPr lang="en-US" sz="4000" b="1" dirty="0">
                <a:solidFill>
                  <a:srgbClr val="C00000"/>
                </a:solidFill>
              </a:rPr>
              <a:t> </a:t>
            </a:r>
            <a:r>
              <a:rPr lang="en-US" sz="2400" b="1" dirty="0">
                <a:solidFill>
                  <a:srgbClr val="C00000"/>
                </a:solidFill>
              </a:rPr>
              <a:t>CAUTION</a:t>
            </a:r>
            <a:r>
              <a:rPr lang="en-US" sz="2400" dirty="0">
                <a:solidFill>
                  <a:srgbClr val="C00000"/>
                </a:solidFill>
              </a:rPr>
              <a:t>:</a:t>
            </a:r>
            <a:r>
              <a:rPr lang="en-US" sz="2400" dirty="0"/>
              <a:t> </a:t>
            </a:r>
          </a:p>
          <a:p>
            <a:pPr marL="342900" indent="-342900">
              <a:buFont typeface="Arial" panose="020B0604020202020204" pitchFamily="34" charset="0"/>
              <a:buChar char="•"/>
              <a:defRPr/>
            </a:pPr>
            <a:r>
              <a:rPr lang="en-US" sz="2000" dirty="0"/>
              <a:t>The range of a data set is a single number.</a:t>
            </a:r>
          </a:p>
          <a:p>
            <a:pPr marL="342900" indent="-342900">
              <a:buFont typeface="Arial" panose="020B0604020202020204" pitchFamily="34" charset="0"/>
              <a:buChar char="•"/>
              <a:defRPr/>
            </a:pPr>
            <a:r>
              <a:rPr lang="en-US" sz="2000" dirty="0"/>
              <a:t>The range is </a:t>
            </a:r>
            <a:r>
              <a:rPr lang="en-US" sz="2000" b="1" i="1" dirty="0"/>
              <a:t>not</a:t>
            </a:r>
            <a:r>
              <a:rPr lang="en-US" sz="2000" i="1" dirty="0"/>
              <a:t> </a:t>
            </a:r>
            <a:r>
              <a:rPr lang="en-US" sz="2000" dirty="0"/>
              <a:t>a resistant measure of variability.</a:t>
            </a:r>
          </a:p>
        </p:txBody>
      </p:sp>
      <p:pic>
        <p:nvPicPr>
          <p:cNvPr id="12" name="Picture 11">
            <a:extLst>
              <a:ext uri="{FF2B5EF4-FFF2-40B4-BE49-F238E27FC236}">
                <a16:creationId xmlns:a16="http://schemas.microsoft.com/office/drawing/2014/main" id="{220847A0-745F-4F66-96A7-7673C039805F}"/>
              </a:ext>
            </a:extLst>
          </p:cNvPr>
          <p:cNvPicPr>
            <a:picLocks noChangeAspect="1"/>
          </p:cNvPicPr>
          <p:nvPr/>
        </p:nvPicPr>
        <p:blipFill>
          <a:blip r:embed="rId3"/>
          <a:stretch>
            <a:fillRect/>
          </a:stretch>
        </p:blipFill>
        <p:spPr>
          <a:xfrm rot="21588054">
            <a:off x="5069782" y="4411157"/>
            <a:ext cx="599753" cy="592880"/>
          </a:xfrm>
          <a:prstGeom prst="rect">
            <a:avLst/>
          </a:prstGeom>
        </p:spPr>
      </p:pic>
      <p:sp>
        <p:nvSpPr>
          <p:cNvPr id="3" name="Arc 2">
            <a:extLst>
              <a:ext uri="{FF2B5EF4-FFF2-40B4-BE49-F238E27FC236}">
                <a16:creationId xmlns:a16="http://schemas.microsoft.com/office/drawing/2014/main" id="{C6B0C123-CCDE-4E1A-9124-D270A07D811F}"/>
              </a:ext>
            </a:extLst>
          </p:cNvPr>
          <p:cNvSpPr/>
          <p:nvPr/>
        </p:nvSpPr>
        <p:spPr>
          <a:xfrm rot="11571288">
            <a:off x="3308440" y="4578534"/>
            <a:ext cx="2636633" cy="825521"/>
          </a:xfrm>
          <a:prstGeom prst="arc">
            <a:avLst>
              <a:gd name="adj1" fmla="val 13002144"/>
              <a:gd name="adj2" fmla="val 0"/>
            </a:avLst>
          </a:prstGeom>
          <a:ln w="57150">
            <a:headEnd type="none"/>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8719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500"/>
                                        <p:tgtEl>
                                          <p:spTgt spid="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500"/>
                                        <p:tgtEl>
                                          <p:spTgt spid="9">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par>
                                <p:cTn id="27" presetID="10"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P spid="10" grpId="0" animBg="1"/>
      <p:bldP spid="11"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rmAutofit fontScale="90000"/>
          </a:bodyPr>
          <a:lstStyle/>
          <a:p>
            <a:r>
              <a:rPr lang="en-US" dirty="0"/>
              <a:t>Measuring Variability: The Standard Deviation</a:t>
            </a:r>
          </a:p>
        </p:txBody>
      </p:sp>
      <p:sp>
        <p:nvSpPr>
          <p:cNvPr id="9" name="TextBox 8">
            <a:extLst>
              <a:ext uri="{FF2B5EF4-FFF2-40B4-BE49-F238E27FC236}">
                <a16:creationId xmlns:a16="http://schemas.microsoft.com/office/drawing/2014/main" id="{73A02806-5F8A-4406-8963-05F741FC5E21}"/>
              </a:ext>
            </a:extLst>
          </p:cNvPr>
          <p:cNvSpPr txBox="1">
            <a:spLocks noChangeArrowheads="1"/>
          </p:cNvSpPr>
          <p:nvPr/>
        </p:nvSpPr>
        <p:spPr bwMode="auto">
          <a:xfrm>
            <a:off x="5427094" y="1367015"/>
            <a:ext cx="3088256" cy="1323439"/>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standard deviation </a:t>
            </a:r>
            <a:r>
              <a:rPr lang="en-US" sz="2000" dirty="0">
                <a:latin typeface="Calibri" panose="020F0502020204030204" pitchFamily="34" charset="0"/>
                <a:cs typeface="Calibri" panose="020F0502020204030204" pitchFamily="34" charset="0"/>
              </a:rPr>
              <a:t>measures the typical distance of the values in a distribution from the mean.</a:t>
            </a:r>
          </a:p>
        </p:txBody>
      </p:sp>
      <p:sp>
        <p:nvSpPr>
          <p:cNvPr id="10" name="Rectangle 9">
            <a:extLst>
              <a:ext uri="{FF2B5EF4-FFF2-40B4-BE49-F238E27FC236}">
                <a16:creationId xmlns:a16="http://schemas.microsoft.com/office/drawing/2014/main" id="{446F1EA3-F08C-4719-BA1D-2199588BE64A}"/>
              </a:ext>
            </a:extLst>
          </p:cNvPr>
          <p:cNvSpPr>
            <a:spLocks noChangeArrowheads="1"/>
          </p:cNvSpPr>
          <p:nvPr/>
        </p:nvSpPr>
        <p:spPr bwMode="auto">
          <a:xfrm>
            <a:off x="628650" y="1358310"/>
            <a:ext cx="4674870" cy="3170099"/>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2000" b="1" dirty="0">
                <a:solidFill>
                  <a:srgbClr val="1C2861"/>
                </a:solidFill>
                <a:ea typeface="ＭＳ Ｐゴシック" charset="0"/>
                <a:cs typeface="ＭＳ Ｐゴシック" charset="0"/>
              </a:rPr>
              <a:t>How to calculate standard deviation and variance:</a:t>
            </a:r>
            <a:endParaRPr lang="en-US" sz="20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2000" dirty="0">
                <a:ea typeface="ＭＳ Ｐゴシック" charset="0"/>
                <a:cs typeface="ＭＳ Ｐゴシック" charset="0"/>
              </a:rPr>
              <a:t>Find the mean of the distribution.</a:t>
            </a:r>
          </a:p>
          <a:p>
            <a:pPr marL="569913" indent="-336550">
              <a:buFontTx/>
              <a:buAutoNum type="arabicParenR"/>
              <a:tabLst>
                <a:tab pos="569913" algn="l"/>
                <a:tab pos="7662863" algn="l"/>
              </a:tabLst>
              <a:defRPr/>
            </a:pPr>
            <a:r>
              <a:rPr lang="en-US" sz="2000" dirty="0">
                <a:ea typeface="ＭＳ Ｐゴシック" charset="0"/>
                <a:cs typeface="ＭＳ Ｐゴシック" charset="0"/>
              </a:rPr>
              <a:t>Calculate the </a:t>
            </a:r>
            <a:r>
              <a:rPr lang="en-US" sz="2000" i="1" dirty="0">
                <a:ea typeface="ＭＳ Ｐゴシック" charset="0"/>
                <a:cs typeface="ＭＳ Ｐゴシック" charset="0"/>
              </a:rPr>
              <a:t>deviation (</a:t>
            </a:r>
            <a:r>
              <a:rPr lang="en-US" sz="2000" dirty="0">
                <a:ea typeface="ＭＳ Ｐゴシック" charset="0"/>
                <a:cs typeface="ＭＳ Ｐゴシック" charset="0"/>
              </a:rPr>
              <a:t>value – mean) of each value from the mean.</a:t>
            </a:r>
          </a:p>
          <a:p>
            <a:pPr marL="569913" indent="-336550">
              <a:buFontTx/>
              <a:buAutoNum type="arabicParenR"/>
              <a:tabLst>
                <a:tab pos="569913" algn="l"/>
                <a:tab pos="7662863" algn="l"/>
              </a:tabLst>
              <a:defRPr/>
            </a:pPr>
            <a:r>
              <a:rPr lang="en-US" sz="2000" dirty="0"/>
              <a:t>Square each of the deviations</a:t>
            </a:r>
            <a:r>
              <a:rPr lang="en-US" sz="2000" dirty="0">
                <a:ea typeface="ＭＳ Ｐゴシック" charset="0"/>
                <a:cs typeface="ＭＳ Ｐゴシック" charset="0"/>
              </a:rPr>
              <a:t>.</a:t>
            </a:r>
          </a:p>
          <a:p>
            <a:pPr marL="569913" indent="-336550">
              <a:buFontTx/>
              <a:buAutoNum type="arabicParenR"/>
              <a:tabLst>
                <a:tab pos="569913" algn="l"/>
                <a:tab pos="7662863" algn="l"/>
              </a:tabLst>
              <a:defRPr/>
            </a:pPr>
            <a:r>
              <a:rPr lang="en-US" sz="2000" dirty="0">
                <a:ea typeface="ＭＳ Ｐゴシック" charset="0"/>
                <a:cs typeface="ＭＳ Ｐゴシック" charset="0"/>
              </a:rPr>
              <a:t>Add all the squared deviations, divide by </a:t>
            </a:r>
            <a:r>
              <a:rPr lang="en-US" sz="2000" i="1" dirty="0">
                <a:ea typeface="ＭＳ Ｐゴシック" charset="0"/>
                <a:cs typeface="ＭＳ Ｐゴシック" charset="0"/>
              </a:rPr>
              <a:t>n</a:t>
            </a:r>
            <a:r>
              <a:rPr lang="en-US" sz="2000" dirty="0">
                <a:ea typeface="ＭＳ Ｐゴシック" charset="0"/>
                <a:cs typeface="ＭＳ Ｐゴシック" charset="0"/>
              </a:rPr>
              <a:t> – 1. This is the </a:t>
            </a:r>
            <a:r>
              <a:rPr lang="en-US" sz="2000" b="1" dirty="0">
                <a:ea typeface="ＭＳ Ｐゴシック" charset="0"/>
                <a:cs typeface="ＭＳ Ｐゴシック" charset="0"/>
              </a:rPr>
              <a:t>sample</a:t>
            </a:r>
            <a:r>
              <a:rPr lang="en-US" sz="2000" dirty="0">
                <a:ea typeface="ＭＳ Ｐゴシック" charset="0"/>
                <a:cs typeface="ＭＳ Ｐゴシック" charset="0"/>
              </a:rPr>
              <a:t> </a:t>
            </a:r>
            <a:r>
              <a:rPr lang="en-US" sz="2000" b="1" dirty="0">
                <a:ea typeface="ＭＳ Ｐゴシック" charset="0"/>
                <a:cs typeface="ＭＳ Ｐゴシック" charset="0"/>
              </a:rPr>
              <a:t>variance</a:t>
            </a:r>
            <a:r>
              <a:rPr lang="en-US" sz="2000" dirty="0">
                <a:ea typeface="ＭＳ Ｐゴシック" charset="0"/>
                <a:cs typeface="ＭＳ Ｐゴシック" charset="0"/>
              </a:rPr>
              <a:t>. </a:t>
            </a:r>
          </a:p>
          <a:p>
            <a:pPr marL="569913" indent="-336550">
              <a:buFontTx/>
              <a:buAutoNum type="arabicParenR"/>
              <a:tabLst>
                <a:tab pos="569913" algn="l"/>
                <a:tab pos="7662863" algn="l"/>
              </a:tabLst>
              <a:defRPr/>
            </a:pPr>
            <a:r>
              <a:rPr lang="en-US" sz="2000" dirty="0">
                <a:ea typeface="ＭＳ Ｐゴシック" charset="0"/>
                <a:cs typeface="ＭＳ Ｐゴシック" charset="0"/>
              </a:rPr>
              <a:t>Take the square root. This is the </a:t>
            </a:r>
            <a:r>
              <a:rPr lang="en-US" sz="2000" b="1" dirty="0">
                <a:ea typeface="ＭＳ Ｐゴシック" charset="0"/>
                <a:cs typeface="ＭＳ Ｐゴシック" charset="0"/>
              </a:rPr>
              <a:t>sample standard deviation</a:t>
            </a:r>
            <a:r>
              <a:rPr lang="en-US" sz="2000" dirty="0">
                <a:ea typeface="ＭＳ Ｐゴシック" charset="0"/>
                <a:cs typeface="ＭＳ Ｐゴシック" charset="0"/>
              </a:rPr>
              <a:t>.</a:t>
            </a:r>
          </a:p>
        </p:txBody>
      </p:sp>
      <p:pic>
        <p:nvPicPr>
          <p:cNvPr id="11" name="Picture 10">
            <a:extLst>
              <a:ext uri="{FF2B5EF4-FFF2-40B4-BE49-F238E27FC236}">
                <a16:creationId xmlns:a16="http://schemas.microsoft.com/office/drawing/2014/main" id="{822B54F9-56F7-4D12-85CE-8CD734B3A230}"/>
              </a:ext>
            </a:extLst>
          </p:cNvPr>
          <p:cNvPicPr>
            <a:picLocks noChangeAspect="1"/>
          </p:cNvPicPr>
          <p:nvPr/>
        </p:nvPicPr>
        <p:blipFill>
          <a:blip r:embed="rId2"/>
          <a:stretch>
            <a:fillRect/>
          </a:stretch>
        </p:blipFill>
        <p:spPr>
          <a:xfrm>
            <a:off x="1044730" y="4980045"/>
            <a:ext cx="7470620" cy="971943"/>
          </a:xfrm>
          <a:prstGeom prst="rect">
            <a:avLst/>
          </a:prstGeom>
          <a:ln>
            <a:solidFill>
              <a:schemeClr val="tx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37254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rmAutofit fontScale="90000"/>
          </a:bodyPr>
          <a:lstStyle/>
          <a:p>
            <a:r>
              <a:rPr lang="en-US" dirty="0"/>
              <a:t>Measuring Variability: The Standard Deviation</a:t>
            </a:r>
          </a:p>
        </p:txBody>
      </p:sp>
      <p:sp>
        <p:nvSpPr>
          <p:cNvPr id="6" name="Rectangle 5">
            <a:extLst>
              <a:ext uri="{FF2B5EF4-FFF2-40B4-BE49-F238E27FC236}">
                <a16:creationId xmlns:a16="http://schemas.microsoft.com/office/drawing/2014/main" id="{6585AD19-48A0-4654-B475-93748E369EF3}"/>
              </a:ext>
            </a:extLst>
          </p:cNvPr>
          <p:cNvSpPr>
            <a:spLocks noChangeArrowheads="1"/>
          </p:cNvSpPr>
          <p:nvPr/>
        </p:nvSpPr>
        <p:spPr bwMode="auto">
          <a:xfrm>
            <a:off x="392502" y="2170942"/>
            <a:ext cx="3748178" cy="3858921"/>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2000" b="1" dirty="0">
                <a:solidFill>
                  <a:srgbClr val="1C2861"/>
                </a:solidFill>
                <a:ea typeface="ＭＳ Ｐゴシック" charset="0"/>
                <a:cs typeface="ＭＳ Ｐゴシック" charset="0"/>
              </a:rPr>
              <a:t>How to calculate standard deviation, </a:t>
            </a:r>
            <a:r>
              <a:rPr lang="en-US" sz="2000" b="1" i="1" dirty="0" err="1">
                <a:solidFill>
                  <a:srgbClr val="1C2861"/>
                </a:solidFill>
                <a:ea typeface="ＭＳ Ｐゴシック" charset="0"/>
                <a:cs typeface="ＭＳ Ｐゴシック" charset="0"/>
              </a:rPr>
              <a:t>s</a:t>
            </a:r>
            <a:r>
              <a:rPr lang="en-US" sz="2000" b="1" baseline="-25000" dirty="0" err="1">
                <a:solidFill>
                  <a:srgbClr val="1C2861"/>
                </a:solidFill>
                <a:ea typeface="ＭＳ Ｐゴシック" charset="0"/>
                <a:cs typeface="ＭＳ Ｐゴシック" charset="0"/>
              </a:rPr>
              <a:t>x</a:t>
            </a:r>
            <a:r>
              <a:rPr lang="en-US" sz="2000" b="1" dirty="0">
                <a:solidFill>
                  <a:srgbClr val="1C2861"/>
                </a:solidFill>
                <a:ea typeface="ＭＳ Ｐゴシック" charset="0"/>
                <a:cs typeface="ＭＳ Ｐゴシック" charset="0"/>
              </a:rPr>
              <a:t>:</a:t>
            </a:r>
            <a:endParaRPr lang="en-US" sz="20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2000" dirty="0">
                <a:ea typeface="ＭＳ Ｐゴシック" charset="0"/>
                <a:cs typeface="ＭＳ Ｐゴシック" charset="0"/>
              </a:rPr>
              <a:t>Find the mean of the distribution.</a:t>
            </a:r>
          </a:p>
        </p:txBody>
      </p:sp>
      <p:sp>
        <p:nvSpPr>
          <p:cNvPr id="3" name="Rectangle 2">
            <a:extLst>
              <a:ext uri="{FF2B5EF4-FFF2-40B4-BE49-F238E27FC236}">
                <a16:creationId xmlns:a16="http://schemas.microsoft.com/office/drawing/2014/main" id="{B9421F92-1B2E-4281-B85C-4114A323639A}"/>
              </a:ext>
            </a:extLst>
          </p:cNvPr>
          <p:cNvSpPr/>
          <p:nvPr/>
        </p:nvSpPr>
        <p:spPr>
          <a:xfrm>
            <a:off x="806569" y="1341506"/>
            <a:ext cx="7530861" cy="646331"/>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Eleven high school students were asked how many “close” friends they have. Here are their responses: 1 2 2 2 3 3 3 3 4 4 6</a:t>
            </a:r>
          </a:p>
        </p:txBody>
      </p:sp>
      <p:pic>
        <p:nvPicPr>
          <p:cNvPr id="4" name="Picture 3">
            <a:extLst>
              <a:ext uri="{FF2B5EF4-FFF2-40B4-BE49-F238E27FC236}">
                <a16:creationId xmlns:a16="http://schemas.microsoft.com/office/drawing/2014/main" id="{E101D926-B682-44EF-8F94-AFF9E4771098}"/>
              </a:ext>
            </a:extLst>
          </p:cNvPr>
          <p:cNvPicPr>
            <a:picLocks noChangeAspect="1"/>
          </p:cNvPicPr>
          <p:nvPr/>
        </p:nvPicPr>
        <p:blipFill>
          <a:blip r:embed="rId2"/>
          <a:stretch>
            <a:fillRect/>
          </a:stretch>
        </p:blipFill>
        <p:spPr>
          <a:xfrm>
            <a:off x="4290716" y="2191500"/>
            <a:ext cx="4046714" cy="476468"/>
          </a:xfrm>
          <a:prstGeom prst="rect">
            <a:avLst/>
          </a:prstGeom>
        </p:spPr>
      </p:pic>
      <p:pic>
        <p:nvPicPr>
          <p:cNvPr id="5" name="Picture 4">
            <a:extLst>
              <a:ext uri="{FF2B5EF4-FFF2-40B4-BE49-F238E27FC236}">
                <a16:creationId xmlns:a16="http://schemas.microsoft.com/office/drawing/2014/main" id="{8C659EC0-5280-4BF4-AFEA-32DD17CBBCFE}"/>
              </a:ext>
            </a:extLst>
          </p:cNvPr>
          <p:cNvPicPr>
            <a:picLocks noChangeAspect="1"/>
          </p:cNvPicPr>
          <p:nvPr/>
        </p:nvPicPr>
        <p:blipFill rotWithShape="1">
          <a:blip r:embed="rId3"/>
          <a:srcRect r="82834"/>
          <a:stretch/>
        </p:blipFill>
        <p:spPr>
          <a:xfrm>
            <a:off x="4396852" y="2871631"/>
            <a:ext cx="658227" cy="3370997"/>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822144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rmAutofit fontScale="90000"/>
          </a:bodyPr>
          <a:lstStyle/>
          <a:p>
            <a:r>
              <a:rPr lang="en-US" dirty="0"/>
              <a:t>Measuring Variability: The Standard Deviation</a:t>
            </a:r>
          </a:p>
        </p:txBody>
      </p:sp>
      <p:sp>
        <p:nvSpPr>
          <p:cNvPr id="6" name="Rectangle 5">
            <a:extLst>
              <a:ext uri="{FF2B5EF4-FFF2-40B4-BE49-F238E27FC236}">
                <a16:creationId xmlns:a16="http://schemas.microsoft.com/office/drawing/2014/main" id="{6585AD19-48A0-4654-B475-93748E369EF3}"/>
              </a:ext>
            </a:extLst>
          </p:cNvPr>
          <p:cNvSpPr>
            <a:spLocks noChangeArrowheads="1"/>
          </p:cNvSpPr>
          <p:nvPr/>
        </p:nvSpPr>
        <p:spPr bwMode="auto">
          <a:xfrm>
            <a:off x="392502" y="2170942"/>
            <a:ext cx="3748178" cy="3858921"/>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2000" b="1" dirty="0">
                <a:solidFill>
                  <a:srgbClr val="1C2861"/>
                </a:solidFill>
                <a:ea typeface="ＭＳ Ｐゴシック" charset="0"/>
                <a:cs typeface="ＭＳ Ｐゴシック" charset="0"/>
              </a:rPr>
              <a:t>How to calculate standard deviation, </a:t>
            </a:r>
            <a:r>
              <a:rPr lang="en-US" sz="2000" b="1" i="1" dirty="0" err="1">
                <a:solidFill>
                  <a:srgbClr val="1C2861"/>
                </a:solidFill>
                <a:ea typeface="ＭＳ Ｐゴシック" charset="0"/>
                <a:cs typeface="ＭＳ Ｐゴシック" charset="0"/>
              </a:rPr>
              <a:t>s</a:t>
            </a:r>
            <a:r>
              <a:rPr lang="en-US" sz="2000" b="1" baseline="-25000" dirty="0" err="1">
                <a:solidFill>
                  <a:srgbClr val="1C2861"/>
                </a:solidFill>
                <a:ea typeface="ＭＳ Ｐゴシック" charset="0"/>
                <a:cs typeface="ＭＳ Ｐゴシック" charset="0"/>
              </a:rPr>
              <a:t>x</a:t>
            </a:r>
            <a:r>
              <a:rPr lang="en-US" sz="2000" b="1" dirty="0">
                <a:solidFill>
                  <a:srgbClr val="1C2861"/>
                </a:solidFill>
                <a:ea typeface="ＭＳ Ｐゴシック" charset="0"/>
                <a:cs typeface="ＭＳ Ｐゴシック" charset="0"/>
              </a:rPr>
              <a:t>:</a:t>
            </a:r>
            <a:endParaRPr lang="en-US" sz="20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2000" dirty="0">
                <a:ea typeface="ＭＳ Ｐゴシック" charset="0"/>
                <a:cs typeface="ＭＳ Ｐゴシック" charset="0"/>
              </a:rPr>
              <a:t>Find the mean of the distribution.</a:t>
            </a:r>
          </a:p>
          <a:p>
            <a:pPr marL="569913" indent="-336550">
              <a:buFontTx/>
              <a:buAutoNum type="arabicParenR"/>
              <a:tabLst>
                <a:tab pos="569913" algn="l"/>
                <a:tab pos="7662863" algn="l"/>
              </a:tabLst>
              <a:defRPr/>
            </a:pPr>
            <a:r>
              <a:rPr lang="en-US" sz="2000" dirty="0">
                <a:ea typeface="ＭＳ Ｐゴシック" charset="0"/>
                <a:cs typeface="ＭＳ Ｐゴシック" charset="0"/>
              </a:rPr>
              <a:t>Calculate the </a:t>
            </a:r>
            <a:r>
              <a:rPr lang="en-US" sz="2000" i="1" dirty="0">
                <a:ea typeface="ＭＳ Ｐゴシック" charset="0"/>
                <a:cs typeface="ＭＳ Ｐゴシック" charset="0"/>
              </a:rPr>
              <a:t>deviation</a:t>
            </a:r>
            <a:r>
              <a:rPr lang="en-US" sz="2000" dirty="0">
                <a:ea typeface="ＭＳ Ｐゴシック" charset="0"/>
                <a:cs typeface="ＭＳ Ｐゴシック" charset="0"/>
              </a:rPr>
              <a:t> of each value from the mean.</a:t>
            </a:r>
          </a:p>
        </p:txBody>
      </p:sp>
      <p:sp>
        <p:nvSpPr>
          <p:cNvPr id="3" name="Rectangle 2">
            <a:extLst>
              <a:ext uri="{FF2B5EF4-FFF2-40B4-BE49-F238E27FC236}">
                <a16:creationId xmlns:a16="http://schemas.microsoft.com/office/drawing/2014/main" id="{B9421F92-1B2E-4281-B85C-4114A323639A}"/>
              </a:ext>
            </a:extLst>
          </p:cNvPr>
          <p:cNvSpPr/>
          <p:nvPr/>
        </p:nvSpPr>
        <p:spPr>
          <a:xfrm>
            <a:off x="806569" y="1341506"/>
            <a:ext cx="7530861" cy="646331"/>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Eleven high school students were asked how many “close” friends they have. Here are their responses: 1 2 2 2 3 3 3 3 4 4 6</a:t>
            </a:r>
          </a:p>
        </p:txBody>
      </p:sp>
      <p:pic>
        <p:nvPicPr>
          <p:cNvPr id="4" name="Picture 3">
            <a:extLst>
              <a:ext uri="{FF2B5EF4-FFF2-40B4-BE49-F238E27FC236}">
                <a16:creationId xmlns:a16="http://schemas.microsoft.com/office/drawing/2014/main" id="{E101D926-B682-44EF-8F94-AFF9E4771098}"/>
              </a:ext>
            </a:extLst>
          </p:cNvPr>
          <p:cNvPicPr>
            <a:picLocks noChangeAspect="1"/>
          </p:cNvPicPr>
          <p:nvPr/>
        </p:nvPicPr>
        <p:blipFill>
          <a:blip r:embed="rId2"/>
          <a:stretch>
            <a:fillRect/>
          </a:stretch>
        </p:blipFill>
        <p:spPr>
          <a:xfrm>
            <a:off x="4290716" y="2191500"/>
            <a:ext cx="4046714" cy="476468"/>
          </a:xfrm>
          <a:prstGeom prst="rect">
            <a:avLst/>
          </a:prstGeom>
        </p:spPr>
      </p:pic>
      <p:pic>
        <p:nvPicPr>
          <p:cNvPr id="5" name="Picture 4">
            <a:extLst>
              <a:ext uri="{FF2B5EF4-FFF2-40B4-BE49-F238E27FC236}">
                <a16:creationId xmlns:a16="http://schemas.microsoft.com/office/drawing/2014/main" id="{8C659EC0-5280-4BF4-AFEA-32DD17CBBCFE}"/>
              </a:ext>
            </a:extLst>
          </p:cNvPr>
          <p:cNvPicPr>
            <a:picLocks noChangeAspect="1"/>
          </p:cNvPicPr>
          <p:nvPr/>
        </p:nvPicPr>
        <p:blipFill rotWithShape="1">
          <a:blip r:embed="rId3"/>
          <a:srcRect r="37615"/>
          <a:stretch/>
        </p:blipFill>
        <p:spPr>
          <a:xfrm>
            <a:off x="4396852" y="2871631"/>
            <a:ext cx="2392137" cy="3370997"/>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29501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rmAutofit fontScale="90000"/>
          </a:bodyPr>
          <a:lstStyle/>
          <a:p>
            <a:r>
              <a:rPr lang="en-US" dirty="0"/>
              <a:t>Measuring Variability: The Standard Deviation</a:t>
            </a:r>
          </a:p>
        </p:txBody>
      </p:sp>
      <p:sp>
        <p:nvSpPr>
          <p:cNvPr id="6" name="Rectangle 5">
            <a:extLst>
              <a:ext uri="{FF2B5EF4-FFF2-40B4-BE49-F238E27FC236}">
                <a16:creationId xmlns:a16="http://schemas.microsoft.com/office/drawing/2014/main" id="{6585AD19-48A0-4654-B475-93748E369EF3}"/>
              </a:ext>
            </a:extLst>
          </p:cNvPr>
          <p:cNvSpPr>
            <a:spLocks noChangeArrowheads="1"/>
          </p:cNvSpPr>
          <p:nvPr/>
        </p:nvSpPr>
        <p:spPr bwMode="auto">
          <a:xfrm>
            <a:off x="392502" y="2170942"/>
            <a:ext cx="3748178" cy="3858921"/>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2000" b="1" dirty="0">
                <a:solidFill>
                  <a:srgbClr val="1C2861"/>
                </a:solidFill>
                <a:ea typeface="ＭＳ Ｐゴシック" charset="0"/>
                <a:cs typeface="ＭＳ Ｐゴシック" charset="0"/>
              </a:rPr>
              <a:t>How to calculate standard deviation, </a:t>
            </a:r>
            <a:r>
              <a:rPr lang="en-US" sz="2000" b="1" i="1" dirty="0" err="1">
                <a:solidFill>
                  <a:srgbClr val="1C2861"/>
                </a:solidFill>
                <a:ea typeface="ＭＳ Ｐゴシック" charset="0"/>
                <a:cs typeface="ＭＳ Ｐゴシック" charset="0"/>
              </a:rPr>
              <a:t>s</a:t>
            </a:r>
            <a:r>
              <a:rPr lang="en-US" sz="2000" b="1" baseline="-25000" dirty="0" err="1">
                <a:solidFill>
                  <a:srgbClr val="1C2861"/>
                </a:solidFill>
                <a:ea typeface="ＭＳ Ｐゴシック" charset="0"/>
                <a:cs typeface="ＭＳ Ｐゴシック" charset="0"/>
              </a:rPr>
              <a:t>x</a:t>
            </a:r>
            <a:r>
              <a:rPr lang="en-US" sz="2000" b="1" dirty="0">
                <a:solidFill>
                  <a:srgbClr val="1C2861"/>
                </a:solidFill>
                <a:ea typeface="ＭＳ Ｐゴシック" charset="0"/>
                <a:cs typeface="ＭＳ Ｐゴシック" charset="0"/>
              </a:rPr>
              <a:t>:</a:t>
            </a:r>
            <a:endParaRPr lang="en-US" sz="20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2000" dirty="0">
                <a:ea typeface="ＭＳ Ｐゴシック" charset="0"/>
                <a:cs typeface="ＭＳ Ｐゴシック" charset="0"/>
              </a:rPr>
              <a:t>Find the mean of the distribution.</a:t>
            </a:r>
          </a:p>
          <a:p>
            <a:pPr marL="569913" indent="-336550">
              <a:buFontTx/>
              <a:buAutoNum type="arabicParenR"/>
              <a:tabLst>
                <a:tab pos="569913" algn="l"/>
                <a:tab pos="7662863" algn="l"/>
              </a:tabLst>
              <a:defRPr/>
            </a:pPr>
            <a:r>
              <a:rPr lang="en-US" sz="2000" dirty="0">
                <a:ea typeface="ＭＳ Ｐゴシック" charset="0"/>
                <a:cs typeface="ＭＳ Ｐゴシック" charset="0"/>
              </a:rPr>
              <a:t>Calculate the </a:t>
            </a:r>
            <a:r>
              <a:rPr lang="en-US" sz="2000" i="1" dirty="0">
                <a:ea typeface="ＭＳ Ｐゴシック" charset="0"/>
                <a:cs typeface="ＭＳ Ｐゴシック" charset="0"/>
              </a:rPr>
              <a:t>deviation</a:t>
            </a:r>
            <a:r>
              <a:rPr lang="en-US" sz="2000" dirty="0">
                <a:ea typeface="ＭＳ Ｐゴシック" charset="0"/>
                <a:cs typeface="ＭＳ Ｐゴシック" charset="0"/>
              </a:rPr>
              <a:t> of each value from the mean.</a:t>
            </a:r>
          </a:p>
          <a:p>
            <a:pPr marL="569913" indent="-336550">
              <a:buFontTx/>
              <a:buAutoNum type="arabicParenR"/>
              <a:tabLst>
                <a:tab pos="569913" algn="l"/>
                <a:tab pos="7662863" algn="l"/>
              </a:tabLst>
              <a:defRPr/>
            </a:pPr>
            <a:r>
              <a:rPr lang="en-US" sz="2000" dirty="0"/>
              <a:t>Square each of the deviations</a:t>
            </a:r>
            <a:r>
              <a:rPr lang="en-US" sz="2000" dirty="0">
                <a:ea typeface="ＭＳ Ｐゴシック" charset="0"/>
                <a:cs typeface="ＭＳ Ｐゴシック" charset="0"/>
              </a:rPr>
              <a:t>.</a:t>
            </a:r>
          </a:p>
        </p:txBody>
      </p:sp>
      <p:sp>
        <p:nvSpPr>
          <p:cNvPr id="3" name="Rectangle 2">
            <a:extLst>
              <a:ext uri="{FF2B5EF4-FFF2-40B4-BE49-F238E27FC236}">
                <a16:creationId xmlns:a16="http://schemas.microsoft.com/office/drawing/2014/main" id="{B9421F92-1B2E-4281-B85C-4114A323639A}"/>
              </a:ext>
            </a:extLst>
          </p:cNvPr>
          <p:cNvSpPr/>
          <p:nvPr/>
        </p:nvSpPr>
        <p:spPr>
          <a:xfrm>
            <a:off x="806569" y="1341506"/>
            <a:ext cx="7530861" cy="646331"/>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Eleven high school students were asked how many “close” friends they have. Here are their responses: 1 2 2 2 3 3 3 3 4 4 6</a:t>
            </a:r>
          </a:p>
        </p:txBody>
      </p:sp>
      <p:pic>
        <p:nvPicPr>
          <p:cNvPr id="4" name="Picture 3">
            <a:extLst>
              <a:ext uri="{FF2B5EF4-FFF2-40B4-BE49-F238E27FC236}">
                <a16:creationId xmlns:a16="http://schemas.microsoft.com/office/drawing/2014/main" id="{E101D926-B682-44EF-8F94-AFF9E4771098}"/>
              </a:ext>
            </a:extLst>
          </p:cNvPr>
          <p:cNvPicPr>
            <a:picLocks noChangeAspect="1"/>
          </p:cNvPicPr>
          <p:nvPr/>
        </p:nvPicPr>
        <p:blipFill>
          <a:blip r:embed="rId2"/>
          <a:stretch>
            <a:fillRect/>
          </a:stretch>
        </p:blipFill>
        <p:spPr>
          <a:xfrm>
            <a:off x="4290716" y="2191500"/>
            <a:ext cx="4046714" cy="476468"/>
          </a:xfrm>
          <a:prstGeom prst="rect">
            <a:avLst/>
          </a:prstGeom>
        </p:spPr>
      </p:pic>
      <p:pic>
        <p:nvPicPr>
          <p:cNvPr id="5" name="Picture 4">
            <a:extLst>
              <a:ext uri="{FF2B5EF4-FFF2-40B4-BE49-F238E27FC236}">
                <a16:creationId xmlns:a16="http://schemas.microsoft.com/office/drawing/2014/main" id="{8C659EC0-5280-4BF4-AFEA-32DD17CBBCFE}"/>
              </a:ext>
            </a:extLst>
          </p:cNvPr>
          <p:cNvPicPr>
            <a:picLocks noChangeAspect="1"/>
          </p:cNvPicPr>
          <p:nvPr/>
        </p:nvPicPr>
        <p:blipFill>
          <a:blip r:embed="rId3"/>
          <a:stretch>
            <a:fillRect/>
          </a:stretch>
        </p:blipFill>
        <p:spPr>
          <a:xfrm>
            <a:off x="4396852" y="2871631"/>
            <a:ext cx="3834441" cy="3370997"/>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3941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AC536-1A60-46BE-8E46-ABD60151719A}"/>
              </a:ext>
            </a:extLst>
          </p:cNvPr>
          <p:cNvSpPr>
            <a:spLocks noGrp="1"/>
          </p:cNvSpPr>
          <p:nvPr>
            <p:ph type="title"/>
          </p:nvPr>
        </p:nvSpPr>
        <p:spPr/>
        <p:txBody>
          <a:bodyPr>
            <a:noAutofit/>
          </a:bodyPr>
          <a:lstStyle/>
          <a:p>
            <a:r>
              <a:rPr lang="en-US" sz="3200" dirty="0"/>
              <a:t>Displaying Quantitative Data with Numbers</a:t>
            </a:r>
          </a:p>
        </p:txBody>
      </p:sp>
      <p:sp>
        <p:nvSpPr>
          <p:cNvPr id="3" name="Text Placeholder 2">
            <a:extLst>
              <a:ext uri="{FF2B5EF4-FFF2-40B4-BE49-F238E27FC236}">
                <a16:creationId xmlns:a16="http://schemas.microsoft.com/office/drawing/2014/main" id="{8F9AA134-3A60-4C43-A73E-B5EEEB5F8720}"/>
              </a:ext>
            </a:extLst>
          </p:cNvPr>
          <p:cNvSpPr>
            <a:spLocks noGrp="1"/>
          </p:cNvSpPr>
          <p:nvPr>
            <p:ph type="body" sz="quarter" idx="10"/>
          </p:nvPr>
        </p:nvSpPr>
        <p:spPr/>
        <p:txBody>
          <a:bodyPr>
            <a:normAutofit fontScale="85000" lnSpcReduction="20000"/>
          </a:bodyPr>
          <a:lstStyle/>
          <a:p>
            <a:pPr>
              <a:lnSpc>
                <a:spcPct val="110000"/>
              </a:lnSpc>
            </a:pPr>
            <a:r>
              <a:rPr lang="en-US" dirty="0"/>
              <a:t>CALCULATE measures of center (mean, median) for a distribution of quantitative data.</a:t>
            </a:r>
          </a:p>
          <a:p>
            <a:pPr>
              <a:lnSpc>
                <a:spcPct val="110000"/>
              </a:lnSpc>
            </a:pPr>
            <a:r>
              <a:rPr lang="en-US" dirty="0"/>
              <a:t>CALCULATE and INTERPRET measures of variability (range, standard deviation, IQR) for a distribution of quantitative data.</a:t>
            </a:r>
          </a:p>
          <a:p>
            <a:pPr>
              <a:lnSpc>
                <a:spcPct val="110000"/>
              </a:lnSpc>
            </a:pPr>
            <a:r>
              <a:rPr lang="en-US" dirty="0"/>
              <a:t>EXPLAIN how outliers and skewness affect measures of center and variability.</a:t>
            </a:r>
          </a:p>
          <a:p>
            <a:pPr>
              <a:lnSpc>
                <a:spcPct val="110000"/>
              </a:lnSpc>
            </a:pPr>
            <a:r>
              <a:rPr lang="en-US" dirty="0"/>
              <a:t>IDENTIFY outliers using the 1.5 × IQR rule.</a:t>
            </a:r>
          </a:p>
          <a:p>
            <a:pPr>
              <a:lnSpc>
                <a:spcPct val="110000"/>
              </a:lnSpc>
            </a:pPr>
            <a:r>
              <a:rPr lang="en-US" dirty="0"/>
              <a:t>MAKE and INTERPRET boxplots of quantitative data.</a:t>
            </a:r>
          </a:p>
          <a:p>
            <a:pPr>
              <a:lnSpc>
                <a:spcPct val="110000"/>
              </a:lnSpc>
            </a:pPr>
            <a:r>
              <a:rPr lang="en-US" dirty="0"/>
              <a:t>Use boxplots and numerical summaries to COMPARE distributions of quantitative data.</a:t>
            </a:r>
          </a:p>
        </p:txBody>
      </p:sp>
    </p:spTree>
    <p:extLst>
      <p:ext uri="{BB962C8B-B14F-4D97-AF65-F5344CB8AC3E}">
        <p14:creationId xmlns:p14="http://schemas.microsoft.com/office/powerpoint/2010/main" val="323264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rmAutofit fontScale="90000"/>
          </a:bodyPr>
          <a:lstStyle/>
          <a:p>
            <a:r>
              <a:rPr lang="en-US" dirty="0"/>
              <a:t>Measuring Variability: The Standard Deviation</a:t>
            </a:r>
          </a:p>
        </p:txBody>
      </p:sp>
      <p:sp>
        <p:nvSpPr>
          <p:cNvPr id="6" name="Rectangle 5">
            <a:extLst>
              <a:ext uri="{FF2B5EF4-FFF2-40B4-BE49-F238E27FC236}">
                <a16:creationId xmlns:a16="http://schemas.microsoft.com/office/drawing/2014/main" id="{6585AD19-48A0-4654-B475-93748E369EF3}"/>
              </a:ext>
            </a:extLst>
          </p:cNvPr>
          <p:cNvSpPr>
            <a:spLocks noChangeArrowheads="1"/>
          </p:cNvSpPr>
          <p:nvPr/>
        </p:nvSpPr>
        <p:spPr bwMode="auto">
          <a:xfrm>
            <a:off x="392502" y="2170942"/>
            <a:ext cx="3748178" cy="3858921"/>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2000" b="1" dirty="0">
                <a:solidFill>
                  <a:srgbClr val="1C2861"/>
                </a:solidFill>
                <a:ea typeface="ＭＳ Ｐゴシック" charset="0"/>
                <a:cs typeface="ＭＳ Ｐゴシック" charset="0"/>
              </a:rPr>
              <a:t>How to calculate standard deviation, </a:t>
            </a:r>
            <a:r>
              <a:rPr lang="en-US" sz="2000" b="1" i="1" dirty="0" err="1">
                <a:solidFill>
                  <a:srgbClr val="1C2861"/>
                </a:solidFill>
                <a:ea typeface="ＭＳ Ｐゴシック" charset="0"/>
                <a:cs typeface="ＭＳ Ｐゴシック" charset="0"/>
              </a:rPr>
              <a:t>s</a:t>
            </a:r>
            <a:r>
              <a:rPr lang="en-US" sz="2000" b="1" baseline="-25000" dirty="0" err="1">
                <a:solidFill>
                  <a:srgbClr val="1C2861"/>
                </a:solidFill>
                <a:ea typeface="ＭＳ Ｐゴシック" charset="0"/>
                <a:cs typeface="ＭＳ Ｐゴシック" charset="0"/>
              </a:rPr>
              <a:t>x</a:t>
            </a:r>
            <a:r>
              <a:rPr lang="en-US" sz="2000" b="1" dirty="0">
                <a:solidFill>
                  <a:srgbClr val="1C2861"/>
                </a:solidFill>
                <a:ea typeface="ＭＳ Ｐゴシック" charset="0"/>
                <a:cs typeface="ＭＳ Ｐゴシック" charset="0"/>
              </a:rPr>
              <a:t>:</a:t>
            </a:r>
            <a:endParaRPr lang="en-US" sz="20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2000" dirty="0">
                <a:ea typeface="ＭＳ Ｐゴシック" charset="0"/>
                <a:cs typeface="ＭＳ Ｐゴシック" charset="0"/>
              </a:rPr>
              <a:t>Find the mean of the distribution.</a:t>
            </a:r>
          </a:p>
          <a:p>
            <a:pPr marL="569913" indent="-336550">
              <a:buFontTx/>
              <a:buAutoNum type="arabicParenR"/>
              <a:tabLst>
                <a:tab pos="569913" algn="l"/>
                <a:tab pos="7662863" algn="l"/>
              </a:tabLst>
              <a:defRPr/>
            </a:pPr>
            <a:r>
              <a:rPr lang="en-US" sz="2000" dirty="0">
                <a:ea typeface="ＭＳ Ｐゴシック" charset="0"/>
                <a:cs typeface="ＭＳ Ｐゴシック" charset="0"/>
              </a:rPr>
              <a:t>Calculate the </a:t>
            </a:r>
            <a:r>
              <a:rPr lang="en-US" sz="2000" i="1" dirty="0">
                <a:ea typeface="ＭＳ Ｐゴシック" charset="0"/>
                <a:cs typeface="ＭＳ Ｐゴシック" charset="0"/>
              </a:rPr>
              <a:t>deviation</a:t>
            </a:r>
            <a:r>
              <a:rPr lang="en-US" sz="2000" dirty="0">
                <a:ea typeface="ＭＳ Ｐゴシック" charset="0"/>
                <a:cs typeface="ＭＳ Ｐゴシック" charset="0"/>
              </a:rPr>
              <a:t> of each value from the mean.</a:t>
            </a:r>
          </a:p>
          <a:p>
            <a:pPr marL="569913" indent="-336550">
              <a:buFontTx/>
              <a:buAutoNum type="arabicParenR"/>
              <a:tabLst>
                <a:tab pos="569913" algn="l"/>
                <a:tab pos="7662863" algn="l"/>
              </a:tabLst>
              <a:defRPr/>
            </a:pPr>
            <a:r>
              <a:rPr lang="en-US" sz="2000" dirty="0"/>
              <a:t>Square each of the deviations</a:t>
            </a:r>
            <a:r>
              <a:rPr lang="en-US" sz="2000" dirty="0">
                <a:ea typeface="ＭＳ Ｐゴシック" charset="0"/>
                <a:cs typeface="ＭＳ Ｐゴシック" charset="0"/>
              </a:rPr>
              <a:t>.</a:t>
            </a:r>
          </a:p>
          <a:p>
            <a:pPr marL="569913" indent="-336550">
              <a:buFontTx/>
              <a:buAutoNum type="arabicParenR"/>
              <a:tabLst>
                <a:tab pos="569913" algn="l"/>
                <a:tab pos="7662863" algn="l"/>
              </a:tabLst>
              <a:defRPr/>
            </a:pPr>
            <a:r>
              <a:rPr lang="en-US" sz="2000" dirty="0">
                <a:ea typeface="ＭＳ Ｐゴシック" charset="0"/>
                <a:cs typeface="ＭＳ Ｐゴシック" charset="0"/>
              </a:rPr>
              <a:t>Add all the squared deviations, divide by </a:t>
            </a:r>
            <a:r>
              <a:rPr lang="en-US" sz="2000" i="1" dirty="0">
                <a:ea typeface="ＭＳ Ｐゴシック" charset="0"/>
                <a:cs typeface="ＭＳ Ｐゴシック" charset="0"/>
              </a:rPr>
              <a:t>n</a:t>
            </a:r>
            <a:r>
              <a:rPr lang="en-US" sz="2000" dirty="0">
                <a:ea typeface="ＭＳ Ｐゴシック" charset="0"/>
                <a:cs typeface="ＭＳ Ｐゴシック" charset="0"/>
              </a:rPr>
              <a:t> – 1.</a:t>
            </a:r>
          </a:p>
        </p:txBody>
      </p:sp>
      <p:sp>
        <p:nvSpPr>
          <p:cNvPr id="3" name="Rectangle 2">
            <a:extLst>
              <a:ext uri="{FF2B5EF4-FFF2-40B4-BE49-F238E27FC236}">
                <a16:creationId xmlns:a16="http://schemas.microsoft.com/office/drawing/2014/main" id="{B9421F92-1B2E-4281-B85C-4114A323639A}"/>
              </a:ext>
            </a:extLst>
          </p:cNvPr>
          <p:cNvSpPr/>
          <p:nvPr/>
        </p:nvSpPr>
        <p:spPr>
          <a:xfrm>
            <a:off x="806569" y="1341506"/>
            <a:ext cx="7530861" cy="646331"/>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Eleven high school students were asked how many “close” friends they have. Here are their responses: 1 2 2 2 3 3 3 3 4 4 6</a:t>
            </a:r>
          </a:p>
        </p:txBody>
      </p:sp>
      <p:sp>
        <p:nvSpPr>
          <p:cNvPr id="8" name="TextBox 7">
            <a:extLst>
              <a:ext uri="{FF2B5EF4-FFF2-40B4-BE49-F238E27FC236}">
                <a16:creationId xmlns:a16="http://schemas.microsoft.com/office/drawing/2014/main" id="{F2E5E946-9D18-47D9-9ADB-B680F971A2D7}"/>
              </a:ext>
            </a:extLst>
          </p:cNvPr>
          <p:cNvSpPr txBox="1">
            <a:spLocks noChangeArrowheads="1"/>
          </p:cNvSpPr>
          <p:nvPr/>
        </p:nvSpPr>
        <p:spPr bwMode="auto">
          <a:xfrm>
            <a:off x="4667970" y="3438682"/>
            <a:ext cx="3669460" cy="1323439"/>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This value is known as the </a:t>
            </a:r>
            <a:r>
              <a:rPr lang="en-US" sz="2000" b="1" dirty="0">
                <a:solidFill>
                  <a:srgbClr val="C00000"/>
                </a:solidFill>
                <a:latin typeface="Calibri" panose="020F0502020204030204" pitchFamily="34" charset="0"/>
                <a:cs typeface="Calibri" panose="020F0502020204030204" pitchFamily="34" charset="0"/>
              </a:rPr>
              <a:t>sample</a:t>
            </a:r>
            <a:r>
              <a:rPr lang="en-US" sz="2000" dirty="0">
                <a:latin typeface="Calibri" panose="020F0502020204030204" pitchFamily="34" charset="0"/>
                <a:cs typeface="Calibri" panose="020F0502020204030204" pitchFamily="34" charset="0"/>
              </a:rPr>
              <a:t> </a:t>
            </a:r>
            <a:r>
              <a:rPr lang="en-US" sz="2000" b="1" dirty="0">
                <a:solidFill>
                  <a:srgbClr val="C00000"/>
                </a:solidFill>
                <a:latin typeface="Calibri" panose="020F0502020204030204" pitchFamily="34" charset="0"/>
                <a:cs typeface="Calibri" panose="020F0502020204030204" pitchFamily="34" charset="0"/>
              </a:rPr>
              <a:t>variance</a:t>
            </a:r>
            <a:r>
              <a:rPr lang="en-US" sz="2000" dirty="0">
                <a:latin typeface="Calibri" panose="020F0502020204030204" pitchFamily="34" charset="0"/>
                <a:cs typeface="Calibri" panose="020F0502020204030204" pitchFamily="34" charset="0"/>
              </a:rPr>
              <a:t>. (In this case, the units would be “squared close friends.”)</a:t>
            </a:r>
          </a:p>
        </p:txBody>
      </p:sp>
      <p:pic>
        <p:nvPicPr>
          <p:cNvPr id="4" name="Picture 3">
            <a:extLst>
              <a:ext uri="{FF2B5EF4-FFF2-40B4-BE49-F238E27FC236}">
                <a16:creationId xmlns:a16="http://schemas.microsoft.com/office/drawing/2014/main" id="{49B5CF3C-28E8-4268-9881-605298350D57}"/>
              </a:ext>
            </a:extLst>
          </p:cNvPr>
          <p:cNvPicPr>
            <a:picLocks noChangeAspect="1"/>
          </p:cNvPicPr>
          <p:nvPr/>
        </p:nvPicPr>
        <p:blipFill>
          <a:blip r:embed="rId2"/>
          <a:stretch>
            <a:fillRect/>
          </a:stretch>
        </p:blipFill>
        <p:spPr>
          <a:xfrm>
            <a:off x="4667970" y="2483925"/>
            <a:ext cx="2164880" cy="649464"/>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19253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rmAutofit fontScale="90000"/>
          </a:bodyPr>
          <a:lstStyle/>
          <a:p>
            <a:r>
              <a:rPr lang="en-US" dirty="0"/>
              <a:t>Measuring Variability: The Standard Deviation</a:t>
            </a:r>
          </a:p>
        </p:txBody>
      </p:sp>
      <p:sp>
        <p:nvSpPr>
          <p:cNvPr id="6" name="Rectangle 5">
            <a:extLst>
              <a:ext uri="{FF2B5EF4-FFF2-40B4-BE49-F238E27FC236}">
                <a16:creationId xmlns:a16="http://schemas.microsoft.com/office/drawing/2014/main" id="{6585AD19-48A0-4654-B475-93748E369EF3}"/>
              </a:ext>
            </a:extLst>
          </p:cNvPr>
          <p:cNvSpPr>
            <a:spLocks noChangeArrowheads="1"/>
          </p:cNvSpPr>
          <p:nvPr/>
        </p:nvSpPr>
        <p:spPr bwMode="auto">
          <a:xfrm>
            <a:off x="392502" y="2170942"/>
            <a:ext cx="3748178" cy="3858921"/>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2000" b="1" dirty="0">
                <a:solidFill>
                  <a:srgbClr val="1C2861"/>
                </a:solidFill>
                <a:ea typeface="ＭＳ Ｐゴシック" charset="0"/>
                <a:cs typeface="ＭＳ Ｐゴシック" charset="0"/>
              </a:rPr>
              <a:t>How to calculate standard deviation, </a:t>
            </a:r>
            <a:r>
              <a:rPr lang="en-US" sz="2000" b="1" i="1" dirty="0" err="1">
                <a:solidFill>
                  <a:srgbClr val="1C2861"/>
                </a:solidFill>
                <a:ea typeface="ＭＳ Ｐゴシック" charset="0"/>
                <a:cs typeface="ＭＳ Ｐゴシック" charset="0"/>
              </a:rPr>
              <a:t>s</a:t>
            </a:r>
            <a:r>
              <a:rPr lang="en-US" sz="2000" b="1" baseline="-25000" dirty="0" err="1">
                <a:solidFill>
                  <a:srgbClr val="1C2861"/>
                </a:solidFill>
                <a:ea typeface="ＭＳ Ｐゴシック" charset="0"/>
                <a:cs typeface="ＭＳ Ｐゴシック" charset="0"/>
              </a:rPr>
              <a:t>x</a:t>
            </a:r>
            <a:r>
              <a:rPr lang="en-US" sz="2000" b="1" dirty="0">
                <a:solidFill>
                  <a:srgbClr val="1C2861"/>
                </a:solidFill>
                <a:ea typeface="ＭＳ Ｐゴシック" charset="0"/>
                <a:cs typeface="ＭＳ Ｐゴシック" charset="0"/>
              </a:rPr>
              <a:t>:</a:t>
            </a:r>
            <a:endParaRPr lang="en-US" sz="20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2000" dirty="0">
                <a:ea typeface="ＭＳ Ｐゴシック" charset="0"/>
                <a:cs typeface="ＭＳ Ｐゴシック" charset="0"/>
              </a:rPr>
              <a:t>Find the mean of the distribution.</a:t>
            </a:r>
          </a:p>
          <a:p>
            <a:pPr marL="569913" indent="-336550">
              <a:buFontTx/>
              <a:buAutoNum type="arabicParenR"/>
              <a:tabLst>
                <a:tab pos="569913" algn="l"/>
                <a:tab pos="7662863" algn="l"/>
              </a:tabLst>
              <a:defRPr/>
            </a:pPr>
            <a:r>
              <a:rPr lang="en-US" sz="2000" dirty="0">
                <a:ea typeface="ＭＳ Ｐゴシック" charset="0"/>
                <a:cs typeface="ＭＳ Ｐゴシック" charset="0"/>
              </a:rPr>
              <a:t>Calculate the </a:t>
            </a:r>
            <a:r>
              <a:rPr lang="en-US" sz="2000" i="1" dirty="0">
                <a:ea typeface="ＭＳ Ｐゴシック" charset="0"/>
                <a:cs typeface="ＭＳ Ｐゴシック" charset="0"/>
              </a:rPr>
              <a:t>deviation</a:t>
            </a:r>
            <a:r>
              <a:rPr lang="en-US" sz="2000" dirty="0">
                <a:ea typeface="ＭＳ Ｐゴシック" charset="0"/>
                <a:cs typeface="ＭＳ Ｐゴシック" charset="0"/>
              </a:rPr>
              <a:t> of each value from the mean.</a:t>
            </a:r>
          </a:p>
          <a:p>
            <a:pPr marL="569913" indent="-336550">
              <a:buFontTx/>
              <a:buAutoNum type="arabicParenR"/>
              <a:tabLst>
                <a:tab pos="569913" algn="l"/>
                <a:tab pos="7662863" algn="l"/>
              </a:tabLst>
              <a:defRPr/>
            </a:pPr>
            <a:r>
              <a:rPr lang="en-US" sz="2000" dirty="0"/>
              <a:t>Square each of the deviations</a:t>
            </a:r>
            <a:r>
              <a:rPr lang="en-US" sz="2000" dirty="0">
                <a:ea typeface="ＭＳ Ｐゴシック" charset="0"/>
                <a:cs typeface="ＭＳ Ｐゴシック" charset="0"/>
              </a:rPr>
              <a:t>.</a:t>
            </a:r>
          </a:p>
          <a:p>
            <a:pPr marL="569913" indent="-336550">
              <a:buFontTx/>
              <a:buAutoNum type="arabicParenR"/>
              <a:tabLst>
                <a:tab pos="569913" algn="l"/>
                <a:tab pos="7662863" algn="l"/>
              </a:tabLst>
              <a:defRPr/>
            </a:pPr>
            <a:r>
              <a:rPr lang="en-US" sz="2000" dirty="0">
                <a:ea typeface="ＭＳ Ｐゴシック" charset="0"/>
                <a:cs typeface="ＭＳ Ｐゴシック" charset="0"/>
              </a:rPr>
              <a:t>Add all the squared deviations, divide by </a:t>
            </a:r>
            <a:r>
              <a:rPr lang="en-US" sz="2000" i="1" dirty="0">
                <a:ea typeface="ＭＳ Ｐゴシック" charset="0"/>
                <a:cs typeface="ＭＳ Ｐゴシック" charset="0"/>
              </a:rPr>
              <a:t>n</a:t>
            </a:r>
            <a:r>
              <a:rPr lang="en-US" sz="2000" dirty="0">
                <a:ea typeface="ＭＳ Ｐゴシック" charset="0"/>
                <a:cs typeface="ＭＳ Ｐゴシック" charset="0"/>
              </a:rPr>
              <a:t> – 1.</a:t>
            </a:r>
          </a:p>
          <a:p>
            <a:pPr marL="569913" indent="-336550">
              <a:buFontTx/>
              <a:buAutoNum type="arabicParenR"/>
              <a:tabLst>
                <a:tab pos="569913" algn="l"/>
                <a:tab pos="7662863" algn="l"/>
              </a:tabLst>
              <a:defRPr/>
            </a:pPr>
            <a:r>
              <a:rPr lang="en-US" sz="2000" dirty="0">
                <a:ea typeface="ＭＳ Ｐゴシック" charset="0"/>
                <a:cs typeface="ＭＳ Ｐゴシック" charset="0"/>
              </a:rPr>
              <a:t>Take the square root.</a:t>
            </a:r>
          </a:p>
        </p:txBody>
      </p:sp>
      <p:sp>
        <p:nvSpPr>
          <p:cNvPr id="3" name="Rectangle 2">
            <a:extLst>
              <a:ext uri="{FF2B5EF4-FFF2-40B4-BE49-F238E27FC236}">
                <a16:creationId xmlns:a16="http://schemas.microsoft.com/office/drawing/2014/main" id="{B9421F92-1B2E-4281-B85C-4114A323639A}"/>
              </a:ext>
            </a:extLst>
          </p:cNvPr>
          <p:cNvSpPr/>
          <p:nvPr/>
        </p:nvSpPr>
        <p:spPr>
          <a:xfrm>
            <a:off x="806569" y="1341506"/>
            <a:ext cx="7530861" cy="646331"/>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Eleven high school students were asked how many “close” friends they have. Here are their responses: 1 2 2 2 3 3 3 3 4 4 6</a:t>
            </a:r>
          </a:p>
        </p:txBody>
      </p:sp>
      <p:pic>
        <p:nvPicPr>
          <p:cNvPr id="7" name="Picture 6">
            <a:extLst>
              <a:ext uri="{FF2B5EF4-FFF2-40B4-BE49-F238E27FC236}">
                <a16:creationId xmlns:a16="http://schemas.microsoft.com/office/drawing/2014/main" id="{4F420156-AF36-4E21-A975-600211B6EA6E}"/>
              </a:ext>
            </a:extLst>
          </p:cNvPr>
          <p:cNvPicPr>
            <a:picLocks noChangeAspect="1"/>
          </p:cNvPicPr>
          <p:nvPr/>
        </p:nvPicPr>
        <p:blipFill>
          <a:blip r:embed="rId2"/>
          <a:stretch>
            <a:fillRect/>
          </a:stretch>
        </p:blipFill>
        <p:spPr>
          <a:xfrm>
            <a:off x="4657680" y="2475150"/>
            <a:ext cx="3857670" cy="756270"/>
          </a:xfrm>
          <a:prstGeom prst="rect">
            <a:avLst/>
          </a:prstGeom>
          <a:ln>
            <a:solidFill>
              <a:schemeClr val="tx1"/>
            </a:solidFill>
          </a:ln>
          <a:effectLst>
            <a:outerShdw blurRad="50800" dist="38100" dir="2700000" algn="tl" rotWithShape="0">
              <a:prstClr val="black">
                <a:alpha val="40000"/>
              </a:prstClr>
            </a:outerShdw>
          </a:effectLst>
        </p:spPr>
      </p:pic>
      <p:sp>
        <p:nvSpPr>
          <p:cNvPr id="9" name="TextBox 8">
            <a:extLst>
              <a:ext uri="{FF2B5EF4-FFF2-40B4-BE49-F238E27FC236}">
                <a16:creationId xmlns:a16="http://schemas.microsoft.com/office/drawing/2014/main" id="{B8D4E7EE-F364-4AAD-B706-9969018EE7B1}"/>
              </a:ext>
            </a:extLst>
          </p:cNvPr>
          <p:cNvSpPr txBox="1">
            <a:spLocks noChangeArrowheads="1"/>
          </p:cNvSpPr>
          <p:nvPr/>
        </p:nvSpPr>
        <p:spPr bwMode="auto">
          <a:xfrm>
            <a:off x="4667970" y="3438682"/>
            <a:ext cx="3669460" cy="707886"/>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This value is known as the </a:t>
            </a:r>
            <a:r>
              <a:rPr lang="en-US" sz="2000" b="1" dirty="0">
                <a:solidFill>
                  <a:srgbClr val="C00000"/>
                </a:solidFill>
                <a:latin typeface="Calibri" panose="020F0502020204030204" pitchFamily="34" charset="0"/>
                <a:cs typeface="Calibri" panose="020F0502020204030204" pitchFamily="34" charset="0"/>
              </a:rPr>
              <a:t>sample</a:t>
            </a:r>
            <a:r>
              <a:rPr lang="en-US" sz="2000" dirty="0">
                <a:latin typeface="Calibri" panose="020F0502020204030204" pitchFamily="34" charset="0"/>
                <a:cs typeface="Calibri" panose="020F0502020204030204" pitchFamily="34" charset="0"/>
              </a:rPr>
              <a:t> </a:t>
            </a:r>
            <a:r>
              <a:rPr lang="en-US" sz="2000" b="1" dirty="0">
                <a:solidFill>
                  <a:srgbClr val="C00000"/>
                </a:solidFill>
                <a:latin typeface="Calibri" panose="020F0502020204030204" pitchFamily="34" charset="0"/>
                <a:cs typeface="Calibri" panose="020F0502020204030204" pitchFamily="34" charset="0"/>
              </a:rPr>
              <a:t>standard deviation</a:t>
            </a:r>
            <a:r>
              <a:rPr lang="en-US" sz="20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447707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86BEBCCB-D585-447E-BC2F-1421268E6C79}"/>
              </a:ext>
            </a:extLst>
          </p:cNvPr>
          <p:cNvSpPr txBox="1"/>
          <p:nvPr/>
        </p:nvSpPr>
        <p:spPr>
          <a:xfrm>
            <a:off x="992038" y="1768416"/>
            <a:ext cx="7134045" cy="2794959"/>
          </a:xfrm>
          <a:prstGeom prst="rect">
            <a:avLst/>
          </a:prstGeom>
          <a:noFill/>
          <a:ln w="28575"/>
        </p:spPr>
        <p:style>
          <a:lnRef idx="2">
            <a:schemeClr val="accent6"/>
          </a:lnRef>
          <a:fillRef idx="1">
            <a:schemeClr val="lt1"/>
          </a:fillRef>
          <a:effectRef idx="0">
            <a:schemeClr val="accent6"/>
          </a:effectRef>
          <a:fontRef idx="minor">
            <a:schemeClr val="dk1"/>
          </a:fontRef>
        </p:style>
        <p:txBody>
          <a:bodyPr wrap="square" rtlCol="0">
            <a:noAutofit/>
          </a:bodyPr>
          <a:lstStyle/>
          <a:p>
            <a:endParaRPr lang="en-US" dirty="0"/>
          </a:p>
        </p:txBody>
      </p:sp>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rmAutofit fontScale="90000"/>
          </a:bodyPr>
          <a:lstStyle/>
          <a:p>
            <a:r>
              <a:rPr lang="en-US" dirty="0"/>
              <a:t>Measuring Variability: The Standard Deviation</a:t>
            </a:r>
          </a:p>
        </p:txBody>
      </p:sp>
      <p:sp>
        <p:nvSpPr>
          <p:cNvPr id="9" name="TextBox 8">
            <a:extLst>
              <a:ext uri="{FF2B5EF4-FFF2-40B4-BE49-F238E27FC236}">
                <a16:creationId xmlns:a16="http://schemas.microsoft.com/office/drawing/2014/main" id="{8B0D9A82-2457-4032-A5E6-F4EFF04355CE}"/>
              </a:ext>
            </a:extLst>
          </p:cNvPr>
          <p:cNvSpPr txBox="1"/>
          <p:nvPr/>
        </p:nvSpPr>
        <p:spPr>
          <a:xfrm>
            <a:off x="992038" y="1768415"/>
            <a:ext cx="7142671" cy="82813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3200" dirty="0"/>
              <a:t>Properties of Standard Deviation</a:t>
            </a:r>
          </a:p>
        </p:txBody>
      </p:sp>
      <p:sp>
        <p:nvSpPr>
          <p:cNvPr id="10" name="TextBox 9">
            <a:extLst>
              <a:ext uri="{FF2B5EF4-FFF2-40B4-BE49-F238E27FC236}">
                <a16:creationId xmlns:a16="http://schemas.microsoft.com/office/drawing/2014/main" id="{F74F2C41-05BC-45F1-A2D9-734F7F2000BC}"/>
              </a:ext>
            </a:extLst>
          </p:cNvPr>
          <p:cNvSpPr txBox="1"/>
          <p:nvPr/>
        </p:nvSpPr>
        <p:spPr>
          <a:xfrm>
            <a:off x="992038" y="2596551"/>
            <a:ext cx="7142671" cy="1966824"/>
          </a:xfrm>
          <a:prstGeom prst="rect">
            <a:avLst/>
          </a:prstGeom>
          <a:noFill/>
        </p:spPr>
        <p:txBody>
          <a:bodyPr wrap="square" rtlCol="0">
            <a:noAutofit/>
          </a:bodyPr>
          <a:lstStyle/>
          <a:p>
            <a:pPr marL="342900" indent="-342900">
              <a:buFont typeface="Arial" panose="020B0604020202020204" pitchFamily="34" charset="0"/>
              <a:buChar char="•"/>
            </a:pPr>
            <a:r>
              <a:rPr lang="en-US" sz="2800" i="1" dirty="0" err="1"/>
              <a:t>s</a:t>
            </a:r>
            <a:r>
              <a:rPr lang="en-US" sz="2800" baseline="-25000" dirty="0" err="1"/>
              <a:t>x</a:t>
            </a:r>
            <a:r>
              <a:rPr lang="en-US" sz="2800" dirty="0"/>
              <a:t> is always greater than or equal to 0.</a:t>
            </a:r>
          </a:p>
          <a:p>
            <a:pPr marL="342900" indent="-342900">
              <a:buFont typeface="Arial" panose="020B0604020202020204" pitchFamily="34" charset="0"/>
              <a:buChar char="•"/>
            </a:pPr>
            <a:r>
              <a:rPr lang="en-US" sz="2800" dirty="0"/>
              <a:t>Larger values of </a:t>
            </a:r>
            <a:r>
              <a:rPr lang="en-US" sz="2800" i="1" dirty="0" err="1"/>
              <a:t>s</a:t>
            </a:r>
            <a:r>
              <a:rPr lang="en-US" sz="2800" baseline="-25000" dirty="0" err="1"/>
              <a:t>x</a:t>
            </a:r>
            <a:r>
              <a:rPr lang="en-US" sz="2800" baseline="-25000" dirty="0"/>
              <a:t> </a:t>
            </a:r>
            <a:r>
              <a:rPr lang="en-US" sz="2800" dirty="0"/>
              <a:t>indicate greater variation.</a:t>
            </a:r>
          </a:p>
          <a:p>
            <a:pPr marL="342900" indent="-342900">
              <a:buFont typeface="Arial" panose="020B0604020202020204" pitchFamily="34" charset="0"/>
              <a:buChar char="•"/>
            </a:pPr>
            <a:r>
              <a:rPr lang="en-US" sz="2800" i="1" dirty="0" err="1"/>
              <a:t>s</a:t>
            </a:r>
            <a:r>
              <a:rPr lang="en-US" sz="2800" baseline="-25000" dirty="0" err="1"/>
              <a:t>x</a:t>
            </a:r>
            <a:r>
              <a:rPr lang="en-US" sz="2800" dirty="0"/>
              <a:t> is not a resistant measure of variability.</a:t>
            </a:r>
          </a:p>
          <a:p>
            <a:pPr marL="342900" indent="-342900">
              <a:buFont typeface="Arial" panose="020B0604020202020204" pitchFamily="34" charset="0"/>
              <a:buChar char="•"/>
            </a:pPr>
            <a:r>
              <a:rPr lang="en-US" sz="2800" i="1" dirty="0" err="1"/>
              <a:t>s</a:t>
            </a:r>
            <a:r>
              <a:rPr lang="en-US" sz="2800" baseline="-25000" dirty="0" err="1"/>
              <a:t>x</a:t>
            </a:r>
            <a:r>
              <a:rPr lang="en-US" sz="2800" dirty="0"/>
              <a:t> measures variation about the mean.</a:t>
            </a:r>
          </a:p>
          <a:p>
            <a:endParaRPr lang="en-US" sz="2000" dirty="0"/>
          </a:p>
        </p:txBody>
      </p:sp>
    </p:spTree>
    <p:extLst>
      <p:ext uri="{BB962C8B-B14F-4D97-AF65-F5344CB8AC3E}">
        <p14:creationId xmlns:p14="http://schemas.microsoft.com/office/powerpoint/2010/main" val="334924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040E28F-E342-46D0-8A5B-2DEEE3FACF8B}"/>
              </a:ext>
            </a:extLst>
          </p:cNvPr>
          <p:cNvPicPr>
            <a:picLocks noChangeAspect="1"/>
          </p:cNvPicPr>
          <p:nvPr/>
        </p:nvPicPr>
        <p:blipFill>
          <a:blip r:embed="rId2"/>
          <a:stretch>
            <a:fillRect/>
          </a:stretch>
        </p:blipFill>
        <p:spPr>
          <a:xfrm>
            <a:off x="751577" y="4059521"/>
            <a:ext cx="4429743" cy="1771897"/>
          </a:xfrm>
          <a:prstGeom prst="rect">
            <a:avLst/>
          </a:prstGeom>
        </p:spPr>
      </p:pic>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Autofit/>
          </a:bodyPr>
          <a:lstStyle/>
          <a:p>
            <a:r>
              <a:rPr lang="en-US" sz="3200" dirty="0"/>
              <a:t>Measuring Variability: </a:t>
            </a:r>
            <a:br>
              <a:rPr lang="en-US" sz="3200" dirty="0"/>
            </a:br>
            <a:r>
              <a:rPr lang="en-US" sz="3200" dirty="0"/>
              <a:t>The Interquartile Range (IQR )</a:t>
            </a:r>
          </a:p>
        </p:txBody>
      </p:sp>
      <p:sp>
        <p:nvSpPr>
          <p:cNvPr id="25" name="TextBox 24">
            <a:extLst>
              <a:ext uri="{FF2B5EF4-FFF2-40B4-BE49-F238E27FC236}">
                <a16:creationId xmlns:a16="http://schemas.microsoft.com/office/drawing/2014/main" id="{9506BB20-16DA-4981-BA5C-70AB507EA38B}"/>
              </a:ext>
            </a:extLst>
          </p:cNvPr>
          <p:cNvSpPr txBox="1">
            <a:spLocks noChangeArrowheads="1"/>
          </p:cNvSpPr>
          <p:nvPr/>
        </p:nvSpPr>
        <p:spPr bwMode="auto">
          <a:xfrm>
            <a:off x="760204" y="1359714"/>
            <a:ext cx="4294875" cy="1938992"/>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quartiles</a:t>
            </a:r>
            <a:r>
              <a:rPr lang="en-US" sz="2000" dirty="0">
                <a:latin typeface="Calibri" panose="020F0502020204030204" pitchFamily="34" charset="0"/>
                <a:cs typeface="Calibri" panose="020F0502020204030204" pitchFamily="34" charset="0"/>
              </a:rPr>
              <a:t> of a distribution divide the ordered data set into four groups having roughly the same number of values. To find the quartiles, arrange the data values from smallest to largest and find the median.</a:t>
            </a:r>
          </a:p>
        </p:txBody>
      </p:sp>
    </p:spTree>
    <p:extLst>
      <p:ext uri="{BB962C8B-B14F-4D97-AF65-F5344CB8AC3E}">
        <p14:creationId xmlns:p14="http://schemas.microsoft.com/office/powerpoint/2010/main" val="3398477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Autofit/>
          </a:bodyPr>
          <a:lstStyle/>
          <a:p>
            <a:r>
              <a:rPr lang="en-US" sz="3200" dirty="0"/>
              <a:t>Measuring Variability: </a:t>
            </a:r>
            <a:br>
              <a:rPr lang="en-US" sz="3200" dirty="0"/>
            </a:br>
            <a:r>
              <a:rPr lang="en-US" sz="3200" dirty="0"/>
              <a:t>The Interquartile Range (IQR )</a:t>
            </a:r>
          </a:p>
        </p:txBody>
      </p:sp>
      <p:sp>
        <p:nvSpPr>
          <p:cNvPr id="25" name="TextBox 24">
            <a:extLst>
              <a:ext uri="{FF2B5EF4-FFF2-40B4-BE49-F238E27FC236}">
                <a16:creationId xmlns:a16="http://schemas.microsoft.com/office/drawing/2014/main" id="{9506BB20-16DA-4981-BA5C-70AB507EA38B}"/>
              </a:ext>
            </a:extLst>
          </p:cNvPr>
          <p:cNvSpPr txBox="1">
            <a:spLocks noChangeArrowheads="1"/>
          </p:cNvSpPr>
          <p:nvPr/>
        </p:nvSpPr>
        <p:spPr bwMode="auto">
          <a:xfrm>
            <a:off x="760204" y="1359714"/>
            <a:ext cx="4294875" cy="1938992"/>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quartiles</a:t>
            </a:r>
            <a:r>
              <a:rPr lang="en-US" sz="2000" dirty="0">
                <a:latin typeface="Calibri" panose="020F0502020204030204" pitchFamily="34" charset="0"/>
                <a:cs typeface="Calibri" panose="020F0502020204030204" pitchFamily="34" charset="0"/>
              </a:rPr>
              <a:t> of a distribution divide the ordered data set into four groups having roughly the same number of values. To find the quartiles, arrange the data values from smallest to largest and find the median.</a:t>
            </a:r>
          </a:p>
        </p:txBody>
      </p:sp>
      <p:pic>
        <p:nvPicPr>
          <p:cNvPr id="28" name="Picture 27">
            <a:extLst>
              <a:ext uri="{FF2B5EF4-FFF2-40B4-BE49-F238E27FC236}">
                <a16:creationId xmlns:a16="http://schemas.microsoft.com/office/drawing/2014/main" id="{C6284BBB-5100-4219-BE21-E6696E0D1F1A}"/>
              </a:ext>
            </a:extLst>
          </p:cNvPr>
          <p:cNvPicPr>
            <a:picLocks noChangeAspect="1"/>
          </p:cNvPicPr>
          <p:nvPr/>
        </p:nvPicPr>
        <p:blipFill>
          <a:blip r:embed="rId2"/>
          <a:stretch>
            <a:fillRect/>
          </a:stretch>
        </p:blipFill>
        <p:spPr>
          <a:xfrm>
            <a:off x="751578" y="4059522"/>
            <a:ext cx="4429743" cy="1771897"/>
          </a:xfrm>
          <a:prstGeom prst="rect">
            <a:avLst/>
          </a:prstGeom>
        </p:spPr>
      </p:pic>
    </p:spTree>
    <p:extLst>
      <p:ext uri="{BB962C8B-B14F-4D97-AF65-F5344CB8AC3E}">
        <p14:creationId xmlns:p14="http://schemas.microsoft.com/office/powerpoint/2010/main" val="2219092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Autofit/>
          </a:bodyPr>
          <a:lstStyle/>
          <a:p>
            <a:r>
              <a:rPr lang="en-US" sz="3200" dirty="0"/>
              <a:t>Measuring Variability: </a:t>
            </a:r>
            <a:br>
              <a:rPr lang="en-US" sz="3200" dirty="0"/>
            </a:br>
            <a:r>
              <a:rPr lang="en-US" sz="3200" dirty="0"/>
              <a:t>The Interquartile Range (IQR )</a:t>
            </a:r>
          </a:p>
        </p:txBody>
      </p:sp>
      <p:sp>
        <p:nvSpPr>
          <p:cNvPr id="25" name="TextBox 24">
            <a:extLst>
              <a:ext uri="{FF2B5EF4-FFF2-40B4-BE49-F238E27FC236}">
                <a16:creationId xmlns:a16="http://schemas.microsoft.com/office/drawing/2014/main" id="{9506BB20-16DA-4981-BA5C-70AB507EA38B}"/>
              </a:ext>
            </a:extLst>
          </p:cNvPr>
          <p:cNvSpPr txBox="1">
            <a:spLocks noChangeArrowheads="1"/>
          </p:cNvSpPr>
          <p:nvPr/>
        </p:nvSpPr>
        <p:spPr bwMode="auto">
          <a:xfrm>
            <a:off x="760204" y="1359714"/>
            <a:ext cx="4294875" cy="1938992"/>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quartiles</a:t>
            </a:r>
            <a:r>
              <a:rPr lang="en-US" sz="2000" dirty="0">
                <a:latin typeface="Calibri" panose="020F0502020204030204" pitchFamily="34" charset="0"/>
                <a:cs typeface="Calibri" panose="020F0502020204030204" pitchFamily="34" charset="0"/>
              </a:rPr>
              <a:t> of a distribution divide the ordered data set into four groups having roughly the same number of values. To find the quartiles, arrange the data values from smallest to largest and find the median.</a:t>
            </a:r>
          </a:p>
        </p:txBody>
      </p:sp>
      <p:sp>
        <p:nvSpPr>
          <p:cNvPr id="26" name="TextBox 25">
            <a:extLst>
              <a:ext uri="{FF2B5EF4-FFF2-40B4-BE49-F238E27FC236}">
                <a16:creationId xmlns:a16="http://schemas.microsoft.com/office/drawing/2014/main" id="{A7C69C76-1DC5-45B7-BAEE-3553ABC8B7BD}"/>
              </a:ext>
            </a:extLst>
          </p:cNvPr>
          <p:cNvSpPr txBox="1">
            <a:spLocks noChangeArrowheads="1"/>
          </p:cNvSpPr>
          <p:nvPr/>
        </p:nvSpPr>
        <p:spPr bwMode="auto">
          <a:xfrm>
            <a:off x="5451894" y="1359714"/>
            <a:ext cx="3063456" cy="2708434"/>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1200"/>
              </a:spcAft>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first quartile Q</a:t>
            </a:r>
            <a:r>
              <a:rPr lang="en-US" sz="2000" b="1" baseline="-25000" dirty="0">
                <a:solidFill>
                  <a:srgbClr val="C00000"/>
                </a:solidFill>
                <a:latin typeface="Calibri" panose="020F0502020204030204" pitchFamily="34" charset="0"/>
                <a:cs typeface="Calibri" panose="020F0502020204030204" pitchFamily="34" charset="0"/>
              </a:rPr>
              <a:t>1</a:t>
            </a:r>
            <a:r>
              <a:rPr lang="en-US" sz="2000" b="1" dirty="0">
                <a:solidFill>
                  <a:srgbClr val="C00000"/>
                </a:solidFill>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is the median of the data values that are to the left of the median in the ordered list.</a:t>
            </a:r>
          </a:p>
          <a:p>
            <a:pPr eaLnBrk="1" hangingPunct="1">
              <a:spcAft>
                <a:spcPts val="1200"/>
              </a:spcAft>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third quartile Q</a:t>
            </a:r>
            <a:r>
              <a:rPr lang="en-US" sz="2000" b="1" baseline="-25000" dirty="0">
                <a:solidFill>
                  <a:srgbClr val="C00000"/>
                </a:solidFill>
                <a:latin typeface="Calibri" panose="020F0502020204030204" pitchFamily="34" charset="0"/>
                <a:cs typeface="Calibri" panose="020F0502020204030204" pitchFamily="34" charset="0"/>
              </a:rPr>
              <a:t>3</a:t>
            </a:r>
            <a:r>
              <a:rPr lang="en-US" sz="2000" dirty="0">
                <a:latin typeface="Calibri" panose="020F0502020204030204" pitchFamily="34" charset="0"/>
                <a:cs typeface="Calibri" panose="020F0502020204030204" pitchFamily="34" charset="0"/>
              </a:rPr>
              <a:t> is the median of the data values that are to the right of the median in the ordered list.</a:t>
            </a:r>
          </a:p>
        </p:txBody>
      </p:sp>
      <p:pic>
        <p:nvPicPr>
          <p:cNvPr id="9" name="Picture 8">
            <a:extLst>
              <a:ext uri="{FF2B5EF4-FFF2-40B4-BE49-F238E27FC236}">
                <a16:creationId xmlns:a16="http://schemas.microsoft.com/office/drawing/2014/main" id="{2B41ABD8-3E53-486B-AB67-4A9F215833B0}"/>
              </a:ext>
            </a:extLst>
          </p:cNvPr>
          <p:cNvPicPr>
            <a:picLocks noChangeAspect="1"/>
          </p:cNvPicPr>
          <p:nvPr/>
        </p:nvPicPr>
        <p:blipFill>
          <a:blip r:embed="rId2"/>
          <a:stretch>
            <a:fillRect/>
          </a:stretch>
        </p:blipFill>
        <p:spPr>
          <a:xfrm>
            <a:off x="751578" y="4059522"/>
            <a:ext cx="4429743" cy="1771897"/>
          </a:xfrm>
          <a:prstGeom prst="rect">
            <a:avLst/>
          </a:prstGeom>
        </p:spPr>
      </p:pic>
    </p:spTree>
    <p:extLst>
      <p:ext uri="{BB962C8B-B14F-4D97-AF65-F5344CB8AC3E}">
        <p14:creationId xmlns:p14="http://schemas.microsoft.com/office/powerpoint/2010/main" val="2105316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Autofit/>
          </a:bodyPr>
          <a:lstStyle/>
          <a:p>
            <a:r>
              <a:rPr lang="en-US" sz="3200" dirty="0"/>
              <a:t>Measuring Variability: </a:t>
            </a:r>
            <a:br>
              <a:rPr lang="en-US" sz="3200" dirty="0"/>
            </a:br>
            <a:r>
              <a:rPr lang="en-US" sz="3200" dirty="0"/>
              <a:t>The Interquartile Range (IQR )</a:t>
            </a:r>
          </a:p>
        </p:txBody>
      </p:sp>
      <p:sp>
        <p:nvSpPr>
          <p:cNvPr id="25" name="TextBox 24">
            <a:extLst>
              <a:ext uri="{FF2B5EF4-FFF2-40B4-BE49-F238E27FC236}">
                <a16:creationId xmlns:a16="http://schemas.microsoft.com/office/drawing/2014/main" id="{9506BB20-16DA-4981-BA5C-70AB507EA38B}"/>
              </a:ext>
            </a:extLst>
          </p:cNvPr>
          <p:cNvSpPr txBox="1">
            <a:spLocks noChangeArrowheads="1"/>
          </p:cNvSpPr>
          <p:nvPr/>
        </p:nvSpPr>
        <p:spPr bwMode="auto">
          <a:xfrm>
            <a:off x="760204" y="1359714"/>
            <a:ext cx="4294875" cy="1938992"/>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quartiles</a:t>
            </a:r>
            <a:r>
              <a:rPr lang="en-US" sz="2000" dirty="0">
                <a:latin typeface="Calibri" panose="020F0502020204030204" pitchFamily="34" charset="0"/>
                <a:cs typeface="Calibri" panose="020F0502020204030204" pitchFamily="34" charset="0"/>
              </a:rPr>
              <a:t> of a distribution divide the ordered data set into four groups having roughly the same number of values. To find the quartiles, arrange the data values from smallest to largest and find the median.</a:t>
            </a:r>
          </a:p>
        </p:txBody>
      </p:sp>
      <p:sp>
        <p:nvSpPr>
          <p:cNvPr id="7" name="TextBox 6">
            <a:extLst>
              <a:ext uri="{FF2B5EF4-FFF2-40B4-BE49-F238E27FC236}">
                <a16:creationId xmlns:a16="http://schemas.microsoft.com/office/drawing/2014/main" id="{11AF9000-9BD3-42C9-85FF-0D13BD8BD187}"/>
              </a:ext>
            </a:extLst>
          </p:cNvPr>
          <p:cNvSpPr txBox="1">
            <a:spLocks noChangeArrowheads="1"/>
          </p:cNvSpPr>
          <p:nvPr/>
        </p:nvSpPr>
        <p:spPr bwMode="auto">
          <a:xfrm>
            <a:off x="5451894" y="1359714"/>
            <a:ext cx="3063456" cy="2708434"/>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1200"/>
              </a:spcAft>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first quartile Q</a:t>
            </a:r>
            <a:r>
              <a:rPr lang="en-US" sz="2000" b="1" baseline="-25000" dirty="0">
                <a:solidFill>
                  <a:srgbClr val="C00000"/>
                </a:solidFill>
                <a:latin typeface="Calibri" panose="020F0502020204030204" pitchFamily="34" charset="0"/>
                <a:cs typeface="Calibri" panose="020F0502020204030204" pitchFamily="34" charset="0"/>
              </a:rPr>
              <a:t>1</a:t>
            </a:r>
            <a:r>
              <a:rPr lang="en-US" sz="2000" b="1" dirty="0">
                <a:solidFill>
                  <a:srgbClr val="C00000"/>
                </a:solidFill>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is the median of the data values that are to the left of the median in the ordered list.</a:t>
            </a:r>
          </a:p>
          <a:p>
            <a:pPr eaLnBrk="1" hangingPunct="1">
              <a:spcAft>
                <a:spcPts val="1200"/>
              </a:spcAft>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third quartile Q</a:t>
            </a:r>
            <a:r>
              <a:rPr lang="en-US" sz="2000" b="1" baseline="-25000" dirty="0">
                <a:solidFill>
                  <a:srgbClr val="C00000"/>
                </a:solidFill>
                <a:latin typeface="Calibri" panose="020F0502020204030204" pitchFamily="34" charset="0"/>
                <a:cs typeface="Calibri" panose="020F0502020204030204" pitchFamily="34" charset="0"/>
              </a:rPr>
              <a:t>3</a:t>
            </a:r>
            <a:r>
              <a:rPr lang="en-US" sz="2000" dirty="0">
                <a:latin typeface="Calibri" panose="020F0502020204030204" pitchFamily="34" charset="0"/>
                <a:cs typeface="Calibri" panose="020F0502020204030204" pitchFamily="34" charset="0"/>
              </a:rPr>
              <a:t> is the median of the data values that are to the right of the median in the ordered list.</a:t>
            </a:r>
          </a:p>
        </p:txBody>
      </p:sp>
      <p:pic>
        <p:nvPicPr>
          <p:cNvPr id="9" name="Picture 8">
            <a:extLst>
              <a:ext uri="{FF2B5EF4-FFF2-40B4-BE49-F238E27FC236}">
                <a16:creationId xmlns:a16="http://schemas.microsoft.com/office/drawing/2014/main" id="{65434D08-6BF3-4335-A659-2BCBF49B53F2}"/>
              </a:ext>
            </a:extLst>
          </p:cNvPr>
          <p:cNvPicPr>
            <a:picLocks noChangeAspect="1"/>
          </p:cNvPicPr>
          <p:nvPr/>
        </p:nvPicPr>
        <p:blipFill>
          <a:blip r:embed="rId2"/>
          <a:stretch>
            <a:fillRect/>
          </a:stretch>
        </p:blipFill>
        <p:spPr>
          <a:xfrm>
            <a:off x="751577" y="4059521"/>
            <a:ext cx="4429743" cy="1771897"/>
          </a:xfrm>
          <a:prstGeom prst="rect">
            <a:avLst/>
          </a:prstGeom>
        </p:spPr>
      </p:pic>
    </p:spTree>
    <p:extLst>
      <p:ext uri="{BB962C8B-B14F-4D97-AF65-F5344CB8AC3E}">
        <p14:creationId xmlns:p14="http://schemas.microsoft.com/office/powerpoint/2010/main" val="3863012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Autofit/>
          </a:bodyPr>
          <a:lstStyle/>
          <a:p>
            <a:r>
              <a:rPr lang="en-US" sz="3200" dirty="0"/>
              <a:t>Measuring Variability: </a:t>
            </a:r>
            <a:br>
              <a:rPr lang="en-US" sz="3200" dirty="0"/>
            </a:br>
            <a:r>
              <a:rPr lang="en-US" sz="3200" dirty="0"/>
              <a:t>The Interquartile Range (IQR )</a:t>
            </a:r>
          </a:p>
        </p:txBody>
      </p:sp>
      <p:sp>
        <p:nvSpPr>
          <p:cNvPr id="25" name="TextBox 24">
            <a:extLst>
              <a:ext uri="{FF2B5EF4-FFF2-40B4-BE49-F238E27FC236}">
                <a16:creationId xmlns:a16="http://schemas.microsoft.com/office/drawing/2014/main" id="{9506BB20-16DA-4981-BA5C-70AB507EA38B}"/>
              </a:ext>
            </a:extLst>
          </p:cNvPr>
          <p:cNvSpPr txBox="1">
            <a:spLocks noChangeArrowheads="1"/>
          </p:cNvSpPr>
          <p:nvPr/>
        </p:nvSpPr>
        <p:spPr bwMode="auto">
          <a:xfrm>
            <a:off x="760204" y="1359714"/>
            <a:ext cx="4294875" cy="1938992"/>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quartiles</a:t>
            </a:r>
            <a:r>
              <a:rPr lang="en-US" sz="2000" dirty="0">
                <a:latin typeface="Calibri" panose="020F0502020204030204" pitchFamily="34" charset="0"/>
                <a:cs typeface="Calibri" panose="020F0502020204030204" pitchFamily="34" charset="0"/>
              </a:rPr>
              <a:t> of a distribution divide the ordered data set into four groups having roughly the same number of values. To find the quartiles, arrange the data values from smallest to largest and find the median.</a:t>
            </a:r>
          </a:p>
        </p:txBody>
      </p:sp>
      <p:sp>
        <p:nvSpPr>
          <p:cNvPr id="26" name="TextBox 25">
            <a:extLst>
              <a:ext uri="{FF2B5EF4-FFF2-40B4-BE49-F238E27FC236}">
                <a16:creationId xmlns:a16="http://schemas.microsoft.com/office/drawing/2014/main" id="{A7C69C76-1DC5-45B7-BAEE-3553ABC8B7BD}"/>
              </a:ext>
            </a:extLst>
          </p:cNvPr>
          <p:cNvSpPr txBox="1">
            <a:spLocks noChangeArrowheads="1"/>
          </p:cNvSpPr>
          <p:nvPr/>
        </p:nvSpPr>
        <p:spPr bwMode="auto">
          <a:xfrm>
            <a:off x="5451894" y="1359714"/>
            <a:ext cx="3063456" cy="2708434"/>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1200"/>
              </a:spcAft>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first quartile Q</a:t>
            </a:r>
            <a:r>
              <a:rPr lang="en-US" sz="2000" b="1" baseline="-25000" dirty="0">
                <a:solidFill>
                  <a:srgbClr val="C00000"/>
                </a:solidFill>
                <a:latin typeface="Calibri" panose="020F0502020204030204" pitchFamily="34" charset="0"/>
                <a:cs typeface="Calibri" panose="020F0502020204030204" pitchFamily="34" charset="0"/>
              </a:rPr>
              <a:t>1</a:t>
            </a:r>
            <a:r>
              <a:rPr lang="en-US" sz="2000" b="1" dirty="0">
                <a:solidFill>
                  <a:srgbClr val="C00000"/>
                </a:solidFill>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is the median of the data values that are to the left of the median in the ordered list.</a:t>
            </a:r>
          </a:p>
          <a:p>
            <a:pPr eaLnBrk="1" hangingPunct="1">
              <a:spcAft>
                <a:spcPts val="1200"/>
              </a:spcAft>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third quartile Q</a:t>
            </a:r>
            <a:r>
              <a:rPr lang="en-US" sz="2000" b="1" baseline="-25000" dirty="0">
                <a:solidFill>
                  <a:srgbClr val="C00000"/>
                </a:solidFill>
                <a:latin typeface="Calibri" panose="020F0502020204030204" pitchFamily="34" charset="0"/>
                <a:cs typeface="Calibri" panose="020F0502020204030204" pitchFamily="34" charset="0"/>
              </a:rPr>
              <a:t>3</a:t>
            </a:r>
            <a:r>
              <a:rPr lang="en-US" sz="2000" dirty="0">
                <a:latin typeface="Calibri" panose="020F0502020204030204" pitchFamily="34" charset="0"/>
                <a:cs typeface="Calibri" panose="020F0502020204030204" pitchFamily="34" charset="0"/>
              </a:rPr>
              <a:t> is the median of the data values that are to the right of the median in the ordered list.</a:t>
            </a:r>
          </a:p>
        </p:txBody>
      </p:sp>
      <p:sp>
        <p:nvSpPr>
          <p:cNvPr id="27" name="TextBox 26">
            <a:extLst>
              <a:ext uri="{FF2B5EF4-FFF2-40B4-BE49-F238E27FC236}">
                <a16:creationId xmlns:a16="http://schemas.microsoft.com/office/drawing/2014/main" id="{2700C926-B9B7-44B9-8539-F1548A34B6D9}"/>
              </a:ext>
            </a:extLst>
          </p:cNvPr>
          <p:cNvSpPr txBox="1">
            <a:spLocks noChangeArrowheads="1"/>
          </p:cNvSpPr>
          <p:nvPr/>
        </p:nvSpPr>
        <p:spPr bwMode="auto">
          <a:xfrm>
            <a:off x="5451894" y="4325839"/>
            <a:ext cx="3063456" cy="1938992"/>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interquartile range (IQR)</a:t>
            </a:r>
            <a:r>
              <a:rPr lang="en-US" sz="2000" dirty="0">
                <a:latin typeface="Calibri" panose="020F0502020204030204" pitchFamily="34" charset="0"/>
                <a:cs typeface="Calibri" panose="020F0502020204030204" pitchFamily="34" charset="0"/>
              </a:rPr>
              <a:t> is the distance between the first and third quartiles of a distribution. In symbols:</a:t>
            </a:r>
          </a:p>
          <a:p>
            <a:pPr eaLnBrk="1" hangingPunct="1">
              <a:defRPr/>
            </a:pPr>
            <a:r>
              <a:rPr lang="en-US" sz="2000" dirty="0">
                <a:latin typeface="Calibri" panose="020F0502020204030204" pitchFamily="34" charset="0"/>
                <a:cs typeface="Calibri" panose="020F0502020204030204" pitchFamily="34" charset="0"/>
              </a:rPr>
              <a:t>IQR = Q</a:t>
            </a:r>
            <a:r>
              <a:rPr lang="en-US" sz="2000" baseline="-25000" dirty="0">
                <a:latin typeface="Calibri" panose="020F0502020204030204" pitchFamily="34" charset="0"/>
                <a:cs typeface="Calibri" panose="020F0502020204030204" pitchFamily="34" charset="0"/>
              </a:rPr>
              <a:t>3</a:t>
            </a:r>
            <a:r>
              <a:rPr lang="en-US" sz="2000" dirty="0">
                <a:latin typeface="Calibri" panose="020F0502020204030204" pitchFamily="34" charset="0"/>
                <a:cs typeface="Calibri" panose="020F0502020204030204" pitchFamily="34" charset="0"/>
              </a:rPr>
              <a:t> − Q</a:t>
            </a:r>
            <a:r>
              <a:rPr lang="en-US" sz="2000" baseline="-25000" dirty="0">
                <a:latin typeface="Calibri" panose="020F0502020204030204" pitchFamily="34" charset="0"/>
                <a:cs typeface="Calibri" panose="020F0502020204030204" pitchFamily="34" charset="0"/>
              </a:rPr>
              <a:t>1</a:t>
            </a:r>
          </a:p>
        </p:txBody>
      </p:sp>
      <p:pic>
        <p:nvPicPr>
          <p:cNvPr id="7" name="Picture 6">
            <a:extLst>
              <a:ext uri="{FF2B5EF4-FFF2-40B4-BE49-F238E27FC236}">
                <a16:creationId xmlns:a16="http://schemas.microsoft.com/office/drawing/2014/main" id="{218383EC-D562-4EE9-A7EB-921949A2F9B8}"/>
              </a:ext>
            </a:extLst>
          </p:cNvPr>
          <p:cNvPicPr>
            <a:picLocks noChangeAspect="1"/>
          </p:cNvPicPr>
          <p:nvPr/>
        </p:nvPicPr>
        <p:blipFill>
          <a:blip r:embed="rId2"/>
          <a:stretch>
            <a:fillRect/>
          </a:stretch>
        </p:blipFill>
        <p:spPr>
          <a:xfrm>
            <a:off x="751577" y="4059521"/>
            <a:ext cx="4429743" cy="1771897"/>
          </a:xfrm>
          <a:prstGeom prst="rect">
            <a:avLst/>
          </a:prstGeom>
        </p:spPr>
      </p:pic>
    </p:spTree>
    <p:extLst>
      <p:ext uri="{BB962C8B-B14F-4D97-AF65-F5344CB8AC3E}">
        <p14:creationId xmlns:p14="http://schemas.microsoft.com/office/powerpoint/2010/main" val="1135936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Autofit/>
          </a:bodyPr>
          <a:lstStyle/>
          <a:p>
            <a:r>
              <a:rPr lang="en-US" sz="3200" dirty="0"/>
              <a:t>Measuring Variability: </a:t>
            </a:r>
            <a:br>
              <a:rPr lang="en-US" sz="3200" dirty="0"/>
            </a:br>
            <a:r>
              <a:rPr lang="en-US" sz="3200" dirty="0"/>
              <a:t>The Interquartile Range (IQR )</a:t>
            </a:r>
          </a:p>
        </p:txBody>
      </p:sp>
      <p:sp>
        <p:nvSpPr>
          <p:cNvPr id="25" name="TextBox 24">
            <a:extLst>
              <a:ext uri="{FF2B5EF4-FFF2-40B4-BE49-F238E27FC236}">
                <a16:creationId xmlns:a16="http://schemas.microsoft.com/office/drawing/2014/main" id="{9506BB20-16DA-4981-BA5C-70AB507EA38B}"/>
              </a:ext>
            </a:extLst>
          </p:cNvPr>
          <p:cNvSpPr txBox="1">
            <a:spLocks noChangeArrowheads="1"/>
          </p:cNvSpPr>
          <p:nvPr/>
        </p:nvSpPr>
        <p:spPr bwMode="auto">
          <a:xfrm>
            <a:off x="760204" y="1359714"/>
            <a:ext cx="4294875" cy="1938992"/>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quartiles</a:t>
            </a:r>
            <a:r>
              <a:rPr lang="en-US" sz="2000" dirty="0">
                <a:latin typeface="Calibri" panose="020F0502020204030204" pitchFamily="34" charset="0"/>
                <a:cs typeface="Calibri" panose="020F0502020204030204" pitchFamily="34" charset="0"/>
              </a:rPr>
              <a:t> of a distribution divide the ordered data set into four groups having roughly the same number of values. To find the quartiles, arrange the data values from smallest to largest and find the median.</a:t>
            </a:r>
          </a:p>
        </p:txBody>
      </p:sp>
      <p:sp>
        <p:nvSpPr>
          <p:cNvPr id="26" name="TextBox 25">
            <a:extLst>
              <a:ext uri="{FF2B5EF4-FFF2-40B4-BE49-F238E27FC236}">
                <a16:creationId xmlns:a16="http://schemas.microsoft.com/office/drawing/2014/main" id="{A7C69C76-1DC5-45B7-BAEE-3553ABC8B7BD}"/>
              </a:ext>
            </a:extLst>
          </p:cNvPr>
          <p:cNvSpPr txBox="1">
            <a:spLocks noChangeArrowheads="1"/>
          </p:cNvSpPr>
          <p:nvPr/>
        </p:nvSpPr>
        <p:spPr bwMode="auto">
          <a:xfrm>
            <a:off x="5451894" y="1359714"/>
            <a:ext cx="3063456" cy="2708434"/>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1200"/>
              </a:spcAft>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first quartile Q</a:t>
            </a:r>
            <a:r>
              <a:rPr lang="en-US" sz="2000" b="1" baseline="-25000" dirty="0">
                <a:solidFill>
                  <a:srgbClr val="C00000"/>
                </a:solidFill>
                <a:latin typeface="Calibri" panose="020F0502020204030204" pitchFamily="34" charset="0"/>
                <a:cs typeface="Calibri" panose="020F0502020204030204" pitchFamily="34" charset="0"/>
              </a:rPr>
              <a:t>1</a:t>
            </a:r>
            <a:r>
              <a:rPr lang="en-US" sz="2000" b="1" dirty="0">
                <a:solidFill>
                  <a:srgbClr val="C00000"/>
                </a:solidFill>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is the median of the data values that are to the left of the median in the ordered list.</a:t>
            </a:r>
          </a:p>
          <a:p>
            <a:pPr eaLnBrk="1" hangingPunct="1">
              <a:spcAft>
                <a:spcPts val="1200"/>
              </a:spcAft>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third quartile Q</a:t>
            </a:r>
            <a:r>
              <a:rPr lang="en-US" sz="2000" b="1" baseline="-25000" dirty="0">
                <a:solidFill>
                  <a:srgbClr val="C00000"/>
                </a:solidFill>
                <a:latin typeface="Calibri" panose="020F0502020204030204" pitchFamily="34" charset="0"/>
                <a:cs typeface="Calibri" panose="020F0502020204030204" pitchFamily="34" charset="0"/>
              </a:rPr>
              <a:t>3</a:t>
            </a:r>
            <a:r>
              <a:rPr lang="en-US" sz="2000" dirty="0">
                <a:latin typeface="Calibri" panose="020F0502020204030204" pitchFamily="34" charset="0"/>
                <a:cs typeface="Calibri" panose="020F0502020204030204" pitchFamily="34" charset="0"/>
              </a:rPr>
              <a:t> is the median of the data values that are to the right of the median in the ordered list.</a:t>
            </a:r>
          </a:p>
        </p:txBody>
      </p:sp>
      <p:sp>
        <p:nvSpPr>
          <p:cNvPr id="27" name="TextBox 26">
            <a:extLst>
              <a:ext uri="{FF2B5EF4-FFF2-40B4-BE49-F238E27FC236}">
                <a16:creationId xmlns:a16="http://schemas.microsoft.com/office/drawing/2014/main" id="{2700C926-B9B7-44B9-8539-F1548A34B6D9}"/>
              </a:ext>
            </a:extLst>
          </p:cNvPr>
          <p:cNvSpPr txBox="1">
            <a:spLocks noChangeArrowheads="1"/>
          </p:cNvSpPr>
          <p:nvPr/>
        </p:nvSpPr>
        <p:spPr bwMode="auto">
          <a:xfrm>
            <a:off x="5451894" y="4325839"/>
            <a:ext cx="3063456" cy="1938992"/>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interquartile range (IQR)</a:t>
            </a:r>
            <a:r>
              <a:rPr lang="en-US" sz="2000" dirty="0">
                <a:latin typeface="Calibri" panose="020F0502020204030204" pitchFamily="34" charset="0"/>
                <a:cs typeface="Calibri" panose="020F0502020204030204" pitchFamily="34" charset="0"/>
              </a:rPr>
              <a:t> is the distance between the first and third quartiles of a distribution. In symbols:</a:t>
            </a:r>
          </a:p>
          <a:p>
            <a:pPr eaLnBrk="1" hangingPunct="1">
              <a:defRPr/>
            </a:pPr>
            <a:r>
              <a:rPr lang="en-US" sz="2000" dirty="0">
                <a:latin typeface="Calibri" panose="020F0502020204030204" pitchFamily="34" charset="0"/>
                <a:cs typeface="Calibri" panose="020F0502020204030204" pitchFamily="34" charset="0"/>
              </a:rPr>
              <a:t>IQR = Q</a:t>
            </a:r>
            <a:r>
              <a:rPr lang="en-US" sz="2000" baseline="-25000" dirty="0">
                <a:latin typeface="Calibri" panose="020F0502020204030204" pitchFamily="34" charset="0"/>
                <a:cs typeface="Calibri" panose="020F0502020204030204" pitchFamily="34" charset="0"/>
              </a:rPr>
              <a:t>3</a:t>
            </a:r>
            <a:r>
              <a:rPr lang="en-US" sz="2000" dirty="0">
                <a:latin typeface="Calibri" panose="020F0502020204030204" pitchFamily="34" charset="0"/>
                <a:cs typeface="Calibri" panose="020F0502020204030204" pitchFamily="34" charset="0"/>
              </a:rPr>
              <a:t> − Q</a:t>
            </a:r>
            <a:r>
              <a:rPr lang="en-US" sz="2000" baseline="-25000" dirty="0">
                <a:latin typeface="Calibri" panose="020F0502020204030204" pitchFamily="34" charset="0"/>
                <a:cs typeface="Calibri" panose="020F0502020204030204" pitchFamily="34" charset="0"/>
              </a:rPr>
              <a:t>1</a:t>
            </a:r>
          </a:p>
        </p:txBody>
      </p:sp>
      <p:pic>
        <p:nvPicPr>
          <p:cNvPr id="7" name="Picture 6">
            <a:extLst>
              <a:ext uri="{FF2B5EF4-FFF2-40B4-BE49-F238E27FC236}">
                <a16:creationId xmlns:a16="http://schemas.microsoft.com/office/drawing/2014/main" id="{218383EC-D562-4EE9-A7EB-921949A2F9B8}"/>
              </a:ext>
            </a:extLst>
          </p:cNvPr>
          <p:cNvPicPr>
            <a:picLocks noChangeAspect="1"/>
          </p:cNvPicPr>
          <p:nvPr/>
        </p:nvPicPr>
        <p:blipFill>
          <a:blip r:embed="rId2"/>
          <a:stretch>
            <a:fillRect/>
          </a:stretch>
        </p:blipFill>
        <p:spPr>
          <a:xfrm>
            <a:off x="751577" y="4059521"/>
            <a:ext cx="4429743" cy="1771897"/>
          </a:xfrm>
          <a:prstGeom prst="rect">
            <a:avLst/>
          </a:prstGeom>
        </p:spPr>
      </p:pic>
      <p:pic>
        <p:nvPicPr>
          <p:cNvPr id="5" name="Picture 4">
            <a:extLst>
              <a:ext uri="{FF2B5EF4-FFF2-40B4-BE49-F238E27FC236}">
                <a16:creationId xmlns:a16="http://schemas.microsoft.com/office/drawing/2014/main" id="{392D6151-174D-4BD0-BB8C-3FBBDB778E23}"/>
              </a:ext>
            </a:extLst>
          </p:cNvPr>
          <p:cNvPicPr>
            <a:picLocks noChangeAspect="1"/>
          </p:cNvPicPr>
          <p:nvPr/>
        </p:nvPicPr>
        <p:blipFill>
          <a:blip r:embed="rId3"/>
          <a:stretch>
            <a:fillRect/>
          </a:stretch>
        </p:blipFill>
        <p:spPr>
          <a:xfrm>
            <a:off x="751576" y="4059520"/>
            <a:ext cx="4429743" cy="1771897"/>
          </a:xfrm>
          <a:prstGeom prst="rect">
            <a:avLst/>
          </a:prstGeom>
        </p:spPr>
      </p:pic>
    </p:spTree>
    <p:extLst>
      <p:ext uri="{BB962C8B-B14F-4D97-AF65-F5344CB8AC3E}">
        <p14:creationId xmlns:p14="http://schemas.microsoft.com/office/powerpoint/2010/main" val="3328931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Autofit/>
          </a:bodyPr>
          <a:lstStyle/>
          <a:p>
            <a:r>
              <a:rPr lang="en-US" sz="3200" dirty="0"/>
              <a:t>Measuring Variability: </a:t>
            </a:r>
            <a:br>
              <a:rPr lang="en-US" sz="3200" dirty="0"/>
            </a:br>
            <a:r>
              <a:rPr lang="en-US" sz="3200" dirty="0"/>
              <a:t>The Interquartile Range (IQR )</a:t>
            </a:r>
          </a:p>
        </p:txBody>
      </p:sp>
      <p:graphicFrame>
        <p:nvGraphicFramePr>
          <p:cNvPr id="8" name="Table 7">
            <a:extLst>
              <a:ext uri="{FF2B5EF4-FFF2-40B4-BE49-F238E27FC236}">
                <a16:creationId xmlns:a16="http://schemas.microsoft.com/office/drawing/2014/main" id="{F0CCDCC3-6BF8-4D05-B76B-74FE9543A306}"/>
              </a:ext>
            </a:extLst>
          </p:cNvPr>
          <p:cNvGraphicFramePr>
            <a:graphicFrameLocks noGrp="1"/>
          </p:cNvGraphicFramePr>
          <p:nvPr/>
        </p:nvGraphicFramePr>
        <p:xfrm>
          <a:off x="712788" y="2063488"/>
          <a:ext cx="7666038" cy="304800"/>
        </p:xfrm>
        <a:graphic>
          <a:graphicData uri="http://schemas.openxmlformats.org/drawingml/2006/table">
            <a:tbl>
              <a:tblPr/>
              <a:tblGrid>
                <a:gridCol w="382588">
                  <a:extLst>
                    <a:ext uri="{9D8B030D-6E8A-4147-A177-3AD203B41FA5}">
                      <a16:colId xmlns:a16="http://schemas.microsoft.com/office/drawing/2014/main" val="20000"/>
                    </a:ext>
                  </a:extLst>
                </a:gridCol>
                <a:gridCol w="384175">
                  <a:extLst>
                    <a:ext uri="{9D8B030D-6E8A-4147-A177-3AD203B41FA5}">
                      <a16:colId xmlns:a16="http://schemas.microsoft.com/office/drawing/2014/main" val="20001"/>
                    </a:ext>
                  </a:extLst>
                </a:gridCol>
                <a:gridCol w="382587">
                  <a:extLst>
                    <a:ext uri="{9D8B030D-6E8A-4147-A177-3AD203B41FA5}">
                      <a16:colId xmlns:a16="http://schemas.microsoft.com/office/drawing/2014/main" val="20002"/>
                    </a:ext>
                  </a:extLst>
                </a:gridCol>
                <a:gridCol w="384175">
                  <a:extLst>
                    <a:ext uri="{9D8B030D-6E8A-4147-A177-3AD203B41FA5}">
                      <a16:colId xmlns:a16="http://schemas.microsoft.com/office/drawing/2014/main" val="20003"/>
                    </a:ext>
                  </a:extLst>
                </a:gridCol>
                <a:gridCol w="382588">
                  <a:extLst>
                    <a:ext uri="{9D8B030D-6E8A-4147-A177-3AD203B41FA5}">
                      <a16:colId xmlns:a16="http://schemas.microsoft.com/office/drawing/2014/main" val="20004"/>
                    </a:ext>
                  </a:extLst>
                </a:gridCol>
                <a:gridCol w="384175">
                  <a:extLst>
                    <a:ext uri="{9D8B030D-6E8A-4147-A177-3AD203B41FA5}">
                      <a16:colId xmlns:a16="http://schemas.microsoft.com/office/drawing/2014/main" val="20005"/>
                    </a:ext>
                  </a:extLst>
                </a:gridCol>
                <a:gridCol w="382587">
                  <a:extLst>
                    <a:ext uri="{9D8B030D-6E8A-4147-A177-3AD203B41FA5}">
                      <a16:colId xmlns:a16="http://schemas.microsoft.com/office/drawing/2014/main" val="20006"/>
                    </a:ext>
                  </a:extLst>
                </a:gridCol>
                <a:gridCol w="384175">
                  <a:extLst>
                    <a:ext uri="{9D8B030D-6E8A-4147-A177-3AD203B41FA5}">
                      <a16:colId xmlns:a16="http://schemas.microsoft.com/office/drawing/2014/main" val="20007"/>
                    </a:ext>
                  </a:extLst>
                </a:gridCol>
                <a:gridCol w="382588">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gridCol w="382587">
                  <a:extLst>
                    <a:ext uri="{9D8B030D-6E8A-4147-A177-3AD203B41FA5}">
                      <a16:colId xmlns:a16="http://schemas.microsoft.com/office/drawing/2014/main" val="20010"/>
                    </a:ext>
                  </a:extLst>
                </a:gridCol>
                <a:gridCol w="382588">
                  <a:extLst>
                    <a:ext uri="{9D8B030D-6E8A-4147-A177-3AD203B41FA5}">
                      <a16:colId xmlns:a16="http://schemas.microsoft.com/office/drawing/2014/main" val="20011"/>
                    </a:ext>
                  </a:extLst>
                </a:gridCol>
                <a:gridCol w="384175">
                  <a:extLst>
                    <a:ext uri="{9D8B030D-6E8A-4147-A177-3AD203B41FA5}">
                      <a16:colId xmlns:a16="http://schemas.microsoft.com/office/drawing/2014/main" val="20012"/>
                    </a:ext>
                  </a:extLst>
                </a:gridCol>
                <a:gridCol w="382587">
                  <a:extLst>
                    <a:ext uri="{9D8B030D-6E8A-4147-A177-3AD203B41FA5}">
                      <a16:colId xmlns:a16="http://schemas.microsoft.com/office/drawing/2014/main" val="20013"/>
                    </a:ext>
                  </a:extLst>
                </a:gridCol>
                <a:gridCol w="384175">
                  <a:extLst>
                    <a:ext uri="{9D8B030D-6E8A-4147-A177-3AD203B41FA5}">
                      <a16:colId xmlns:a16="http://schemas.microsoft.com/office/drawing/2014/main" val="20014"/>
                    </a:ext>
                  </a:extLst>
                </a:gridCol>
                <a:gridCol w="382588">
                  <a:extLst>
                    <a:ext uri="{9D8B030D-6E8A-4147-A177-3AD203B41FA5}">
                      <a16:colId xmlns:a16="http://schemas.microsoft.com/office/drawing/2014/main" val="20015"/>
                    </a:ext>
                  </a:extLst>
                </a:gridCol>
                <a:gridCol w="384175">
                  <a:extLst>
                    <a:ext uri="{9D8B030D-6E8A-4147-A177-3AD203B41FA5}">
                      <a16:colId xmlns:a16="http://schemas.microsoft.com/office/drawing/2014/main" val="20016"/>
                    </a:ext>
                  </a:extLst>
                </a:gridCol>
                <a:gridCol w="382587">
                  <a:extLst>
                    <a:ext uri="{9D8B030D-6E8A-4147-A177-3AD203B41FA5}">
                      <a16:colId xmlns:a16="http://schemas.microsoft.com/office/drawing/2014/main" val="20017"/>
                    </a:ext>
                  </a:extLst>
                </a:gridCol>
                <a:gridCol w="384175">
                  <a:extLst>
                    <a:ext uri="{9D8B030D-6E8A-4147-A177-3AD203B41FA5}">
                      <a16:colId xmlns:a16="http://schemas.microsoft.com/office/drawing/2014/main" val="20018"/>
                    </a:ext>
                  </a:extLst>
                </a:gridCol>
                <a:gridCol w="382588">
                  <a:extLst>
                    <a:ext uri="{9D8B030D-6E8A-4147-A177-3AD203B41FA5}">
                      <a16:colId xmlns:a16="http://schemas.microsoft.com/office/drawing/2014/main" val="20019"/>
                    </a:ext>
                  </a:extLst>
                </a:gridCol>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sp>
        <p:nvSpPr>
          <p:cNvPr id="25" name="TextBox 28">
            <a:extLst>
              <a:ext uri="{FF2B5EF4-FFF2-40B4-BE49-F238E27FC236}">
                <a16:creationId xmlns:a16="http://schemas.microsoft.com/office/drawing/2014/main" id="{620080B6-1EFC-4EB3-9D6A-39B96FF53289}"/>
              </a:ext>
            </a:extLst>
          </p:cNvPr>
          <p:cNvSpPr txBox="1">
            <a:spLocks noChangeArrowheads="1"/>
          </p:cNvSpPr>
          <p:nvPr/>
        </p:nvSpPr>
        <p:spPr bwMode="auto">
          <a:xfrm>
            <a:off x="608032" y="1367794"/>
            <a:ext cx="76993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Aft>
                <a:spcPts val="600"/>
              </a:spcAft>
            </a:pPr>
            <a:r>
              <a:rPr lang="en-US" altLang="en-US" dirty="0">
                <a:latin typeface="+mn-lt"/>
              </a:rPr>
              <a:t>Travel times for 20 New Yorkers:</a:t>
            </a:r>
          </a:p>
        </p:txBody>
      </p:sp>
    </p:spTree>
    <p:extLst>
      <p:ext uri="{BB962C8B-B14F-4D97-AF65-F5344CB8AC3E}">
        <p14:creationId xmlns:p14="http://schemas.microsoft.com/office/powerpoint/2010/main" val="3251330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103177-4531-4392-AFF0-CA509D748260}"/>
              </a:ext>
            </a:extLst>
          </p:cNvPr>
          <p:cNvSpPr>
            <a:spLocks noGrp="1"/>
          </p:cNvSpPr>
          <p:nvPr>
            <p:ph type="title"/>
          </p:nvPr>
        </p:nvSpPr>
        <p:spPr>
          <a:xfrm>
            <a:off x="628650" y="365126"/>
            <a:ext cx="7886700" cy="714737"/>
          </a:xfrm>
        </p:spPr>
        <p:txBody>
          <a:bodyPr/>
          <a:lstStyle/>
          <a:p>
            <a:r>
              <a:rPr lang="en-US" dirty="0"/>
              <a:t>Measuring Center: The Mean</a:t>
            </a:r>
          </a:p>
        </p:txBody>
      </p:sp>
      <p:sp>
        <p:nvSpPr>
          <p:cNvPr id="6" name="TextBox 5">
            <a:extLst>
              <a:ext uri="{FF2B5EF4-FFF2-40B4-BE49-F238E27FC236}">
                <a16:creationId xmlns:a16="http://schemas.microsoft.com/office/drawing/2014/main" id="{D5C1081C-30FC-437D-8859-CFB12A5E6BEB}"/>
              </a:ext>
            </a:extLst>
          </p:cNvPr>
          <p:cNvSpPr txBox="1">
            <a:spLocks noChangeArrowheads="1"/>
          </p:cNvSpPr>
          <p:nvPr/>
        </p:nvSpPr>
        <p:spPr bwMode="auto">
          <a:xfrm>
            <a:off x="3030665" y="1481453"/>
            <a:ext cx="5484685" cy="1323439"/>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mean</a:t>
            </a:r>
            <a:r>
              <a:rPr lang="en-US" sz="2000" dirty="0">
                <a:latin typeface="Calibri" panose="020F0502020204030204" pitchFamily="34" charset="0"/>
                <a:cs typeface="Calibri" panose="020F0502020204030204" pitchFamily="34" charset="0"/>
              </a:rPr>
              <a:t> of a distribution of quantitative data is the average of all the individual data values. To find the mean, add all the values and divide by the total number of observations.</a:t>
            </a:r>
          </a:p>
        </p:txBody>
      </p:sp>
      <p:pic>
        <p:nvPicPr>
          <p:cNvPr id="5" name="Picture 4">
            <a:extLst>
              <a:ext uri="{FF2B5EF4-FFF2-40B4-BE49-F238E27FC236}">
                <a16:creationId xmlns:a16="http://schemas.microsoft.com/office/drawing/2014/main" id="{08A0D487-14AD-4149-BD06-8B6D956DC1A8}"/>
              </a:ext>
            </a:extLst>
          </p:cNvPr>
          <p:cNvPicPr>
            <a:picLocks noChangeAspect="1"/>
          </p:cNvPicPr>
          <p:nvPr/>
        </p:nvPicPr>
        <p:blipFill>
          <a:blip r:embed="rId2"/>
          <a:stretch>
            <a:fillRect/>
          </a:stretch>
        </p:blipFill>
        <p:spPr>
          <a:xfrm>
            <a:off x="2064046" y="4972330"/>
            <a:ext cx="6451304" cy="808434"/>
          </a:xfrm>
          <a:prstGeom prst="rect">
            <a:avLst/>
          </a:prstGeom>
          <a:ln>
            <a:noFill/>
          </a:ln>
          <a:effectLst>
            <a:outerShdw blurRad="292100" dist="139700" dir="2700000" algn="tl" rotWithShape="0">
              <a:srgbClr val="333333">
                <a:alpha val="65000"/>
              </a:srgbClr>
            </a:outerShdw>
          </a:effectLst>
        </p:spPr>
      </p:pic>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80E2BFAC-720E-4AD8-867E-C86984DAE7B1}"/>
                  </a:ext>
                </a:extLst>
              </p:cNvPr>
              <p:cNvSpPr txBox="1">
                <a:spLocks noChangeArrowheads="1"/>
              </p:cNvSpPr>
              <p:nvPr/>
            </p:nvSpPr>
            <p:spPr bwMode="auto">
              <a:xfrm>
                <a:off x="628651" y="3279773"/>
                <a:ext cx="5258344" cy="1042914"/>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If the </a:t>
                </a:r>
                <a:r>
                  <a:rPr lang="en-US" sz="2000" i="1" dirty="0">
                    <a:latin typeface="Calibri" panose="020F0502020204030204" pitchFamily="34" charset="0"/>
                    <a:cs typeface="Calibri" panose="020F0502020204030204" pitchFamily="34" charset="0"/>
                  </a:rPr>
                  <a:t>n</a:t>
                </a:r>
                <a:r>
                  <a:rPr lang="en-US" sz="2000" dirty="0">
                    <a:latin typeface="Calibri" panose="020F0502020204030204" pitchFamily="34" charset="0"/>
                    <a:cs typeface="Calibri" panose="020F0502020204030204" pitchFamily="34" charset="0"/>
                  </a:rPr>
                  <a:t> observations are x</a:t>
                </a:r>
                <a:r>
                  <a:rPr lang="en-US" sz="2000" baseline="-25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 x</a:t>
                </a:r>
                <a:r>
                  <a:rPr lang="en-US" sz="2000" baseline="-25000" dirty="0">
                    <a:latin typeface="Calibri" panose="020F0502020204030204" pitchFamily="34" charset="0"/>
                    <a:cs typeface="Calibri" panose="020F0502020204030204" pitchFamily="34" charset="0"/>
                  </a:rPr>
                  <a:t>2</a:t>
                </a:r>
                <a:r>
                  <a:rPr lang="en-US" sz="2000" dirty="0">
                    <a:latin typeface="Calibri" panose="020F0502020204030204" pitchFamily="34" charset="0"/>
                    <a:cs typeface="Calibri" panose="020F0502020204030204" pitchFamily="34" charset="0"/>
                  </a:rPr>
                  <a:t> , …, </a:t>
                </a:r>
                <a:r>
                  <a:rPr lang="en-US" sz="2000" dirty="0" err="1">
                    <a:latin typeface="Calibri" panose="020F0502020204030204" pitchFamily="34" charset="0"/>
                    <a:cs typeface="Calibri" panose="020F0502020204030204" pitchFamily="34" charset="0"/>
                  </a:rPr>
                  <a:t>x</a:t>
                </a:r>
                <a:r>
                  <a:rPr lang="en-US" sz="2000" i="1" baseline="-25000" dirty="0" err="1">
                    <a:latin typeface="Calibri" panose="020F0502020204030204" pitchFamily="34" charset="0"/>
                    <a:cs typeface="Calibri" panose="020F0502020204030204" pitchFamily="34" charset="0"/>
                  </a:rPr>
                  <a:t>n</a:t>
                </a:r>
                <a:r>
                  <a:rPr lang="en-US" sz="2000" dirty="0">
                    <a:latin typeface="Calibri" panose="020F0502020204030204" pitchFamily="34" charset="0"/>
                    <a:cs typeface="Calibri" panose="020F0502020204030204" pitchFamily="34" charset="0"/>
                  </a:rPr>
                  <a:t>, the sample mean </a:t>
                </a:r>
                <a14:m>
                  <m:oMath xmlns:m="http://schemas.openxmlformats.org/officeDocument/2006/math">
                    <m:acc>
                      <m:accPr>
                        <m:chr m:val="̅"/>
                        <m:ctrlPr>
                          <a:rPr lang="en-US" sz="2000" i="1" dirty="0" smtClean="0">
                            <a:latin typeface="Cambria Math" panose="02040503050406030204" pitchFamily="18" charset="0"/>
                            <a:cs typeface="Calibri" panose="020F0502020204030204" pitchFamily="34" charset="0"/>
                          </a:rPr>
                        </m:ctrlPr>
                      </m:accPr>
                      <m:e>
                        <m:r>
                          <a:rPr lang="en-US" sz="2000" b="0" i="1" dirty="0" smtClean="0">
                            <a:latin typeface="Cambria Math" panose="02040503050406030204" pitchFamily="18" charset="0"/>
                            <a:cs typeface="Calibri" panose="020F0502020204030204" pitchFamily="34" charset="0"/>
                          </a:rPr>
                          <m:t>𝑥</m:t>
                        </m:r>
                      </m:e>
                    </m:acc>
                  </m:oMath>
                </a14:m>
                <a:r>
                  <a:rPr lang="en-US" sz="2000" dirty="0">
                    <a:latin typeface="Calibri" panose="020F0502020204030204" pitchFamily="34" charset="0"/>
                    <a:cs typeface="Calibri" panose="020F0502020204030204" pitchFamily="34" charset="0"/>
                  </a:rPr>
                  <a:t> (pronounced “ x-bar ”) is given by the following formula:</a:t>
                </a:r>
              </a:p>
            </p:txBody>
          </p:sp>
        </mc:Choice>
        <mc:Fallback>
          <p:sp>
            <p:nvSpPr>
              <p:cNvPr id="8" name="TextBox 7">
                <a:extLst>
                  <a:ext uri="{FF2B5EF4-FFF2-40B4-BE49-F238E27FC236}">
                    <a16:creationId xmlns:a16="http://schemas.microsoft.com/office/drawing/2014/main" id="{80E2BFAC-720E-4AD8-867E-C86984DAE7B1}"/>
                  </a:ext>
                </a:extLst>
              </p:cNvPr>
              <p:cNvSpPr txBox="1">
                <a:spLocks noRot="1" noChangeAspect="1" noMove="1" noResize="1" noEditPoints="1" noAdjustHandles="1" noChangeArrowheads="1" noChangeShapeType="1" noTextEdit="1"/>
              </p:cNvSpPr>
              <p:nvPr/>
            </p:nvSpPr>
            <p:spPr bwMode="auto">
              <a:xfrm>
                <a:off x="628651" y="3279773"/>
                <a:ext cx="5258344" cy="1042914"/>
              </a:xfrm>
              <a:prstGeom prst="rect">
                <a:avLst/>
              </a:prstGeom>
              <a:blipFill>
                <a:blip r:embed="rId3"/>
                <a:stretch>
                  <a:fillRect/>
                </a:stretch>
              </a:blipFill>
              <a:ln>
                <a:headEnd/>
                <a:tailEnd/>
              </a:ln>
              <a:effectLst>
                <a:outerShdw blurRad="50800" dist="38100" dir="5400000" algn="t" rotWithShape="0">
                  <a:prstClr val="black">
                    <a:alpha val="40000"/>
                  </a:prstClr>
                </a:outerShdw>
              </a:effectLst>
            </p:spPr>
            <p:txBody>
              <a:bodyPr/>
              <a:lstStyle/>
              <a:p>
                <a:r>
                  <a:rPr lang="en-US">
                    <a:noFill/>
                  </a:rPr>
                  <a:t> </a:t>
                </a:r>
              </a:p>
            </p:txBody>
          </p:sp>
        </mc:Fallback>
      </mc:AlternateContent>
    </p:spTree>
    <p:extLst>
      <p:ext uri="{BB962C8B-B14F-4D97-AF65-F5344CB8AC3E}">
        <p14:creationId xmlns:p14="http://schemas.microsoft.com/office/powerpoint/2010/main" val="514744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C4DF5CD9-7949-49A2-A9BF-266268B90D45}"/>
              </a:ext>
            </a:extLst>
          </p:cNvPr>
          <p:cNvGraphicFramePr>
            <a:graphicFrameLocks noGrp="1"/>
          </p:cNvGraphicFramePr>
          <p:nvPr>
            <p:extLst>
              <p:ext uri="{D42A27DB-BD31-4B8C-83A1-F6EECF244321}">
                <p14:modId xmlns:p14="http://schemas.microsoft.com/office/powerpoint/2010/main" val="1190626355"/>
              </p:ext>
            </p:extLst>
          </p:nvPr>
        </p:nvGraphicFramePr>
        <p:xfrm>
          <a:off x="715963" y="2742631"/>
          <a:ext cx="7666038" cy="304800"/>
        </p:xfrm>
        <a:graphic>
          <a:graphicData uri="http://schemas.openxmlformats.org/drawingml/2006/table">
            <a:tbl>
              <a:tblPr/>
              <a:tblGrid>
                <a:gridCol w="382588">
                  <a:extLst>
                    <a:ext uri="{9D8B030D-6E8A-4147-A177-3AD203B41FA5}">
                      <a16:colId xmlns:a16="http://schemas.microsoft.com/office/drawing/2014/main" val="20000"/>
                    </a:ext>
                  </a:extLst>
                </a:gridCol>
                <a:gridCol w="384175">
                  <a:extLst>
                    <a:ext uri="{9D8B030D-6E8A-4147-A177-3AD203B41FA5}">
                      <a16:colId xmlns:a16="http://schemas.microsoft.com/office/drawing/2014/main" val="20001"/>
                    </a:ext>
                  </a:extLst>
                </a:gridCol>
                <a:gridCol w="382587">
                  <a:extLst>
                    <a:ext uri="{9D8B030D-6E8A-4147-A177-3AD203B41FA5}">
                      <a16:colId xmlns:a16="http://schemas.microsoft.com/office/drawing/2014/main" val="20002"/>
                    </a:ext>
                  </a:extLst>
                </a:gridCol>
                <a:gridCol w="384175">
                  <a:extLst>
                    <a:ext uri="{9D8B030D-6E8A-4147-A177-3AD203B41FA5}">
                      <a16:colId xmlns:a16="http://schemas.microsoft.com/office/drawing/2014/main" val="20003"/>
                    </a:ext>
                  </a:extLst>
                </a:gridCol>
                <a:gridCol w="382588">
                  <a:extLst>
                    <a:ext uri="{9D8B030D-6E8A-4147-A177-3AD203B41FA5}">
                      <a16:colId xmlns:a16="http://schemas.microsoft.com/office/drawing/2014/main" val="20004"/>
                    </a:ext>
                  </a:extLst>
                </a:gridCol>
                <a:gridCol w="384175">
                  <a:extLst>
                    <a:ext uri="{9D8B030D-6E8A-4147-A177-3AD203B41FA5}">
                      <a16:colId xmlns:a16="http://schemas.microsoft.com/office/drawing/2014/main" val="20005"/>
                    </a:ext>
                  </a:extLst>
                </a:gridCol>
                <a:gridCol w="382587">
                  <a:extLst>
                    <a:ext uri="{9D8B030D-6E8A-4147-A177-3AD203B41FA5}">
                      <a16:colId xmlns:a16="http://schemas.microsoft.com/office/drawing/2014/main" val="20006"/>
                    </a:ext>
                  </a:extLst>
                </a:gridCol>
                <a:gridCol w="384175">
                  <a:extLst>
                    <a:ext uri="{9D8B030D-6E8A-4147-A177-3AD203B41FA5}">
                      <a16:colId xmlns:a16="http://schemas.microsoft.com/office/drawing/2014/main" val="20007"/>
                    </a:ext>
                  </a:extLst>
                </a:gridCol>
                <a:gridCol w="382588">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gridCol w="382587">
                  <a:extLst>
                    <a:ext uri="{9D8B030D-6E8A-4147-A177-3AD203B41FA5}">
                      <a16:colId xmlns:a16="http://schemas.microsoft.com/office/drawing/2014/main" val="20010"/>
                    </a:ext>
                  </a:extLst>
                </a:gridCol>
                <a:gridCol w="382588">
                  <a:extLst>
                    <a:ext uri="{9D8B030D-6E8A-4147-A177-3AD203B41FA5}">
                      <a16:colId xmlns:a16="http://schemas.microsoft.com/office/drawing/2014/main" val="20011"/>
                    </a:ext>
                  </a:extLst>
                </a:gridCol>
                <a:gridCol w="384175">
                  <a:extLst>
                    <a:ext uri="{9D8B030D-6E8A-4147-A177-3AD203B41FA5}">
                      <a16:colId xmlns:a16="http://schemas.microsoft.com/office/drawing/2014/main" val="20012"/>
                    </a:ext>
                  </a:extLst>
                </a:gridCol>
                <a:gridCol w="382587">
                  <a:extLst>
                    <a:ext uri="{9D8B030D-6E8A-4147-A177-3AD203B41FA5}">
                      <a16:colId xmlns:a16="http://schemas.microsoft.com/office/drawing/2014/main" val="20013"/>
                    </a:ext>
                  </a:extLst>
                </a:gridCol>
                <a:gridCol w="384175">
                  <a:extLst>
                    <a:ext uri="{9D8B030D-6E8A-4147-A177-3AD203B41FA5}">
                      <a16:colId xmlns:a16="http://schemas.microsoft.com/office/drawing/2014/main" val="20014"/>
                    </a:ext>
                  </a:extLst>
                </a:gridCol>
                <a:gridCol w="382588">
                  <a:extLst>
                    <a:ext uri="{9D8B030D-6E8A-4147-A177-3AD203B41FA5}">
                      <a16:colId xmlns:a16="http://schemas.microsoft.com/office/drawing/2014/main" val="20015"/>
                    </a:ext>
                  </a:extLst>
                </a:gridCol>
                <a:gridCol w="384175">
                  <a:extLst>
                    <a:ext uri="{9D8B030D-6E8A-4147-A177-3AD203B41FA5}">
                      <a16:colId xmlns:a16="http://schemas.microsoft.com/office/drawing/2014/main" val="20016"/>
                    </a:ext>
                  </a:extLst>
                </a:gridCol>
                <a:gridCol w="382587">
                  <a:extLst>
                    <a:ext uri="{9D8B030D-6E8A-4147-A177-3AD203B41FA5}">
                      <a16:colId xmlns:a16="http://schemas.microsoft.com/office/drawing/2014/main" val="20017"/>
                    </a:ext>
                  </a:extLst>
                </a:gridCol>
                <a:gridCol w="384175">
                  <a:extLst>
                    <a:ext uri="{9D8B030D-6E8A-4147-A177-3AD203B41FA5}">
                      <a16:colId xmlns:a16="http://schemas.microsoft.com/office/drawing/2014/main" val="20018"/>
                    </a:ext>
                  </a:extLst>
                </a:gridCol>
                <a:gridCol w="382588">
                  <a:extLst>
                    <a:ext uri="{9D8B030D-6E8A-4147-A177-3AD203B41FA5}">
                      <a16:colId xmlns:a16="http://schemas.microsoft.com/office/drawing/2014/main" val="20019"/>
                    </a:ext>
                  </a:extLst>
                </a:gridCol>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Autofit/>
          </a:bodyPr>
          <a:lstStyle/>
          <a:p>
            <a:r>
              <a:rPr lang="en-US" sz="3200" dirty="0"/>
              <a:t>Measuring Variability: </a:t>
            </a:r>
            <a:br>
              <a:rPr lang="en-US" sz="3200" dirty="0"/>
            </a:br>
            <a:r>
              <a:rPr lang="en-US" sz="3200" dirty="0"/>
              <a:t>The Interquartile Range (IQR )</a:t>
            </a:r>
          </a:p>
        </p:txBody>
      </p:sp>
      <p:graphicFrame>
        <p:nvGraphicFramePr>
          <p:cNvPr id="8" name="Table 7">
            <a:extLst>
              <a:ext uri="{FF2B5EF4-FFF2-40B4-BE49-F238E27FC236}">
                <a16:creationId xmlns:a16="http://schemas.microsoft.com/office/drawing/2014/main" id="{F0CCDCC3-6BF8-4D05-B76B-74FE9543A306}"/>
              </a:ext>
            </a:extLst>
          </p:cNvPr>
          <p:cNvGraphicFramePr>
            <a:graphicFrameLocks noGrp="1"/>
          </p:cNvGraphicFramePr>
          <p:nvPr>
            <p:extLst>
              <p:ext uri="{D42A27DB-BD31-4B8C-83A1-F6EECF244321}">
                <p14:modId xmlns:p14="http://schemas.microsoft.com/office/powerpoint/2010/main" val="3308921727"/>
              </p:ext>
            </p:extLst>
          </p:nvPr>
        </p:nvGraphicFramePr>
        <p:xfrm>
          <a:off x="712788" y="2063488"/>
          <a:ext cx="7666038" cy="304800"/>
        </p:xfrm>
        <a:graphic>
          <a:graphicData uri="http://schemas.openxmlformats.org/drawingml/2006/table">
            <a:tbl>
              <a:tblPr/>
              <a:tblGrid>
                <a:gridCol w="382588">
                  <a:extLst>
                    <a:ext uri="{9D8B030D-6E8A-4147-A177-3AD203B41FA5}">
                      <a16:colId xmlns:a16="http://schemas.microsoft.com/office/drawing/2014/main" val="20000"/>
                    </a:ext>
                  </a:extLst>
                </a:gridCol>
                <a:gridCol w="384175">
                  <a:extLst>
                    <a:ext uri="{9D8B030D-6E8A-4147-A177-3AD203B41FA5}">
                      <a16:colId xmlns:a16="http://schemas.microsoft.com/office/drawing/2014/main" val="20001"/>
                    </a:ext>
                  </a:extLst>
                </a:gridCol>
                <a:gridCol w="382587">
                  <a:extLst>
                    <a:ext uri="{9D8B030D-6E8A-4147-A177-3AD203B41FA5}">
                      <a16:colId xmlns:a16="http://schemas.microsoft.com/office/drawing/2014/main" val="20002"/>
                    </a:ext>
                  </a:extLst>
                </a:gridCol>
                <a:gridCol w="384175">
                  <a:extLst>
                    <a:ext uri="{9D8B030D-6E8A-4147-A177-3AD203B41FA5}">
                      <a16:colId xmlns:a16="http://schemas.microsoft.com/office/drawing/2014/main" val="20003"/>
                    </a:ext>
                  </a:extLst>
                </a:gridCol>
                <a:gridCol w="382588">
                  <a:extLst>
                    <a:ext uri="{9D8B030D-6E8A-4147-A177-3AD203B41FA5}">
                      <a16:colId xmlns:a16="http://schemas.microsoft.com/office/drawing/2014/main" val="20004"/>
                    </a:ext>
                  </a:extLst>
                </a:gridCol>
                <a:gridCol w="384175">
                  <a:extLst>
                    <a:ext uri="{9D8B030D-6E8A-4147-A177-3AD203B41FA5}">
                      <a16:colId xmlns:a16="http://schemas.microsoft.com/office/drawing/2014/main" val="20005"/>
                    </a:ext>
                  </a:extLst>
                </a:gridCol>
                <a:gridCol w="382587">
                  <a:extLst>
                    <a:ext uri="{9D8B030D-6E8A-4147-A177-3AD203B41FA5}">
                      <a16:colId xmlns:a16="http://schemas.microsoft.com/office/drawing/2014/main" val="20006"/>
                    </a:ext>
                  </a:extLst>
                </a:gridCol>
                <a:gridCol w="384175">
                  <a:extLst>
                    <a:ext uri="{9D8B030D-6E8A-4147-A177-3AD203B41FA5}">
                      <a16:colId xmlns:a16="http://schemas.microsoft.com/office/drawing/2014/main" val="20007"/>
                    </a:ext>
                  </a:extLst>
                </a:gridCol>
                <a:gridCol w="382588">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gridCol w="382587">
                  <a:extLst>
                    <a:ext uri="{9D8B030D-6E8A-4147-A177-3AD203B41FA5}">
                      <a16:colId xmlns:a16="http://schemas.microsoft.com/office/drawing/2014/main" val="20010"/>
                    </a:ext>
                  </a:extLst>
                </a:gridCol>
                <a:gridCol w="382588">
                  <a:extLst>
                    <a:ext uri="{9D8B030D-6E8A-4147-A177-3AD203B41FA5}">
                      <a16:colId xmlns:a16="http://schemas.microsoft.com/office/drawing/2014/main" val="20011"/>
                    </a:ext>
                  </a:extLst>
                </a:gridCol>
                <a:gridCol w="384175">
                  <a:extLst>
                    <a:ext uri="{9D8B030D-6E8A-4147-A177-3AD203B41FA5}">
                      <a16:colId xmlns:a16="http://schemas.microsoft.com/office/drawing/2014/main" val="20012"/>
                    </a:ext>
                  </a:extLst>
                </a:gridCol>
                <a:gridCol w="382587">
                  <a:extLst>
                    <a:ext uri="{9D8B030D-6E8A-4147-A177-3AD203B41FA5}">
                      <a16:colId xmlns:a16="http://schemas.microsoft.com/office/drawing/2014/main" val="20013"/>
                    </a:ext>
                  </a:extLst>
                </a:gridCol>
                <a:gridCol w="384175">
                  <a:extLst>
                    <a:ext uri="{9D8B030D-6E8A-4147-A177-3AD203B41FA5}">
                      <a16:colId xmlns:a16="http://schemas.microsoft.com/office/drawing/2014/main" val="20014"/>
                    </a:ext>
                  </a:extLst>
                </a:gridCol>
                <a:gridCol w="382588">
                  <a:extLst>
                    <a:ext uri="{9D8B030D-6E8A-4147-A177-3AD203B41FA5}">
                      <a16:colId xmlns:a16="http://schemas.microsoft.com/office/drawing/2014/main" val="20015"/>
                    </a:ext>
                  </a:extLst>
                </a:gridCol>
                <a:gridCol w="384175">
                  <a:extLst>
                    <a:ext uri="{9D8B030D-6E8A-4147-A177-3AD203B41FA5}">
                      <a16:colId xmlns:a16="http://schemas.microsoft.com/office/drawing/2014/main" val="20016"/>
                    </a:ext>
                  </a:extLst>
                </a:gridCol>
                <a:gridCol w="382587">
                  <a:extLst>
                    <a:ext uri="{9D8B030D-6E8A-4147-A177-3AD203B41FA5}">
                      <a16:colId xmlns:a16="http://schemas.microsoft.com/office/drawing/2014/main" val="20017"/>
                    </a:ext>
                  </a:extLst>
                </a:gridCol>
                <a:gridCol w="384175">
                  <a:extLst>
                    <a:ext uri="{9D8B030D-6E8A-4147-A177-3AD203B41FA5}">
                      <a16:colId xmlns:a16="http://schemas.microsoft.com/office/drawing/2014/main" val="20018"/>
                    </a:ext>
                  </a:extLst>
                </a:gridCol>
                <a:gridCol w="382588">
                  <a:extLst>
                    <a:ext uri="{9D8B030D-6E8A-4147-A177-3AD203B41FA5}">
                      <a16:colId xmlns:a16="http://schemas.microsoft.com/office/drawing/2014/main" val="20019"/>
                    </a:ext>
                  </a:extLst>
                </a:gridCol>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grpSp>
        <p:nvGrpSpPr>
          <p:cNvPr id="13" name="Group 21">
            <a:extLst>
              <a:ext uri="{FF2B5EF4-FFF2-40B4-BE49-F238E27FC236}">
                <a16:creationId xmlns:a16="http://schemas.microsoft.com/office/drawing/2014/main" id="{D6D45098-0461-4F31-97E5-766ABB72D592}"/>
              </a:ext>
            </a:extLst>
          </p:cNvPr>
          <p:cNvGrpSpPr>
            <a:grpSpLocks/>
          </p:cNvGrpSpPr>
          <p:nvPr/>
        </p:nvGrpSpPr>
        <p:grpSpPr bwMode="auto">
          <a:xfrm>
            <a:off x="2266950" y="2413964"/>
            <a:ext cx="4487863" cy="281042"/>
            <a:chOff x="1881098" y="1965741"/>
            <a:chExt cx="4488029" cy="421860"/>
          </a:xfrm>
        </p:grpSpPr>
        <p:sp>
          <p:nvSpPr>
            <p:cNvPr id="14" name="Down Arrow 13">
              <a:extLst>
                <a:ext uri="{FF2B5EF4-FFF2-40B4-BE49-F238E27FC236}">
                  <a16:creationId xmlns:a16="http://schemas.microsoft.com/office/drawing/2014/main" id="{F1181163-2090-4686-9713-23D9299EB9F4}"/>
                </a:ext>
              </a:extLst>
            </p:cNvPr>
            <p:cNvSpPr>
              <a:spLocks noChangeArrowheads="1"/>
            </p:cNvSpPr>
            <p:nvPr/>
          </p:nvSpPr>
          <p:spPr bwMode="auto">
            <a:xfrm>
              <a:off x="4071949"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5" name="Down Arrow 14">
              <a:extLst>
                <a:ext uri="{FF2B5EF4-FFF2-40B4-BE49-F238E27FC236}">
                  <a16:creationId xmlns:a16="http://schemas.microsoft.com/office/drawing/2014/main" id="{F47248D7-8C63-48B4-98F2-4BDC76C7C47E}"/>
                </a:ext>
              </a:extLst>
            </p:cNvPr>
            <p:cNvSpPr>
              <a:spLocks noChangeArrowheads="1"/>
            </p:cNvSpPr>
            <p:nvPr/>
          </p:nvSpPr>
          <p:spPr bwMode="auto">
            <a:xfrm>
              <a:off x="6160168"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6" name="Down Arrow 15">
              <a:extLst>
                <a:ext uri="{FF2B5EF4-FFF2-40B4-BE49-F238E27FC236}">
                  <a16:creationId xmlns:a16="http://schemas.microsoft.com/office/drawing/2014/main" id="{D4834040-BD9B-4609-BEC7-F3E649084FAA}"/>
                </a:ext>
              </a:extLst>
            </p:cNvPr>
            <p:cNvSpPr>
              <a:spLocks noChangeArrowheads="1"/>
            </p:cNvSpPr>
            <p:nvPr/>
          </p:nvSpPr>
          <p:spPr bwMode="auto">
            <a:xfrm>
              <a:off x="1881098"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grpSp>
      <p:sp>
        <p:nvSpPr>
          <p:cNvPr id="25" name="TextBox 28">
            <a:extLst>
              <a:ext uri="{FF2B5EF4-FFF2-40B4-BE49-F238E27FC236}">
                <a16:creationId xmlns:a16="http://schemas.microsoft.com/office/drawing/2014/main" id="{620080B6-1EFC-4EB3-9D6A-39B96FF53289}"/>
              </a:ext>
            </a:extLst>
          </p:cNvPr>
          <p:cNvSpPr txBox="1">
            <a:spLocks noChangeArrowheads="1"/>
          </p:cNvSpPr>
          <p:nvPr/>
        </p:nvSpPr>
        <p:spPr bwMode="auto">
          <a:xfrm>
            <a:off x="608032" y="1367794"/>
            <a:ext cx="76993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Aft>
                <a:spcPts val="600"/>
              </a:spcAft>
            </a:pPr>
            <a:r>
              <a:rPr lang="en-US" altLang="en-US" dirty="0">
                <a:latin typeface="+mn-lt"/>
              </a:rPr>
              <a:t>Travel times for 20 New Yorkers:</a:t>
            </a:r>
          </a:p>
        </p:txBody>
      </p:sp>
    </p:spTree>
    <p:extLst>
      <p:ext uri="{BB962C8B-B14F-4D97-AF65-F5344CB8AC3E}">
        <p14:creationId xmlns:p14="http://schemas.microsoft.com/office/powerpoint/2010/main" val="4009425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C4DF5CD9-7949-49A2-A9BF-266268B90D45}"/>
              </a:ext>
            </a:extLst>
          </p:cNvPr>
          <p:cNvGraphicFramePr>
            <a:graphicFrameLocks noGrp="1"/>
          </p:cNvGraphicFramePr>
          <p:nvPr/>
        </p:nvGraphicFramePr>
        <p:xfrm>
          <a:off x="715963" y="2742631"/>
          <a:ext cx="7666038" cy="304800"/>
        </p:xfrm>
        <a:graphic>
          <a:graphicData uri="http://schemas.openxmlformats.org/drawingml/2006/table">
            <a:tbl>
              <a:tblPr/>
              <a:tblGrid>
                <a:gridCol w="382588">
                  <a:extLst>
                    <a:ext uri="{9D8B030D-6E8A-4147-A177-3AD203B41FA5}">
                      <a16:colId xmlns:a16="http://schemas.microsoft.com/office/drawing/2014/main" val="20000"/>
                    </a:ext>
                  </a:extLst>
                </a:gridCol>
                <a:gridCol w="384175">
                  <a:extLst>
                    <a:ext uri="{9D8B030D-6E8A-4147-A177-3AD203B41FA5}">
                      <a16:colId xmlns:a16="http://schemas.microsoft.com/office/drawing/2014/main" val="20001"/>
                    </a:ext>
                  </a:extLst>
                </a:gridCol>
                <a:gridCol w="382587">
                  <a:extLst>
                    <a:ext uri="{9D8B030D-6E8A-4147-A177-3AD203B41FA5}">
                      <a16:colId xmlns:a16="http://schemas.microsoft.com/office/drawing/2014/main" val="20002"/>
                    </a:ext>
                  </a:extLst>
                </a:gridCol>
                <a:gridCol w="384175">
                  <a:extLst>
                    <a:ext uri="{9D8B030D-6E8A-4147-A177-3AD203B41FA5}">
                      <a16:colId xmlns:a16="http://schemas.microsoft.com/office/drawing/2014/main" val="20003"/>
                    </a:ext>
                  </a:extLst>
                </a:gridCol>
                <a:gridCol w="382588">
                  <a:extLst>
                    <a:ext uri="{9D8B030D-6E8A-4147-A177-3AD203B41FA5}">
                      <a16:colId xmlns:a16="http://schemas.microsoft.com/office/drawing/2014/main" val="20004"/>
                    </a:ext>
                  </a:extLst>
                </a:gridCol>
                <a:gridCol w="384175">
                  <a:extLst>
                    <a:ext uri="{9D8B030D-6E8A-4147-A177-3AD203B41FA5}">
                      <a16:colId xmlns:a16="http://schemas.microsoft.com/office/drawing/2014/main" val="20005"/>
                    </a:ext>
                  </a:extLst>
                </a:gridCol>
                <a:gridCol w="382587">
                  <a:extLst>
                    <a:ext uri="{9D8B030D-6E8A-4147-A177-3AD203B41FA5}">
                      <a16:colId xmlns:a16="http://schemas.microsoft.com/office/drawing/2014/main" val="20006"/>
                    </a:ext>
                  </a:extLst>
                </a:gridCol>
                <a:gridCol w="384175">
                  <a:extLst>
                    <a:ext uri="{9D8B030D-6E8A-4147-A177-3AD203B41FA5}">
                      <a16:colId xmlns:a16="http://schemas.microsoft.com/office/drawing/2014/main" val="20007"/>
                    </a:ext>
                  </a:extLst>
                </a:gridCol>
                <a:gridCol w="382588">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gridCol w="382587">
                  <a:extLst>
                    <a:ext uri="{9D8B030D-6E8A-4147-A177-3AD203B41FA5}">
                      <a16:colId xmlns:a16="http://schemas.microsoft.com/office/drawing/2014/main" val="20010"/>
                    </a:ext>
                  </a:extLst>
                </a:gridCol>
                <a:gridCol w="382588">
                  <a:extLst>
                    <a:ext uri="{9D8B030D-6E8A-4147-A177-3AD203B41FA5}">
                      <a16:colId xmlns:a16="http://schemas.microsoft.com/office/drawing/2014/main" val="20011"/>
                    </a:ext>
                  </a:extLst>
                </a:gridCol>
                <a:gridCol w="384175">
                  <a:extLst>
                    <a:ext uri="{9D8B030D-6E8A-4147-A177-3AD203B41FA5}">
                      <a16:colId xmlns:a16="http://schemas.microsoft.com/office/drawing/2014/main" val="20012"/>
                    </a:ext>
                  </a:extLst>
                </a:gridCol>
                <a:gridCol w="382587">
                  <a:extLst>
                    <a:ext uri="{9D8B030D-6E8A-4147-A177-3AD203B41FA5}">
                      <a16:colId xmlns:a16="http://schemas.microsoft.com/office/drawing/2014/main" val="20013"/>
                    </a:ext>
                  </a:extLst>
                </a:gridCol>
                <a:gridCol w="384175">
                  <a:extLst>
                    <a:ext uri="{9D8B030D-6E8A-4147-A177-3AD203B41FA5}">
                      <a16:colId xmlns:a16="http://schemas.microsoft.com/office/drawing/2014/main" val="20014"/>
                    </a:ext>
                  </a:extLst>
                </a:gridCol>
                <a:gridCol w="382588">
                  <a:extLst>
                    <a:ext uri="{9D8B030D-6E8A-4147-A177-3AD203B41FA5}">
                      <a16:colId xmlns:a16="http://schemas.microsoft.com/office/drawing/2014/main" val="20015"/>
                    </a:ext>
                  </a:extLst>
                </a:gridCol>
                <a:gridCol w="384175">
                  <a:extLst>
                    <a:ext uri="{9D8B030D-6E8A-4147-A177-3AD203B41FA5}">
                      <a16:colId xmlns:a16="http://schemas.microsoft.com/office/drawing/2014/main" val="20016"/>
                    </a:ext>
                  </a:extLst>
                </a:gridCol>
                <a:gridCol w="382587">
                  <a:extLst>
                    <a:ext uri="{9D8B030D-6E8A-4147-A177-3AD203B41FA5}">
                      <a16:colId xmlns:a16="http://schemas.microsoft.com/office/drawing/2014/main" val="20017"/>
                    </a:ext>
                  </a:extLst>
                </a:gridCol>
                <a:gridCol w="384175">
                  <a:extLst>
                    <a:ext uri="{9D8B030D-6E8A-4147-A177-3AD203B41FA5}">
                      <a16:colId xmlns:a16="http://schemas.microsoft.com/office/drawing/2014/main" val="20018"/>
                    </a:ext>
                  </a:extLst>
                </a:gridCol>
                <a:gridCol w="382588">
                  <a:extLst>
                    <a:ext uri="{9D8B030D-6E8A-4147-A177-3AD203B41FA5}">
                      <a16:colId xmlns:a16="http://schemas.microsoft.com/office/drawing/2014/main" val="20019"/>
                    </a:ext>
                  </a:extLst>
                </a:gridCol>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Autofit/>
          </a:bodyPr>
          <a:lstStyle/>
          <a:p>
            <a:r>
              <a:rPr lang="en-US" sz="3200" dirty="0"/>
              <a:t>Measuring Variability: </a:t>
            </a:r>
            <a:br>
              <a:rPr lang="en-US" sz="3200" dirty="0"/>
            </a:br>
            <a:r>
              <a:rPr lang="en-US" sz="3200" dirty="0"/>
              <a:t>The Interquartile Range (IQR )</a:t>
            </a:r>
          </a:p>
        </p:txBody>
      </p:sp>
      <p:graphicFrame>
        <p:nvGraphicFramePr>
          <p:cNvPr id="8" name="Table 7">
            <a:extLst>
              <a:ext uri="{FF2B5EF4-FFF2-40B4-BE49-F238E27FC236}">
                <a16:creationId xmlns:a16="http://schemas.microsoft.com/office/drawing/2014/main" id="{F0CCDCC3-6BF8-4D05-B76B-74FE9543A306}"/>
              </a:ext>
            </a:extLst>
          </p:cNvPr>
          <p:cNvGraphicFramePr>
            <a:graphicFrameLocks noGrp="1"/>
          </p:cNvGraphicFramePr>
          <p:nvPr/>
        </p:nvGraphicFramePr>
        <p:xfrm>
          <a:off x="712788" y="2063488"/>
          <a:ext cx="7666038" cy="304800"/>
        </p:xfrm>
        <a:graphic>
          <a:graphicData uri="http://schemas.openxmlformats.org/drawingml/2006/table">
            <a:tbl>
              <a:tblPr/>
              <a:tblGrid>
                <a:gridCol w="382588">
                  <a:extLst>
                    <a:ext uri="{9D8B030D-6E8A-4147-A177-3AD203B41FA5}">
                      <a16:colId xmlns:a16="http://schemas.microsoft.com/office/drawing/2014/main" val="20000"/>
                    </a:ext>
                  </a:extLst>
                </a:gridCol>
                <a:gridCol w="384175">
                  <a:extLst>
                    <a:ext uri="{9D8B030D-6E8A-4147-A177-3AD203B41FA5}">
                      <a16:colId xmlns:a16="http://schemas.microsoft.com/office/drawing/2014/main" val="20001"/>
                    </a:ext>
                  </a:extLst>
                </a:gridCol>
                <a:gridCol w="382587">
                  <a:extLst>
                    <a:ext uri="{9D8B030D-6E8A-4147-A177-3AD203B41FA5}">
                      <a16:colId xmlns:a16="http://schemas.microsoft.com/office/drawing/2014/main" val="20002"/>
                    </a:ext>
                  </a:extLst>
                </a:gridCol>
                <a:gridCol w="384175">
                  <a:extLst>
                    <a:ext uri="{9D8B030D-6E8A-4147-A177-3AD203B41FA5}">
                      <a16:colId xmlns:a16="http://schemas.microsoft.com/office/drawing/2014/main" val="20003"/>
                    </a:ext>
                  </a:extLst>
                </a:gridCol>
                <a:gridCol w="382588">
                  <a:extLst>
                    <a:ext uri="{9D8B030D-6E8A-4147-A177-3AD203B41FA5}">
                      <a16:colId xmlns:a16="http://schemas.microsoft.com/office/drawing/2014/main" val="20004"/>
                    </a:ext>
                  </a:extLst>
                </a:gridCol>
                <a:gridCol w="384175">
                  <a:extLst>
                    <a:ext uri="{9D8B030D-6E8A-4147-A177-3AD203B41FA5}">
                      <a16:colId xmlns:a16="http://schemas.microsoft.com/office/drawing/2014/main" val="20005"/>
                    </a:ext>
                  </a:extLst>
                </a:gridCol>
                <a:gridCol w="382587">
                  <a:extLst>
                    <a:ext uri="{9D8B030D-6E8A-4147-A177-3AD203B41FA5}">
                      <a16:colId xmlns:a16="http://schemas.microsoft.com/office/drawing/2014/main" val="20006"/>
                    </a:ext>
                  </a:extLst>
                </a:gridCol>
                <a:gridCol w="384175">
                  <a:extLst>
                    <a:ext uri="{9D8B030D-6E8A-4147-A177-3AD203B41FA5}">
                      <a16:colId xmlns:a16="http://schemas.microsoft.com/office/drawing/2014/main" val="20007"/>
                    </a:ext>
                  </a:extLst>
                </a:gridCol>
                <a:gridCol w="382588">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gridCol w="382587">
                  <a:extLst>
                    <a:ext uri="{9D8B030D-6E8A-4147-A177-3AD203B41FA5}">
                      <a16:colId xmlns:a16="http://schemas.microsoft.com/office/drawing/2014/main" val="20010"/>
                    </a:ext>
                  </a:extLst>
                </a:gridCol>
                <a:gridCol w="382588">
                  <a:extLst>
                    <a:ext uri="{9D8B030D-6E8A-4147-A177-3AD203B41FA5}">
                      <a16:colId xmlns:a16="http://schemas.microsoft.com/office/drawing/2014/main" val="20011"/>
                    </a:ext>
                  </a:extLst>
                </a:gridCol>
                <a:gridCol w="384175">
                  <a:extLst>
                    <a:ext uri="{9D8B030D-6E8A-4147-A177-3AD203B41FA5}">
                      <a16:colId xmlns:a16="http://schemas.microsoft.com/office/drawing/2014/main" val="20012"/>
                    </a:ext>
                  </a:extLst>
                </a:gridCol>
                <a:gridCol w="382587">
                  <a:extLst>
                    <a:ext uri="{9D8B030D-6E8A-4147-A177-3AD203B41FA5}">
                      <a16:colId xmlns:a16="http://schemas.microsoft.com/office/drawing/2014/main" val="20013"/>
                    </a:ext>
                  </a:extLst>
                </a:gridCol>
                <a:gridCol w="384175">
                  <a:extLst>
                    <a:ext uri="{9D8B030D-6E8A-4147-A177-3AD203B41FA5}">
                      <a16:colId xmlns:a16="http://schemas.microsoft.com/office/drawing/2014/main" val="20014"/>
                    </a:ext>
                  </a:extLst>
                </a:gridCol>
                <a:gridCol w="382588">
                  <a:extLst>
                    <a:ext uri="{9D8B030D-6E8A-4147-A177-3AD203B41FA5}">
                      <a16:colId xmlns:a16="http://schemas.microsoft.com/office/drawing/2014/main" val="20015"/>
                    </a:ext>
                  </a:extLst>
                </a:gridCol>
                <a:gridCol w="384175">
                  <a:extLst>
                    <a:ext uri="{9D8B030D-6E8A-4147-A177-3AD203B41FA5}">
                      <a16:colId xmlns:a16="http://schemas.microsoft.com/office/drawing/2014/main" val="20016"/>
                    </a:ext>
                  </a:extLst>
                </a:gridCol>
                <a:gridCol w="382587">
                  <a:extLst>
                    <a:ext uri="{9D8B030D-6E8A-4147-A177-3AD203B41FA5}">
                      <a16:colId xmlns:a16="http://schemas.microsoft.com/office/drawing/2014/main" val="20017"/>
                    </a:ext>
                  </a:extLst>
                </a:gridCol>
                <a:gridCol w="384175">
                  <a:extLst>
                    <a:ext uri="{9D8B030D-6E8A-4147-A177-3AD203B41FA5}">
                      <a16:colId xmlns:a16="http://schemas.microsoft.com/office/drawing/2014/main" val="20018"/>
                    </a:ext>
                  </a:extLst>
                </a:gridCol>
                <a:gridCol w="382588">
                  <a:extLst>
                    <a:ext uri="{9D8B030D-6E8A-4147-A177-3AD203B41FA5}">
                      <a16:colId xmlns:a16="http://schemas.microsoft.com/office/drawing/2014/main" val="20019"/>
                    </a:ext>
                  </a:extLst>
                </a:gridCol>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grpSp>
        <p:nvGrpSpPr>
          <p:cNvPr id="13" name="Group 21">
            <a:extLst>
              <a:ext uri="{FF2B5EF4-FFF2-40B4-BE49-F238E27FC236}">
                <a16:creationId xmlns:a16="http://schemas.microsoft.com/office/drawing/2014/main" id="{D6D45098-0461-4F31-97E5-766ABB72D592}"/>
              </a:ext>
            </a:extLst>
          </p:cNvPr>
          <p:cNvGrpSpPr>
            <a:grpSpLocks/>
          </p:cNvGrpSpPr>
          <p:nvPr/>
        </p:nvGrpSpPr>
        <p:grpSpPr bwMode="auto">
          <a:xfrm>
            <a:off x="2266950" y="2413964"/>
            <a:ext cx="4487863" cy="281042"/>
            <a:chOff x="1881098" y="1965741"/>
            <a:chExt cx="4488029" cy="421860"/>
          </a:xfrm>
        </p:grpSpPr>
        <p:sp>
          <p:nvSpPr>
            <p:cNvPr id="14" name="Down Arrow 13">
              <a:extLst>
                <a:ext uri="{FF2B5EF4-FFF2-40B4-BE49-F238E27FC236}">
                  <a16:creationId xmlns:a16="http://schemas.microsoft.com/office/drawing/2014/main" id="{F1181163-2090-4686-9713-23D9299EB9F4}"/>
                </a:ext>
              </a:extLst>
            </p:cNvPr>
            <p:cNvSpPr>
              <a:spLocks noChangeArrowheads="1"/>
            </p:cNvSpPr>
            <p:nvPr/>
          </p:nvSpPr>
          <p:spPr bwMode="auto">
            <a:xfrm>
              <a:off x="4071949"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5" name="Down Arrow 14">
              <a:extLst>
                <a:ext uri="{FF2B5EF4-FFF2-40B4-BE49-F238E27FC236}">
                  <a16:creationId xmlns:a16="http://schemas.microsoft.com/office/drawing/2014/main" id="{F47248D7-8C63-48B4-98F2-4BDC76C7C47E}"/>
                </a:ext>
              </a:extLst>
            </p:cNvPr>
            <p:cNvSpPr>
              <a:spLocks noChangeArrowheads="1"/>
            </p:cNvSpPr>
            <p:nvPr/>
          </p:nvSpPr>
          <p:spPr bwMode="auto">
            <a:xfrm>
              <a:off x="6160168"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6" name="Down Arrow 15">
              <a:extLst>
                <a:ext uri="{FF2B5EF4-FFF2-40B4-BE49-F238E27FC236}">
                  <a16:creationId xmlns:a16="http://schemas.microsoft.com/office/drawing/2014/main" id="{D4834040-BD9B-4609-BEC7-F3E649084FAA}"/>
                </a:ext>
              </a:extLst>
            </p:cNvPr>
            <p:cNvSpPr>
              <a:spLocks noChangeArrowheads="1"/>
            </p:cNvSpPr>
            <p:nvPr/>
          </p:nvSpPr>
          <p:spPr bwMode="auto">
            <a:xfrm>
              <a:off x="1881098"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grpSp>
      <p:sp>
        <p:nvSpPr>
          <p:cNvPr id="25" name="TextBox 28">
            <a:extLst>
              <a:ext uri="{FF2B5EF4-FFF2-40B4-BE49-F238E27FC236}">
                <a16:creationId xmlns:a16="http://schemas.microsoft.com/office/drawing/2014/main" id="{620080B6-1EFC-4EB3-9D6A-39B96FF53289}"/>
              </a:ext>
            </a:extLst>
          </p:cNvPr>
          <p:cNvSpPr txBox="1">
            <a:spLocks noChangeArrowheads="1"/>
          </p:cNvSpPr>
          <p:nvPr/>
        </p:nvSpPr>
        <p:spPr bwMode="auto">
          <a:xfrm>
            <a:off x="608032" y="1367794"/>
            <a:ext cx="76993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Aft>
                <a:spcPts val="600"/>
              </a:spcAft>
            </a:pPr>
            <a:r>
              <a:rPr lang="en-US" altLang="en-US" dirty="0">
                <a:latin typeface="+mn-lt"/>
              </a:rPr>
              <a:t>Travel times for 20 New Yorkers:</a:t>
            </a:r>
          </a:p>
        </p:txBody>
      </p:sp>
    </p:spTree>
    <p:extLst>
      <p:ext uri="{BB962C8B-B14F-4D97-AF65-F5344CB8AC3E}">
        <p14:creationId xmlns:p14="http://schemas.microsoft.com/office/powerpoint/2010/main" val="587299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C4DF5CD9-7949-49A2-A9BF-266268B90D45}"/>
              </a:ext>
            </a:extLst>
          </p:cNvPr>
          <p:cNvGraphicFramePr>
            <a:graphicFrameLocks noGrp="1"/>
          </p:cNvGraphicFramePr>
          <p:nvPr/>
        </p:nvGraphicFramePr>
        <p:xfrm>
          <a:off x="715963" y="2742631"/>
          <a:ext cx="7666038" cy="304800"/>
        </p:xfrm>
        <a:graphic>
          <a:graphicData uri="http://schemas.openxmlformats.org/drawingml/2006/table">
            <a:tbl>
              <a:tblPr/>
              <a:tblGrid>
                <a:gridCol w="382588">
                  <a:extLst>
                    <a:ext uri="{9D8B030D-6E8A-4147-A177-3AD203B41FA5}">
                      <a16:colId xmlns:a16="http://schemas.microsoft.com/office/drawing/2014/main" val="20000"/>
                    </a:ext>
                  </a:extLst>
                </a:gridCol>
                <a:gridCol w="384175">
                  <a:extLst>
                    <a:ext uri="{9D8B030D-6E8A-4147-A177-3AD203B41FA5}">
                      <a16:colId xmlns:a16="http://schemas.microsoft.com/office/drawing/2014/main" val="20001"/>
                    </a:ext>
                  </a:extLst>
                </a:gridCol>
                <a:gridCol w="382587">
                  <a:extLst>
                    <a:ext uri="{9D8B030D-6E8A-4147-A177-3AD203B41FA5}">
                      <a16:colId xmlns:a16="http://schemas.microsoft.com/office/drawing/2014/main" val="20002"/>
                    </a:ext>
                  </a:extLst>
                </a:gridCol>
                <a:gridCol w="384175">
                  <a:extLst>
                    <a:ext uri="{9D8B030D-6E8A-4147-A177-3AD203B41FA5}">
                      <a16:colId xmlns:a16="http://schemas.microsoft.com/office/drawing/2014/main" val="20003"/>
                    </a:ext>
                  </a:extLst>
                </a:gridCol>
                <a:gridCol w="382588">
                  <a:extLst>
                    <a:ext uri="{9D8B030D-6E8A-4147-A177-3AD203B41FA5}">
                      <a16:colId xmlns:a16="http://schemas.microsoft.com/office/drawing/2014/main" val="20004"/>
                    </a:ext>
                  </a:extLst>
                </a:gridCol>
                <a:gridCol w="384175">
                  <a:extLst>
                    <a:ext uri="{9D8B030D-6E8A-4147-A177-3AD203B41FA5}">
                      <a16:colId xmlns:a16="http://schemas.microsoft.com/office/drawing/2014/main" val="20005"/>
                    </a:ext>
                  </a:extLst>
                </a:gridCol>
                <a:gridCol w="382587">
                  <a:extLst>
                    <a:ext uri="{9D8B030D-6E8A-4147-A177-3AD203B41FA5}">
                      <a16:colId xmlns:a16="http://schemas.microsoft.com/office/drawing/2014/main" val="20006"/>
                    </a:ext>
                  </a:extLst>
                </a:gridCol>
                <a:gridCol w="384175">
                  <a:extLst>
                    <a:ext uri="{9D8B030D-6E8A-4147-A177-3AD203B41FA5}">
                      <a16:colId xmlns:a16="http://schemas.microsoft.com/office/drawing/2014/main" val="20007"/>
                    </a:ext>
                  </a:extLst>
                </a:gridCol>
                <a:gridCol w="382588">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gridCol w="382587">
                  <a:extLst>
                    <a:ext uri="{9D8B030D-6E8A-4147-A177-3AD203B41FA5}">
                      <a16:colId xmlns:a16="http://schemas.microsoft.com/office/drawing/2014/main" val="20010"/>
                    </a:ext>
                  </a:extLst>
                </a:gridCol>
                <a:gridCol w="382588">
                  <a:extLst>
                    <a:ext uri="{9D8B030D-6E8A-4147-A177-3AD203B41FA5}">
                      <a16:colId xmlns:a16="http://schemas.microsoft.com/office/drawing/2014/main" val="20011"/>
                    </a:ext>
                  </a:extLst>
                </a:gridCol>
                <a:gridCol w="384175">
                  <a:extLst>
                    <a:ext uri="{9D8B030D-6E8A-4147-A177-3AD203B41FA5}">
                      <a16:colId xmlns:a16="http://schemas.microsoft.com/office/drawing/2014/main" val="20012"/>
                    </a:ext>
                  </a:extLst>
                </a:gridCol>
                <a:gridCol w="382587">
                  <a:extLst>
                    <a:ext uri="{9D8B030D-6E8A-4147-A177-3AD203B41FA5}">
                      <a16:colId xmlns:a16="http://schemas.microsoft.com/office/drawing/2014/main" val="20013"/>
                    </a:ext>
                  </a:extLst>
                </a:gridCol>
                <a:gridCol w="384175">
                  <a:extLst>
                    <a:ext uri="{9D8B030D-6E8A-4147-A177-3AD203B41FA5}">
                      <a16:colId xmlns:a16="http://schemas.microsoft.com/office/drawing/2014/main" val="20014"/>
                    </a:ext>
                  </a:extLst>
                </a:gridCol>
                <a:gridCol w="382588">
                  <a:extLst>
                    <a:ext uri="{9D8B030D-6E8A-4147-A177-3AD203B41FA5}">
                      <a16:colId xmlns:a16="http://schemas.microsoft.com/office/drawing/2014/main" val="20015"/>
                    </a:ext>
                  </a:extLst>
                </a:gridCol>
                <a:gridCol w="384175">
                  <a:extLst>
                    <a:ext uri="{9D8B030D-6E8A-4147-A177-3AD203B41FA5}">
                      <a16:colId xmlns:a16="http://schemas.microsoft.com/office/drawing/2014/main" val="20016"/>
                    </a:ext>
                  </a:extLst>
                </a:gridCol>
                <a:gridCol w="382587">
                  <a:extLst>
                    <a:ext uri="{9D8B030D-6E8A-4147-A177-3AD203B41FA5}">
                      <a16:colId xmlns:a16="http://schemas.microsoft.com/office/drawing/2014/main" val="20017"/>
                    </a:ext>
                  </a:extLst>
                </a:gridCol>
                <a:gridCol w="384175">
                  <a:extLst>
                    <a:ext uri="{9D8B030D-6E8A-4147-A177-3AD203B41FA5}">
                      <a16:colId xmlns:a16="http://schemas.microsoft.com/office/drawing/2014/main" val="20018"/>
                    </a:ext>
                  </a:extLst>
                </a:gridCol>
                <a:gridCol w="382588">
                  <a:extLst>
                    <a:ext uri="{9D8B030D-6E8A-4147-A177-3AD203B41FA5}">
                      <a16:colId xmlns:a16="http://schemas.microsoft.com/office/drawing/2014/main" val="20019"/>
                    </a:ext>
                  </a:extLst>
                </a:gridCol>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Autofit/>
          </a:bodyPr>
          <a:lstStyle/>
          <a:p>
            <a:r>
              <a:rPr lang="en-US" sz="3200" dirty="0"/>
              <a:t>Measuring Variability: </a:t>
            </a:r>
            <a:br>
              <a:rPr lang="en-US" sz="3200" dirty="0"/>
            </a:br>
            <a:r>
              <a:rPr lang="en-US" sz="3200" dirty="0"/>
              <a:t>The Interquartile Range (IQR )</a:t>
            </a:r>
          </a:p>
        </p:txBody>
      </p:sp>
      <p:graphicFrame>
        <p:nvGraphicFramePr>
          <p:cNvPr id="8" name="Table 7">
            <a:extLst>
              <a:ext uri="{FF2B5EF4-FFF2-40B4-BE49-F238E27FC236}">
                <a16:creationId xmlns:a16="http://schemas.microsoft.com/office/drawing/2014/main" id="{F0CCDCC3-6BF8-4D05-B76B-74FE9543A306}"/>
              </a:ext>
            </a:extLst>
          </p:cNvPr>
          <p:cNvGraphicFramePr>
            <a:graphicFrameLocks noGrp="1"/>
          </p:cNvGraphicFramePr>
          <p:nvPr/>
        </p:nvGraphicFramePr>
        <p:xfrm>
          <a:off x="712788" y="2063488"/>
          <a:ext cx="7666038" cy="304800"/>
        </p:xfrm>
        <a:graphic>
          <a:graphicData uri="http://schemas.openxmlformats.org/drawingml/2006/table">
            <a:tbl>
              <a:tblPr/>
              <a:tblGrid>
                <a:gridCol w="382588">
                  <a:extLst>
                    <a:ext uri="{9D8B030D-6E8A-4147-A177-3AD203B41FA5}">
                      <a16:colId xmlns:a16="http://schemas.microsoft.com/office/drawing/2014/main" val="20000"/>
                    </a:ext>
                  </a:extLst>
                </a:gridCol>
                <a:gridCol w="384175">
                  <a:extLst>
                    <a:ext uri="{9D8B030D-6E8A-4147-A177-3AD203B41FA5}">
                      <a16:colId xmlns:a16="http://schemas.microsoft.com/office/drawing/2014/main" val="20001"/>
                    </a:ext>
                  </a:extLst>
                </a:gridCol>
                <a:gridCol w="382587">
                  <a:extLst>
                    <a:ext uri="{9D8B030D-6E8A-4147-A177-3AD203B41FA5}">
                      <a16:colId xmlns:a16="http://schemas.microsoft.com/office/drawing/2014/main" val="20002"/>
                    </a:ext>
                  </a:extLst>
                </a:gridCol>
                <a:gridCol w="384175">
                  <a:extLst>
                    <a:ext uri="{9D8B030D-6E8A-4147-A177-3AD203B41FA5}">
                      <a16:colId xmlns:a16="http://schemas.microsoft.com/office/drawing/2014/main" val="20003"/>
                    </a:ext>
                  </a:extLst>
                </a:gridCol>
                <a:gridCol w="382588">
                  <a:extLst>
                    <a:ext uri="{9D8B030D-6E8A-4147-A177-3AD203B41FA5}">
                      <a16:colId xmlns:a16="http://schemas.microsoft.com/office/drawing/2014/main" val="20004"/>
                    </a:ext>
                  </a:extLst>
                </a:gridCol>
                <a:gridCol w="384175">
                  <a:extLst>
                    <a:ext uri="{9D8B030D-6E8A-4147-A177-3AD203B41FA5}">
                      <a16:colId xmlns:a16="http://schemas.microsoft.com/office/drawing/2014/main" val="20005"/>
                    </a:ext>
                  </a:extLst>
                </a:gridCol>
                <a:gridCol w="382587">
                  <a:extLst>
                    <a:ext uri="{9D8B030D-6E8A-4147-A177-3AD203B41FA5}">
                      <a16:colId xmlns:a16="http://schemas.microsoft.com/office/drawing/2014/main" val="20006"/>
                    </a:ext>
                  </a:extLst>
                </a:gridCol>
                <a:gridCol w="384175">
                  <a:extLst>
                    <a:ext uri="{9D8B030D-6E8A-4147-A177-3AD203B41FA5}">
                      <a16:colId xmlns:a16="http://schemas.microsoft.com/office/drawing/2014/main" val="20007"/>
                    </a:ext>
                  </a:extLst>
                </a:gridCol>
                <a:gridCol w="382588">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gridCol w="382587">
                  <a:extLst>
                    <a:ext uri="{9D8B030D-6E8A-4147-A177-3AD203B41FA5}">
                      <a16:colId xmlns:a16="http://schemas.microsoft.com/office/drawing/2014/main" val="20010"/>
                    </a:ext>
                  </a:extLst>
                </a:gridCol>
                <a:gridCol w="382588">
                  <a:extLst>
                    <a:ext uri="{9D8B030D-6E8A-4147-A177-3AD203B41FA5}">
                      <a16:colId xmlns:a16="http://schemas.microsoft.com/office/drawing/2014/main" val="20011"/>
                    </a:ext>
                  </a:extLst>
                </a:gridCol>
                <a:gridCol w="384175">
                  <a:extLst>
                    <a:ext uri="{9D8B030D-6E8A-4147-A177-3AD203B41FA5}">
                      <a16:colId xmlns:a16="http://schemas.microsoft.com/office/drawing/2014/main" val="20012"/>
                    </a:ext>
                  </a:extLst>
                </a:gridCol>
                <a:gridCol w="382587">
                  <a:extLst>
                    <a:ext uri="{9D8B030D-6E8A-4147-A177-3AD203B41FA5}">
                      <a16:colId xmlns:a16="http://schemas.microsoft.com/office/drawing/2014/main" val="20013"/>
                    </a:ext>
                  </a:extLst>
                </a:gridCol>
                <a:gridCol w="384175">
                  <a:extLst>
                    <a:ext uri="{9D8B030D-6E8A-4147-A177-3AD203B41FA5}">
                      <a16:colId xmlns:a16="http://schemas.microsoft.com/office/drawing/2014/main" val="20014"/>
                    </a:ext>
                  </a:extLst>
                </a:gridCol>
                <a:gridCol w="382588">
                  <a:extLst>
                    <a:ext uri="{9D8B030D-6E8A-4147-A177-3AD203B41FA5}">
                      <a16:colId xmlns:a16="http://schemas.microsoft.com/office/drawing/2014/main" val="20015"/>
                    </a:ext>
                  </a:extLst>
                </a:gridCol>
                <a:gridCol w="384175">
                  <a:extLst>
                    <a:ext uri="{9D8B030D-6E8A-4147-A177-3AD203B41FA5}">
                      <a16:colId xmlns:a16="http://schemas.microsoft.com/office/drawing/2014/main" val="20016"/>
                    </a:ext>
                  </a:extLst>
                </a:gridCol>
                <a:gridCol w="382587">
                  <a:extLst>
                    <a:ext uri="{9D8B030D-6E8A-4147-A177-3AD203B41FA5}">
                      <a16:colId xmlns:a16="http://schemas.microsoft.com/office/drawing/2014/main" val="20017"/>
                    </a:ext>
                  </a:extLst>
                </a:gridCol>
                <a:gridCol w="384175">
                  <a:extLst>
                    <a:ext uri="{9D8B030D-6E8A-4147-A177-3AD203B41FA5}">
                      <a16:colId xmlns:a16="http://schemas.microsoft.com/office/drawing/2014/main" val="20018"/>
                    </a:ext>
                  </a:extLst>
                </a:gridCol>
                <a:gridCol w="382588">
                  <a:extLst>
                    <a:ext uri="{9D8B030D-6E8A-4147-A177-3AD203B41FA5}">
                      <a16:colId xmlns:a16="http://schemas.microsoft.com/office/drawing/2014/main" val="20019"/>
                    </a:ext>
                  </a:extLst>
                </a:gridCol>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grpSp>
        <p:nvGrpSpPr>
          <p:cNvPr id="10" name="Group 22">
            <a:extLst>
              <a:ext uri="{FF2B5EF4-FFF2-40B4-BE49-F238E27FC236}">
                <a16:creationId xmlns:a16="http://schemas.microsoft.com/office/drawing/2014/main" id="{3B38C0CF-2B99-4BFB-9D25-A8BDC7FFD5DA}"/>
              </a:ext>
            </a:extLst>
          </p:cNvPr>
          <p:cNvGrpSpPr>
            <a:grpSpLocks/>
          </p:cNvGrpSpPr>
          <p:nvPr/>
        </p:nvGrpSpPr>
        <p:grpSpPr bwMode="auto">
          <a:xfrm>
            <a:off x="3692525" y="3036318"/>
            <a:ext cx="1708150" cy="868363"/>
            <a:chOff x="3306149" y="2770994"/>
            <a:chExt cx="1709519" cy="868659"/>
          </a:xfrm>
        </p:grpSpPr>
        <p:cxnSp>
          <p:nvCxnSpPr>
            <p:cNvPr id="11" name="Straight Arrow Connector 10">
              <a:extLst>
                <a:ext uri="{FF2B5EF4-FFF2-40B4-BE49-F238E27FC236}">
                  <a16:creationId xmlns:a16="http://schemas.microsoft.com/office/drawing/2014/main" id="{0E831425-10C1-4D2A-A6D4-A3CC2C973C89}"/>
                </a:ext>
              </a:extLst>
            </p:cNvPr>
            <p:cNvCxnSpPr>
              <a:cxnSpLocks noChangeShapeType="1"/>
            </p:cNvCxnSpPr>
            <p:nvPr/>
          </p:nvCxnSpPr>
          <p:spPr bwMode="auto">
            <a:xfrm rot="5400000" flipH="1" flipV="1">
              <a:off x="3890174" y="3040139"/>
              <a:ext cx="539879" cy="1589"/>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2" name="TextBox 11">
              <a:extLst>
                <a:ext uri="{FF2B5EF4-FFF2-40B4-BE49-F238E27FC236}">
                  <a16:creationId xmlns:a16="http://schemas.microsoft.com/office/drawing/2014/main" id="{9F5A2FC8-313F-4ACF-8627-3B3829768FA6}"/>
                </a:ext>
              </a:extLst>
            </p:cNvPr>
            <p:cNvSpPr txBox="1">
              <a:spLocks noChangeArrowheads="1"/>
            </p:cNvSpPr>
            <p:nvPr/>
          </p:nvSpPr>
          <p:spPr bwMode="auto">
            <a:xfrm>
              <a:off x="3306149" y="3270233"/>
              <a:ext cx="1709519" cy="369420"/>
            </a:xfrm>
            <a:prstGeom prst="rect">
              <a:avLst/>
            </a:prstGeom>
            <a:solidFill>
              <a:schemeClr val="accent2">
                <a:lumMod val="40000"/>
                <a:lumOff val="60000"/>
              </a:schemeClr>
            </a:solidFill>
            <a:ln w="9525">
              <a:solidFill>
                <a:srgbClr val="56A0AC"/>
              </a:solidFill>
              <a:miter lim="800000"/>
              <a:headEnd/>
              <a:tailEnd/>
            </a:ln>
            <a:effectLst>
              <a:outerShdw blurRad="40000" dist="23000" dir="5400000" rotWithShape="0">
                <a:srgbClr val="808080">
                  <a:alpha val="34999"/>
                </a:srgb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800" i="1" dirty="0">
                  <a:solidFill>
                    <a:srgbClr val="000000"/>
                  </a:solidFill>
                </a:rPr>
                <a:t>Median </a:t>
              </a:r>
              <a:r>
                <a:rPr lang="en-US" sz="1800" dirty="0">
                  <a:solidFill>
                    <a:srgbClr val="000000"/>
                  </a:solidFill>
                </a:rPr>
                <a:t>= 22.5</a:t>
              </a:r>
              <a:endParaRPr lang="en-US" sz="1800" i="1" dirty="0">
                <a:solidFill>
                  <a:srgbClr val="000000"/>
                </a:solidFill>
              </a:endParaRPr>
            </a:p>
          </p:txBody>
        </p:sp>
      </p:grpSp>
      <p:grpSp>
        <p:nvGrpSpPr>
          <p:cNvPr id="13" name="Group 21">
            <a:extLst>
              <a:ext uri="{FF2B5EF4-FFF2-40B4-BE49-F238E27FC236}">
                <a16:creationId xmlns:a16="http://schemas.microsoft.com/office/drawing/2014/main" id="{D6D45098-0461-4F31-97E5-766ABB72D592}"/>
              </a:ext>
            </a:extLst>
          </p:cNvPr>
          <p:cNvGrpSpPr>
            <a:grpSpLocks/>
          </p:cNvGrpSpPr>
          <p:nvPr/>
        </p:nvGrpSpPr>
        <p:grpSpPr bwMode="auto">
          <a:xfrm>
            <a:off x="2266950" y="2413964"/>
            <a:ext cx="4487863" cy="281042"/>
            <a:chOff x="1881098" y="1965741"/>
            <a:chExt cx="4488029" cy="421860"/>
          </a:xfrm>
        </p:grpSpPr>
        <p:sp>
          <p:nvSpPr>
            <p:cNvPr id="14" name="Down Arrow 13">
              <a:extLst>
                <a:ext uri="{FF2B5EF4-FFF2-40B4-BE49-F238E27FC236}">
                  <a16:creationId xmlns:a16="http://schemas.microsoft.com/office/drawing/2014/main" id="{F1181163-2090-4686-9713-23D9299EB9F4}"/>
                </a:ext>
              </a:extLst>
            </p:cNvPr>
            <p:cNvSpPr>
              <a:spLocks noChangeArrowheads="1"/>
            </p:cNvSpPr>
            <p:nvPr/>
          </p:nvSpPr>
          <p:spPr bwMode="auto">
            <a:xfrm>
              <a:off x="4071949"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5" name="Down Arrow 14">
              <a:extLst>
                <a:ext uri="{FF2B5EF4-FFF2-40B4-BE49-F238E27FC236}">
                  <a16:creationId xmlns:a16="http://schemas.microsoft.com/office/drawing/2014/main" id="{F47248D7-8C63-48B4-98F2-4BDC76C7C47E}"/>
                </a:ext>
              </a:extLst>
            </p:cNvPr>
            <p:cNvSpPr>
              <a:spLocks noChangeArrowheads="1"/>
            </p:cNvSpPr>
            <p:nvPr/>
          </p:nvSpPr>
          <p:spPr bwMode="auto">
            <a:xfrm>
              <a:off x="6160168"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6" name="Down Arrow 15">
              <a:extLst>
                <a:ext uri="{FF2B5EF4-FFF2-40B4-BE49-F238E27FC236}">
                  <a16:creationId xmlns:a16="http://schemas.microsoft.com/office/drawing/2014/main" id="{D4834040-BD9B-4609-BEC7-F3E649084FAA}"/>
                </a:ext>
              </a:extLst>
            </p:cNvPr>
            <p:cNvSpPr>
              <a:spLocks noChangeArrowheads="1"/>
            </p:cNvSpPr>
            <p:nvPr/>
          </p:nvSpPr>
          <p:spPr bwMode="auto">
            <a:xfrm>
              <a:off x="1881098"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grpSp>
      <p:grpSp>
        <p:nvGrpSpPr>
          <p:cNvPr id="17" name="Group 23">
            <a:extLst>
              <a:ext uri="{FF2B5EF4-FFF2-40B4-BE49-F238E27FC236}">
                <a16:creationId xmlns:a16="http://schemas.microsoft.com/office/drawing/2014/main" id="{01535C8A-FEB3-4D50-B942-9086CC1C6FE4}"/>
              </a:ext>
            </a:extLst>
          </p:cNvPr>
          <p:cNvGrpSpPr>
            <a:grpSpLocks/>
          </p:cNvGrpSpPr>
          <p:nvPr/>
        </p:nvGrpSpPr>
        <p:grpSpPr bwMode="auto">
          <a:xfrm>
            <a:off x="5903913" y="3036318"/>
            <a:ext cx="1203325" cy="868363"/>
            <a:chOff x="3589063" y="2770994"/>
            <a:chExt cx="1203749" cy="868571"/>
          </a:xfrm>
        </p:grpSpPr>
        <p:cxnSp>
          <p:nvCxnSpPr>
            <p:cNvPr id="18" name="Straight Arrow Connector 17">
              <a:extLst>
                <a:ext uri="{FF2B5EF4-FFF2-40B4-BE49-F238E27FC236}">
                  <a16:creationId xmlns:a16="http://schemas.microsoft.com/office/drawing/2014/main" id="{3B0F5075-A331-460D-B4D2-C3421EA479A9}"/>
                </a:ext>
              </a:extLst>
            </p:cNvPr>
            <p:cNvCxnSpPr>
              <a:cxnSpLocks noChangeShapeType="1"/>
            </p:cNvCxnSpPr>
            <p:nvPr/>
          </p:nvCxnSpPr>
          <p:spPr bwMode="auto">
            <a:xfrm rot="5400000" flipH="1" flipV="1">
              <a:off x="3890031" y="3040139"/>
              <a:ext cx="539879" cy="1588"/>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9" name="TextBox 18">
              <a:extLst>
                <a:ext uri="{FF2B5EF4-FFF2-40B4-BE49-F238E27FC236}">
                  <a16:creationId xmlns:a16="http://schemas.microsoft.com/office/drawing/2014/main" id="{411024E5-D47B-40C4-BAB6-85D73A4B8C4A}"/>
                </a:ext>
              </a:extLst>
            </p:cNvPr>
            <p:cNvSpPr txBox="1"/>
            <p:nvPr/>
          </p:nvSpPr>
          <p:spPr>
            <a:xfrm>
              <a:off x="3589063" y="3270233"/>
              <a:ext cx="1203749" cy="369332"/>
            </a:xfrm>
            <a:prstGeom prst="rect">
              <a:avLst/>
            </a:prstGeom>
            <a:solidFill>
              <a:schemeClr val="accent5">
                <a:lumMod val="60000"/>
                <a:lumOff val="40000"/>
              </a:schemeClr>
            </a:solidFill>
          </p:spPr>
          <p:style>
            <a:lnRef idx="0">
              <a:schemeClr val="accent1"/>
            </a:lnRef>
            <a:fillRef idx="3">
              <a:schemeClr val="accent1"/>
            </a:fillRef>
            <a:effectRef idx="3">
              <a:schemeClr val="accent1"/>
            </a:effectRef>
            <a:fontRef idx="minor">
              <a:schemeClr val="lt1"/>
            </a:fontRef>
          </p:style>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800" i="1">
                  <a:solidFill>
                    <a:srgbClr val="000000"/>
                  </a:solidFill>
                </a:rPr>
                <a:t>Q</a:t>
              </a:r>
              <a:r>
                <a:rPr lang="en-US" sz="1800" i="1" baseline="-25000">
                  <a:solidFill>
                    <a:srgbClr val="000000"/>
                  </a:solidFill>
                </a:rPr>
                <a:t>3</a:t>
              </a:r>
              <a:r>
                <a:rPr lang="en-US" sz="1800">
                  <a:solidFill>
                    <a:srgbClr val="000000"/>
                  </a:solidFill>
                </a:rPr>
                <a:t>= 42.5</a:t>
              </a:r>
              <a:endParaRPr lang="en-US" sz="1800" i="1">
                <a:solidFill>
                  <a:srgbClr val="000000"/>
                </a:solidFill>
              </a:endParaRPr>
            </a:p>
          </p:txBody>
        </p:sp>
      </p:grpSp>
      <p:grpSp>
        <p:nvGrpSpPr>
          <p:cNvPr id="20" name="Group 26">
            <a:extLst>
              <a:ext uri="{FF2B5EF4-FFF2-40B4-BE49-F238E27FC236}">
                <a16:creationId xmlns:a16="http://schemas.microsoft.com/office/drawing/2014/main" id="{B109B6D9-A3FD-4C17-B560-8C8A03B15DB7}"/>
              </a:ext>
            </a:extLst>
          </p:cNvPr>
          <p:cNvGrpSpPr>
            <a:grpSpLocks/>
          </p:cNvGrpSpPr>
          <p:nvPr/>
        </p:nvGrpSpPr>
        <p:grpSpPr bwMode="auto">
          <a:xfrm>
            <a:off x="2173288" y="3047431"/>
            <a:ext cx="1038225" cy="857250"/>
            <a:chOff x="3700576" y="2770994"/>
            <a:chExt cx="1038431" cy="868571"/>
          </a:xfrm>
        </p:grpSpPr>
        <p:cxnSp>
          <p:nvCxnSpPr>
            <p:cNvPr id="21" name="Straight Arrow Connector 20">
              <a:extLst>
                <a:ext uri="{FF2B5EF4-FFF2-40B4-BE49-F238E27FC236}">
                  <a16:creationId xmlns:a16="http://schemas.microsoft.com/office/drawing/2014/main" id="{4AC41769-BFC5-4F17-8E55-01E7625DD681}"/>
                </a:ext>
              </a:extLst>
            </p:cNvPr>
            <p:cNvCxnSpPr>
              <a:cxnSpLocks noChangeShapeType="1"/>
            </p:cNvCxnSpPr>
            <p:nvPr/>
          </p:nvCxnSpPr>
          <p:spPr bwMode="auto">
            <a:xfrm rot="5400000" flipH="1" flipV="1">
              <a:off x="3890309" y="3040140"/>
              <a:ext cx="53988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2" name="TextBox 21">
              <a:extLst>
                <a:ext uri="{FF2B5EF4-FFF2-40B4-BE49-F238E27FC236}">
                  <a16:creationId xmlns:a16="http://schemas.microsoft.com/office/drawing/2014/main" id="{FC49A6DD-9B6E-49F6-91D7-EB4B375DD982}"/>
                </a:ext>
              </a:extLst>
            </p:cNvPr>
            <p:cNvSpPr txBox="1"/>
            <p:nvPr/>
          </p:nvSpPr>
          <p:spPr>
            <a:xfrm>
              <a:off x="3700576" y="3270233"/>
              <a:ext cx="1038431" cy="369332"/>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800" i="1" dirty="0">
                  <a:solidFill>
                    <a:srgbClr val="000000"/>
                  </a:solidFill>
                </a:rPr>
                <a:t>Q</a:t>
              </a:r>
              <a:r>
                <a:rPr lang="en-US" sz="1800" i="1" baseline="-25000" dirty="0">
                  <a:solidFill>
                    <a:srgbClr val="000000"/>
                  </a:solidFill>
                </a:rPr>
                <a:t>1</a:t>
              </a:r>
              <a:r>
                <a:rPr lang="en-US" sz="1800" i="1" dirty="0">
                  <a:solidFill>
                    <a:srgbClr val="000000"/>
                  </a:solidFill>
                </a:rPr>
                <a:t> </a:t>
              </a:r>
              <a:r>
                <a:rPr lang="en-US" sz="1800" dirty="0">
                  <a:solidFill>
                    <a:srgbClr val="000000"/>
                  </a:solidFill>
                </a:rPr>
                <a:t>= 15</a:t>
              </a:r>
              <a:endParaRPr lang="en-US" sz="1800" i="1" dirty="0">
                <a:solidFill>
                  <a:srgbClr val="000000"/>
                </a:solidFill>
              </a:endParaRPr>
            </a:p>
          </p:txBody>
        </p:sp>
      </p:grpSp>
      <p:sp>
        <p:nvSpPr>
          <p:cNvPr id="25" name="TextBox 28">
            <a:extLst>
              <a:ext uri="{FF2B5EF4-FFF2-40B4-BE49-F238E27FC236}">
                <a16:creationId xmlns:a16="http://schemas.microsoft.com/office/drawing/2014/main" id="{620080B6-1EFC-4EB3-9D6A-39B96FF53289}"/>
              </a:ext>
            </a:extLst>
          </p:cNvPr>
          <p:cNvSpPr txBox="1">
            <a:spLocks noChangeArrowheads="1"/>
          </p:cNvSpPr>
          <p:nvPr/>
        </p:nvSpPr>
        <p:spPr bwMode="auto">
          <a:xfrm>
            <a:off x="608032" y="1367794"/>
            <a:ext cx="76993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Aft>
                <a:spcPts val="600"/>
              </a:spcAft>
            </a:pPr>
            <a:r>
              <a:rPr lang="en-US" altLang="en-US" dirty="0">
                <a:latin typeface="+mn-lt"/>
              </a:rPr>
              <a:t>Travel times for 20 New Yorkers:</a:t>
            </a:r>
          </a:p>
        </p:txBody>
      </p:sp>
    </p:spTree>
    <p:extLst>
      <p:ext uri="{BB962C8B-B14F-4D97-AF65-F5344CB8AC3E}">
        <p14:creationId xmlns:p14="http://schemas.microsoft.com/office/powerpoint/2010/main" val="787706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C4DF5CD9-7949-49A2-A9BF-266268B90D45}"/>
              </a:ext>
            </a:extLst>
          </p:cNvPr>
          <p:cNvGraphicFramePr>
            <a:graphicFrameLocks noGrp="1"/>
          </p:cNvGraphicFramePr>
          <p:nvPr/>
        </p:nvGraphicFramePr>
        <p:xfrm>
          <a:off x="715963" y="2742631"/>
          <a:ext cx="7666038" cy="304800"/>
        </p:xfrm>
        <a:graphic>
          <a:graphicData uri="http://schemas.openxmlformats.org/drawingml/2006/table">
            <a:tbl>
              <a:tblPr/>
              <a:tblGrid>
                <a:gridCol w="382588">
                  <a:extLst>
                    <a:ext uri="{9D8B030D-6E8A-4147-A177-3AD203B41FA5}">
                      <a16:colId xmlns:a16="http://schemas.microsoft.com/office/drawing/2014/main" val="20000"/>
                    </a:ext>
                  </a:extLst>
                </a:gridCol>
                <a:gridCol w="384175">
                  <a:extLst>
                    <a:ext uri="{9D8B030D-6E8A-4147-A177-3AD203B41FA5}">
                      <a16:colId xmlns:a16="http://schemas.microsoft.com/office/drawing/2014/main" val="20001"/>
                    </a:ext>
                  </a:extLst>
                </a:gridCol>
                <a:gridCol w="382587">
                  <a:extLst>
                    <a:ext uri="{9D8B030D-6E8A-4147-A177-3AD203B41FA5}">
                      <a16:colId xmlns:a16="http://schemas.microsoft.com/office/drawing/2014/main" val="20002"/>
                    </a:ext>
                  </a:extLst>
                </a:gridCol>
                <a:gridCol w="384175">
                  <a:extLst>
                    <a:ext uri="{9D8B030D-6E8A-4147-A177-3AD203B41FA5}">
                      <a16:colId xmlns:a16="http://schemas.microsoft.com/office/drawing/2014/main" val="20003"/>
                    </a:ext>
                  </a:extLst>
                </a:gridCol>
                <a:gridCol w="382588">
                  <a:extLst>
                    <a:ext uri="{9D8B030D-6E8A-4147-A177-3AD203B41FA5}">
                      <a16:colId xmlns:a16="http://schemas.microsoft.com/office/drawing/2014/main" val="20004"/>
                    </a:ext>
                  </a:extLst>
                </a:gridCol>
                <a:gridCol w="384175">
                  <a:extLst>
                    <a:ext uri="{9D8B030D-6E8A-4147-A177-3AD203B41FA5}">
                      <a16:colId xmlns:a16="http://schemas.microsoft.com/office/drawing/2014/main" val="20005"/>
                    </a:ext>
                  </a:extLst>
                </a:gridCol>
                <a:gridCol w="382587">
                  <a:extLst>
                    <a:ext uri="{9D8B030D-6E8A-4147-A177-3AD203B41FA5}">
                      <a16:colId xmlns:a16="http://schemas.microsoft.com/office/drawing/2014/main" val="20006"/>
                    </a:ext>
                  </a:extLst>
                </a:gridCol>
                <a:gridCol w="384175">
                  <a:extLst>
                    <a:ext uri="{9D8B030D-6E8A-4147-A177-3AD203B41FA5}">
                      <a16:colId xmlns:a16="http://schemas.microsoft.com/office/drawing/2014/main" val="20007"/>
                    </a:ext>
                  </a:extLst>
                </a:gridCol>
                <a:gridCol w="382588">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gridCol w="382587">
                  <a:extLst>
                    <a:ext uri="{9D8B030D-6E8A-4147-A177-3AD203B41FA5}">
                      <a16:colId xmlns:a16="http://schemas.microsoft.com/office/drawing/2014/main" val="20010"/>
                    </a:ext>
                  </a:extLst>
                </a:gridCol>
                <a:gridCol w="382588">
                  <a:extLst>
                    <a:ext uri="{9D8B030D-6E8A-4147-A177-3AD203B41FA5}">
                      <a16:colId xmlns:a16="http://schemas.microsoft.com/office/drawing/2014/main" val="20011"/>
                    </a:ext>
                  </a:extLst>
                </a:gridCol>
                <a:gridCol w="384175">
                  <a:extLst>
                    <a:ext uri="{9D8B030D-6E8A-4147-A177-3AD203B41FA5}">
                      <a16:colId xmlns:a16="http://schemas.microsoft.com/office/drawing/2014/main" val="20012"/>
                    </a:ext>
                  </a:extLst>
                </a:gridCol>
                <a:gridCol w="382587">
                  <a:extLst>
                    <a:ext uri="{9D8B030D-6E8A-4147-A177-3AD203B41FA5}">
                      <a16:colId xmlns:a16="http://schemas.microsoft.com/office/drawing/2014/main" val="20013"/>
                    </a:ext>
                  </a:extLst>
                </a:gridCol>
                <a:gridCol w="384175">
                  <a:extLst>
                    <a:ext uri="{9D8B030D-6E8A-4147-A177-3AD203B41FA5}">
                      <a16:colId xmlns:a16="http://schemas.microsoft.com/office/drawing/2014/main" val="20014"/>
                    </a:ext>
                  </a:extLst>
                </a:gridCol>
                <a:gridCol w="382588">
                  <a:extLst>
                    <a:ext uri="{9D8B030D-6E8A-4147-A177-3AD203B41FA5}">
                      <a16:colId xmlns:a16="http://schemas.microsoft.com/office/drawing/2014/main" val="20015"/>
                    </a:ext>
                  </a:extLst>
                </a:gridCol>
                <a:gridCol w="384175">
                  <a:extLst>
                    <a:ext uri="{9D8B030D-6E8A-4147-A177-3AD203B41FA5}">
                      <a16:colId xmlns:a16="http://schemas.microsoft.com/office/drawing/2014/main" val="20016"/>
                    </a:ext>
                  </a:extLst>
                </a:gridCol>
                <a:gridCol w="382587">
                  <a:extLst>
                    <a:ext uri="{9D8B030D-6E8A-4147-A177-3AD203B41FA5}">
                      <a16:colId xmlns:a16="http://schemas.microsoft.com/office/drawing/2014/main" val="20017"/>
                    </a:ext>
                  </a:extLst>
                </a:gridCol>
                <a:gridCol w="384175">
                  <a:extLst>
                    <a:ext uri="{9D8B030D-6E8A-4147-A177-3AD203B41FA5}">
                      <a16:colId xmlns:a16="http://schemas.microsoft.com/office/drawing/2014/main" val="20018"/>
                    </a:ext>
                  </a:extLst>
                </a:gridCol>
                <a:gridCol w="382588">
                  <a:extLst>
                    <a:ext uri="{9D8B030D-6E8A-4147-A177-3AD203B41FA5}">
                      <a16:colId xmlns:a16="http://schemas.microsoft.com/office/drawing/2014/main" val="20019"/>
                    </a:ext>
                  </a:extLst>
                </a:gridCol>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Autofit/>
          </a:bodyPr>
          <a:lstStyle/>
          <a:p>
            <a:r>
              <a:rPr lang="en-US" sz="3200" dirty="0"/>
              <a:t>Measuring Variability: </a:t>
            </a:r>
            <a:br>
              <a:rPr lang="en-US" sz="3200" dirty="0"/>
            </a:br>
            <a:r>
              <a:rPr lang="en-US" sz="3200" dirty="0"/>
              <a:t>The Interquartile Range (IQR )</a:t>
            </a:r>
          </a:p>
        </p:txBody>
      </p:sp>
      <p:graphicFrame>
        <p:nvGraphicFramePr>
          <p:cNvPr id="8" name="Table 7">
            <a:extLst>
              <a:ext uri="{FF2B5EF4-FFF2-40B4-BE49-F238E27FC236}">
                <a16:creationId xmlns:a16="http://schemas.microsoft.com/office/drawing/2014/main" id="{F0CCDCC3-6BF8-4D05-B76B-74FE9543A306}"/>
              </a:ext>
            </a:extLst>
          </p:cNvPr>
          <p:cNvGraphicFramePr>
            <a:graphicFrameLocks noGrp="1"/>
          </p:cNvGraphicFramePr>
          <p:nvPr/>
        </p:nvGraphicFramePr>
        <p:xfrm>
          <a:off x="712788" y="2063488"/>
          <a:ext cx="7666038" cy="304800"/>
        </p:xfrm>
        <a:graphic>
          <a:graphicData uri="http://schemas.openxmlformats.org/drawingml/2006/table">
            <a:tbl>
              <a:tblPr/>
              <a:tblGrid>
                <a:gridCol w="382588">
                  <a:extLst>
                    <a:ext uri="{9D8B030D-6E8A-4147-A177-3AD203B41FA5}">
                      <a16:colId xmlns:a16="http://schemas.microsoft.com/office/drawing/2014/main" val="20000"/>
                    </a:ext>
                  </a:extLst>
                </a:gridCol>
                <a:gridCol w="384175">
                  <a:extLst>
                    <a:ext uri="{9D8B030D-6E8A-4147-A177-3AD203B41FA5}">
                      <a16:colId xmlns:a16="http://schemas.microsoft.com/office/drawing/2014/main" val="20001"/>
                    </a:ext>
                  </a:extLst>
                </a:gridCol>
                <a:gridCol w="382587">
                  <a:extLst>
                    <a:ext uri="{9D8B030D-6E8A-4147-A177-3AD203B41FA5}">
                      <a16:colId xmlns:a16="http://schemas.microsoft.com/office/drawing/2014/main" val="20002"/>
                    </a:ext>
                  </a:extLst>
                </a:gridCol>
                <a:gridCol w="384175">
                  <a:extLst>
                    <a:ext uri="{9D8B030D-6E8A-4147-A177-3AD203B41FA5}">
                      <a16:colId xmlns:a16="http://schemas.microsoft.com/office/drawing/2014/main" val="20003"/>
                    </a:ext>
                  </a:extLst>
                </a:gridCol>
                <a:gridCol w="382588">
                  <a:extLst>
                    <a:ext uri="{9D8B030D-6E8A-4147-A177-3AD203B41FA5}">
                      <a16:colId xmlns:a16="http://schemas.microsoft.com/office/drawing/2014/main" val="20004"/>
                    </a:ext>
                  </a:extLst>
                </a:gridCol>
                <a:gridCol w="384175">
                  <a:extLst>
                    <a:ext uri="{9D8B030D-6E8A-4147-A177-3AD203B41FA5}">
                      <a16:colId xmlns:a16="http://schemas.microsoft.com/office/drawing/2014/main" val="20005"/>
                    </a:ext>
                  </a:extLst>
                </a:gridCol>
                <a:gridCol w="382587">
                  <a:extLst>
                    <a:ext uri="{9D8B030D-6E8A-4147-A177-3AD203B41FA5}">
                      <a16:colId xmlns:a16="http://schemas.microsoft.com/office/drawing/2014/main" val="20006"/>
                    </a:ext>
                  </a:extLst>
                </a:gridCol>
                <a:gridCol w="384175">
                  <a:extLst>
                    <a:ext uri="{9D8B030D-6E8A-4147-A177-3AD203B41FA5}">
                      <a16:colId xmlns:a16="http://schemas.microsoft.com/office/drawing/2014/main" val="20007"/>
                    </a:ext>
                  </a:extLst>
                </a:gridCol>
                <a:gridCol w="382588">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gridCol w="382587">
                  <a:extLst>
                    <a:ext uri="{9D8B030D-6E8A-4147-A177-3AD203B41FA5}">
                      <a16:colId xmlns:a16="http://schemas.microsoft.com/office/drawing/2014/main" val="20010"/>
                    </a:ext>
                  </a:extLst>
                </a:gridCol>
                <a:gridCol w="382588">
                  <a:extLst>
                    <a:ext uri="{9D8B030D-6E8A-4147-A177-3AD203B41FA5}">
                      <a16:colId xmlns:a16="http://schemas.microsoft.com/office/drawing/2014/main" val="20011"/>
                    </a:ext>
                  </a:extLst>
                </a:gridCol>
                <a:gridCol w="384175">
                  <a:extLst>
                    <a:ext uri="{9D8B030D-6E8A-4147-A177-3AD203B41FA5}">
                      <a16:colId xmlns:a16="http://schemas.microsoft.com/office/drawing/2014/main" val="20012"/>
                    </a:ext>
                  </a:extLst>
                </a:gridCol>
                <a:gridCol w="382587">
                  <a:extLst>
                    <a:ext uri="{9D8B030D-6E8A-4147-A177-3AD203B41FA5}">
                      <a16:colId xmlns:a16="http://schemas.microsoft.com/office/drawing/2014/main" val="20013"/>
                    </a:ext>
                  </a:extLst>
                </a:gridCol>
                <a:gridCol w="384175">
                  <a:extLst>
                    <a:ext uri="{9D8B030D-6E8A-4147-A177-3AD203B41FA5}">
                      <a16:colId xmlns:a16="http://schemas.microsoft.com/office/drawing/2014/main" val="20014"/>
                    </a:ext>
                  </a:extLst>
                </a:gridCol>
                <a:gridCol w="382588">
                  <a:extLst>
                    <a:ext uri="{9D8B030D-6E8A-4147-A177-3AD203B41FA5}">
                      <a16:colId xmlns:a16="http://schemas.microsoft.com/office/drawing/2014/main" val="20015"/>
                    </a:ext>
                  </a:extLst>
                </a:gridCol>
                <a:gridCol w="384175">
                  <a:extLst>
                    <a:ext uri="{9D8B030D-6E8A-4147-A177-3AD203B41FA5}">
                      <a16:colId xmlns:a16="http://schemas.microsoft.com/office/drawing/2014/main" val="20016"/>
                    </a:ext>
                  </a:extLst>
                </a:gridCol>
                <a:gridCol w="382587">
                  <a:extLst>
                    <a:ext uri="{9D8B030D-6E8A-4147-A177-3AD203B41FA5}">
                      <a16:colId xmlns:a16="http://schemas.microsoft.com/office/drawing/2014/main" val="20017"/>
                    </a:ext>
                  </a:extLst>
                </a:gridCol>
                <a:gridCol w="384175">
                  <a:extLst>
                    <a:ext uri="{9D8B030D-6E8A-4147-A177-3AD203B41FA5}">
                      <a16:colId xmlns:a16="http://schemas.microsoft.com/office/drawing/2014/main" val="20018"/>
                    </a:ext>
                  </a:extLst>
                </a:gridCol>
                <a:gridCol w="382588">
                  <a:extLst>
                    <a:ext uri="{9D8B030D-6E8A-4147-A177-3AD203B41FA5}">
                      <a16:colId xmlns:a16="http://schemas.microsoft.com/office/drawing/2014/main" val="20019"/>
                    </a:ext>
                  </a:extLst>
                </a:gridCol>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grpSp>
        <p:nvGrpSpPr>
          <p:cNvPr id="10" name="Group 22">
            <a:extLst>
              <a:ext uri="{FF2B5EF4-FFF2-40B4-BE49-F238E27FC236}">
                <a16:creationId xmlns:a16="http://schemas.microsoft.com/office/drawing/2014/main" id="{3B38C0CF-2B99-4BFB-9D25-A8BDC7FFD5DA}"/>
              </a:ext>
            </a:extLst>
          </p:cNvPr>
          <p:cNvGrpSpPr>
            <a:grpSpLocks/>
          </p:cNvGrpSpPr>
          <p:nvPr/>
        </p:nvGrpSpPr>
        <p:grpSpPr bwMode="auto">
          <a:xfrm>
            <a:off x="3692525" y="3036318"/>
            <a:ext cx="1708150" cy="868363"/>
            <a:chOff x="3306149" y="2770994"/>
            <a:chExt cx="1709519" cy="868659"/>
          </a:xfrm>
        </p:grpSpPr>
        <p:cxnSp>
          <p:nvCxnSpPr>
            <p:cNvPr id="11" name="Straight Arrow Connector 10">
              <a:extLst>
                <a:ext uri="{FF2B5EF4-FFF2-40B4-BE49-F238E27FC236}">
                  <a16:creationId xmlns:a16="http://schemas.microsoft.com/office/drawing/2014/main" id="{0E831425-10C1-4D2A-A6D4-A3CC2C973C89}"/>
                </a:ext>
              </a:extLst>
            </p:cNvPr>
            <p:cNvCxnSpPr>
              <a:cxnSpLocks noChangeShapeType="1"/>
            </p:cNvCxnSpPr>
            <p:nvPr/>
          </p:nvCxnSpPr>
          <p:spPr bwMode="auto">
            <a:xfrm rot="5400000" flipH="1" flipV="1">
              <a:off x="3890174" y="3040139"/>
              <a:ext cx="539879" cy="1589"/>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2" name="TextBox 11">
              <a:extLst>
                <a:ext uri="{FF2B5EF4-FFF2-40B4-BE49-F238E27FC236}">
                  <a16:creationId xmlns:a16="http://schemas.microsoft.com/office/drawing/2014/main" id="{9F5A2FC8-313F-4ACF-8627-3B3829768FA6}"/>
                </a:ext>
              </a:extLst>
            </p:cNvPr>
            <p:cNvSpPr txBox="1">
              <a:spLocks noChangeArrowheads="1"/>
            </p:cNvSpPr>
            <p:nvPr/>
          </p:nvSpPr>
          <p:spPr bwMode="auto">
            <a:xfrm>
              <a:off x="3306149" y="3270233"/>
              <a:ext cx="1709519" cy="369420"/>
            </a:xfrm>
            <a:prstGeom prst="rect">
              <a:avLst/>
            </a:prstGeom>
            <a:solidFill>
              <a:schemeClr val="accent2">
                <a:lumMod val="40000"/>
                <a:lumOff val="60000"/>
              </a:schemeClr>
            </a:solidFill>
            <a:ln w="9525">
              <a:solidFill>
                <a:srgbClr val="56A0AC"/>
              </a:solidFill>
              <a:miter lim="800000"/>
              <a:headEnd/>
              <a:tailEnd/>
            </a:ln>
            <a:effectLst>
              <a:outerShdw blurRad="40000" dist="23000" dir="5400000" rotWithShape="0">
                <a:srgbClr val="808080">
                  <a:alpha val="34999"/>
                </a:srgb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800" i="1" dirty="0">
                  <a:solidFill>
                    <a:srgbClr val="000000"/>
                  </a:solidFill>
                </a:rPr>
                <a:t>Median </a:t>
              </a:r>
              <a:r>
                <a:rPr lang="en-US" sz="1800" dirty="0">
                  <a:solidFill>
                    <a:srgbClr val="000000"/>
                  </a:solidFill>
                </a:rPr>
                <a:t>= 22.5</a:t>
              </a:r>
              <a:endParaRPr lang="en-US" sz="1800" i="1" dirty="0">
                <a:solidFill>
                  <a:srgbClr val="000000"/>
                </a:solidFill>
              </a:endParaRPr>
            </a:p>
          </p:txBody>
        </p:sp>
      </p:grpSp>
      <p:grpSp>
        <p:nvGrpSpPr>
          <p:cNvPr id="13" name="Group 21">
            <a:extLst>
              <a:ext uri="{FF2B5EF4-FFF2-40B4-BE49-F238E27FC236}">
                <a16:creationId xmlns:a16="http://schemas.microsoft.com/office/drawing/2014/main" id="{D6D45098-0461-4F31-97E5-766ABB72D592}"/>
              </a:ext>
            </a:extLst>
          </p:cNvPr>
          <p:cNvGrpSpPr>
            <a:grpSpLocks/>
          </p:cNvGrpSpPr>
          <p:nvPr/>
        </p:nvGrpSpPr>
        <p:grpSpPr bwMode="auto">
          <a:xfrm>
            <a:off x="2266950" y="2413964"/>
            <a:ext cx="4487863" cy="281042"/>
            <a:chOff x="1881098" y="1965741"/>
            <a:chExt cx="4488029" cy="421860"/>
          </a:xfrm>
        </p:grpSpPr>
        <p:sp>
          <p:nvSpPr>
            <p:cNvPr id="14" name="Down Arrow 13">
              <a:extLst>
                <a:ext uri="{FF2B5EF4-FFF2-40B4-BE49-F238E27FC236}">
                  <a16:creationId xmlns:a16="http://schemas.microsoft.com/office/drawing/2014/main" id="{F1181163-2090-4686-9713-23D9299EB9F4}"/>
                </a:ext>
              </a:extLst>
            </p:cNvPr>
            <p:cNvSpPr>
              <a:spLocks noChangeArrowheads="1"/>
            </p:cNvSpPr>
            <p:nvPr/>
          </p:nvSpPr>
          <p:spPr bwMode="auto">
            <a:xfrm>
              <a:off x="4071949"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5" name="Down Arrow 14">
              <a:extLst>
                <a:ext uri="{FF2B5EF4-FFF2-40B4-BE49-F238E27FC236}">
                  <a16:creationId xmlns:a16="http://schemas.microsoft.com/office/drawing/2014/main" id="{F47248D7-8C63-48B4-98F2-4BDC76C7C47E}"/>
                </a:ext>
              </a:extLst>
            </p:cNvPr>
            <p:cNvSpPr>
              <a:spLocks noChangeArrowheads="1"/>
            </p:cNvSpPr>
            <p:nvPr/>
          </p:nvSpPr>
          <p:spPr bwMode="auto">
            <a:xfrm>
              <a:off x="6160168"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6" name="Down Arrow 15">
              <a:extLst>
                <a:ext uri="{FF2B5EF4-FFF2-40B4-BE49-F238E27FC236}">
                  <a16:creationId xmlns:a16="http://schemas.microsoft.com/office/drawing/2014/main" id="{D4834040-BD9B-4609-BEC7-F3E649084FAA}"/>
                </a:ext>
              </a:extLst>
            </p:cNvPr>
            <p:cNvSpPr>
              <a:spLocks noChangeArrowheads="1"/>
            </p:cNvSpPr>
            <p:nvPr/>
          </p:nvSpPr>
          <p:spPr bwMode="auto">
            <a:xfrm>
              <a:off x="1881098"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grpSp>
      <p:grpSp>
        <p:nvGrpSpPr>
          <p:cNvPr id="17" name="Group 23">
            <a:extLst>
              <a:ext uri="{FF2B5EF4-FFF2-40B4-BE49-F238E27FC236}">
                <a16:creationId xmlns:a16="http://schemas.microsoft.com/office/drawing/2014/main" id="{01535C8A-FEB3-4D50-B942-9086CC1C6FE4}"/>
              </a:ext>
            </a:extLst>
          </p:cNvPr>
          <p:cNvGrpSpPr>
            <a:grpSpLocks/>
          </p:cNvGrpSpPr>
          <p:nvPr/>
        </p:nvGrpSpPr>
        <p:grpSpPr bwMode="auto">
          <a:xfrm>
            <a:off x="5903913" y="3036318"/>
            <a:ext cx="1203325" cy="868363"/>
            <a:chOff x="3589063" y="2770994"/>
            <a:chExt cx="1203749" cy="868571"/>
          </a:xfrm>
        </p:grpSpPr>
        <p:cxnSp>
          <p:nvCxnSpPr>
            <p:cNvPr id="18" name="Straight Arrow Connector 17">
              <a:extLst>
                <a:ext uri="{FF2B5EF4-FFF2-40B4-BE49-F238E27FC236}">
                  <a16:creationId xmlns:a16="http://schemas.microsoft.com/office/drawing/2014/main" id="{3B0F5075-A331-460D-B4D2-C3421EA479A9}"/>
                </a:ext>
              </a:extLst>
            </p:cNvPr>
            <p:cNvCxnSpPr>
              <a:cxnSpLocks noChangeShapeType="1"/>
            </p:cNvCxnSpPr>
            <p:nvPr/>
          </p:nvCxnSpPr>
          <p:spPr bwMode="auto">
            <a:xfrm rot="5400000" flipH="1" flipV="1">
              <a:off x="3890031" y="3040139"/>
              <a:ext cx="539879" cy="1588"/>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9" name="TextBox 18">
              <a:extLst>
                <a:ext uri="{FF2B5EF4-FFF2-40B4-BE49-F238E27FC236}">
                  <a16:creationId xmlns:a16="http://schemas.microsoft.com/office/drawing/2014/main" id="{411024E5-D47B-40C4-BAB6-85D73A4B8C4A}"/>
                </a:ext>
              </a:extLst>
            </p:cNvPr>
            <p:cNvSpPr txBox="1"/>
            <p:nvPr/>
          </p:nvSpPr>
          <p:spPr>
            <a:xfrm>
              <a:off x="3589063" y="3270233"/>
              <a:ext cx="1203749" cy="369332"/>
            </a:xfrm>
            <a:prstGeom prst="rect">
              <a:avLst/>
            </a:prstGeom>
            <a:solidFill>
              <a:schemeClr val="accent5">
                <a:lumMod val="60000"/>
                <a:lumOff val="40000"/>
              </a:schemeClr>
            </a:solidFill>
          </p:spPr>
          <p:style>
            <a:lnRef idx="0">
              <a:schemeClr val="accent1"/>
            </a:lnRef>
            <a:fillRef idx="3">
              <a:schemeClr val="accent1"/>
            </a:fillRef>
            <a:effectRef idx="3">
              <a:schemeClr val="accent1"/>
            </a:effectRef>
            <a:fontRef idx="minor">
              <a:schemeClr val="lt1"/>
            </a:fontRef>
          </p:style>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800" i="1">
                  <a:solidFill>
                    <a:srgbClr val="000000"/>
                  </a:solidFill>
                </a:rPr>
                <a:t>Q</a:t>
              </a:r>
              <a:r>
                <a:rPr lang="en-US" sz="1800" i="1" baseline="-25000">
                  <a:solidFill>
                    <a:srgbClr val="000000"/>
                  </a:solidFill>
                </a:rPr>
                <a:t>3</a:t>
              </a:r>
              <a:r>
                <a:rPr lang="en-US" sz="1800">
                  <a:solidFill>
                    <a:srgbClr val="000000"/>
                  </a:solidFill>
                </a:rPr>
                <a:t>= 42.5</a:t>
              </a:r>
              <a:endParaRPr lang="en-US" sz="1800" i="1">
                <a:solidFill>
                  <a:srgbClr val="000000"/>
                </a:solidFill>
              </a:endParaRPr>
            </a:p>
          </p:txBody>
        </p:sp>
      </p:grpSp>
      <p:grpSp>
        <p:nvGrpSpPr>
          <p:cNvPr id="20" name="Group 26">
            <a:extLst>
              <a:ext uri="{FF2B5EF4-FFF2-40B4-BE49-F238E27FC236}">
                <a16:creationId xmlns:a16="http://schemas.microsoft.com/office/drawing/2014/main" id="{B109B6D9-A3FD-4C17-B560-8C8A03B15DB7}"/>
              </a:ext>
            </a:extLst>
          </p:cNvPr>
          <p:cNvGrpSpPr>
            <a:grpSpLocks/>
          </p:cNvGrpSpPr>
          <p:nvPr/>
        </p:nvGrpSpPr>
        <p:grpSpPr bwMode="auto">
          <a:xfrm>
            <a:off x="2173288" y="3047431"/>
            <a:ext cx="1038225" cy="857250"/>
            <a:chOff x="3700576" y="2770994"/>
            <a:chExt cx="1038431" cy="868571"/>
          </a:xfrm>
        </p:grpSpPr>
        <p:cxnSp>
          <p:nvCxnSpPr>
            <p:cNvPr id="21" name="Straight Arrow Connector 20">
              <a:extLst>
                <a:ext uri="{FF2B5EF4-FFF2-40B4-BE49-F238E27FC236}">
                  <a16:creationId xmlns:a16="http://schemas.microsoft.com/office/drawing/2014/main" id="{4AC41769-BFC5-4F17-8E55-01E7625DD681}"/>
                </a:ext>
              </a:extLst>
            </p:cNvPr>
            <p:cNvCxnSpPr>
              <a:cxnSpLocks noChangeShapeType="1"/>
            </p:cNvCxnSpPr>
            <p:nvPr/>
          </p:nvCxnSpPr>
          <p:spPr bwMode="auto">
            <a:xfrm rot="5400000" flipH="1" flipV="1">
              <a:off x="3890309" y="3040140"/>
              <a:ext cx="53988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2" name="TextBox 21">
              <a:extLst>
                <a:ext uri="{FF2B5EF4-FFF2-40B4-BE49-F238E27FC236}">
                  <a16:creationId xmlns:a16="http://schemas.microsoft.com/office/drawing/2014/main" id="{FC49A6DD-9B6E-49F6-91D7-EB4B375DD982}"/>
                </a:ext>
              </a:extLst>
            </p:cNvPr>
            <p:cNvSpPr txBox="1"/>
            <p:nvPr/>
          </p:nvSpPr>
          <p:spPr>
            <a:xfrm>
              <a:off x="3700576" y="3270233"/>
              <a:ext cx="1038431" cy="369332"/>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800" i="1" dirty="0">
                  <a:solidFill>
                    <a:srgbClr val="000000"/>
                  </a:solidFill>
                </a:rPr>
                <a:t>Q</a:t>
              </a:r>
              <a:r>
                <a:rPr lang="en-US" sz="1800" i="1" baseline="-25000" dirty="0">
                  <a:solidFill>
                    <a:srgbClr val="000000"/>
                  </a:solidFill>
                </a:rPr>
                <a:t>1</a:t>
              </a:r>
              <a:r>
                <a:rPr lang="en-US" sz="1800" i="1" dirty="0">
                  <a:solidFill>
                    <a:srgbClr val="000000"/>
                  </a:solidFill>
                </a:rPr>
                <a:t> </a:t>
              </a:r>
              <a:r>
                <a:rPr lang="en-US" sz="1800" dirty="0">
                  <a:solidFill>
                    <a:srgbClr val="000000"/>
                  </a:solidFill>
                </a:rPr>
                <a:t>= 15</a:t>
              </a:r>
              <a:endParaRPr lang="en-US" sz="1800" i="1" dirty="0">
                <a:solidFill>
                  <a:srgbClr val="000000"/>
                </a:solidFill>
              </a:endParaRPr>
            </a:p>
          </p:txBody>
        </p:sp>
      </p:grpSp>
      <p:sp>
        <p:nvSpPr>
          <p:cNvPr id="23" name="TextBox 22">
            <a:extLst>
              <a:ext uri="{FF2B5EF4-FFF2-40B4-BE49-F238E27FC236}">
                <a16:creationId xmlns:a16="http://schemas.microsoft.com/office/drawing/2014/main" id="{8622ED30-8C78-434A-ACBF-592A97D96601}"/>
              </a:ext>
            </a:extLst>
          </p:cNvPr>
          <p:cNvSpPr txBox="1">
            <a:spLocks noChangeArrowheads="1"/>
          </p:cNvSpPr>
          <p:nvPr/>
        </p:nvSpPr>
        <p:spPr bwMode="auto">
          <a:xfrm>
            <a:off x="2692400" y="4004077"/>
            <a:ext cx="330455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2800" i="1" dirty="0">
                <a:latin typeface="+mn-lt"/>
              </a:rPr>
              <a:t>IQR</a:t>
            </a:r>
            <a:r>
              <a:rPr lang="en-US" altLang="en-US" sz="2800" dirty="0">
                <a:latin typeface="+mn-lt"/>
              </a:rPr>
              <a:t>	= </a:t>
            </a:r>
            <a:r>
              <a:rPr lang="en-US" altLang="en-US" sz="2800" i="1" dirty="0">
                <a:latin typeface="+mn-lt"/>
              </a:rPr>
              <a:t>Q</a:t>
            </a:r>
            <a:r>
              <a:rPr lang="en-US" altLang="en-US" sz="2800" i="1" baseline="-25000" dirty="0">
                <a:latin typeface="+mn-lt"/>
              </a:rPr>
              <a:t>3</a:t>
            </a:r>
            <a:r>
              <a:rPr lang="en-US" altLang="en-US" sz="2800" i="1" dirty="0">
                <a:latin typeface="+mn-lt"/>
              </a:rPr>
              <a:t> – Q</a:t>
            </a:r>
            <a:r>
              <a:rPr lang="en-US" altLang="en-US" sz="2800" i="1" baseline="-25000" dirty="0">
                <a:latin typeface="+mn-lt"/>
              </a:rPr>
              <a:t>1</a:t>
            </a:r>
          </a:p>
          <a:p>
            <a:pPr eaLnBrk="1" hangingPunct="1"/>
            <a:r>
              <a:rPr lang="en-US" altLang="en-US" sz="2800" b="1" dirty="0">
                <a:latin typeface="+mn-lt"/>
              </a:rPr>
              <a:t>	</a:t>
            </a:r>
            <a:r>
              <a:rPr lang="en-US" altLang="en-US" sz="2800" dirty="0">
                <a:latin typeface="+mn-lt"/>
              </a:rPr>
              <a:t>	= </a:t>
            </a:r>
            <a:r>
              <a:rPr lang="en-US" altLang="en-US" sz="2800" dirty="0">
                <a:solidFill>
                  <a:schemeClr val="accent1">
                    <a:lumMod val="60000"/>
                    <a:lumOff val="40000"/>
                  </a:schemeClr>
                </a:solidFill>
                <a:latin typeface="+mn-lt"/>
              </a:rPr>
              <a:t>42.5</a:t>
            </a:r>
            <a:r>
              <a:rPr lang="en-US" altLang="en-US" sz="2800" dirty="0">
                <a:solidFill>
                  <a:srgbClr val="1A847F"/>
                </a:solidFill>
                <a:latin typeface="+mn-lt"/>
              </a:rPr>
              <a:t> </a:t>
            </a:r>
            <a:r>
              <a:rPr lang="en-US" altLang="en-US" sz="2800" dirty="0">
                <a:latin typeface="+mn-lt"/>
              </a:rPr>
              <a:t>– </a:t>
            </a:r>
            <a:r>
              <a:rPr lang="en-US" altLang="en-US" sz="2800" dirty="0">
                <a:solidFill>
                  <a:schemeClr val="bg1">
                    <a:lumMod val="65000"/>
                  </a:schemeClr>
                </a:solidFill>
                <a:latin typeface="+mn-lt"/>
              </a:rPr>
              <a:t>15</a:t>
            </a:r>
          </a:p>
          <a:p>
            <a:pPr eaLnBrk="1" hangingPunct="1"/>
            <a:r>
              <a:rPr lang="en-US" altLang="en-US" sz="2800" b="1" dirty="0">
                <a:latin typeface="+mn-lt"/>
              </a:rPr>
              <a:t>		</a:t>
            </a:r>
            <a:r>
              <a:rPr lang="en-US" altLang="en-US" sz="2800" dirty="0">
                <a:latin typeface="+mn-lt"/>
              </a:rPr>
              <a:t>= 27.5 minutes</a:t>
            </a:r>
          </a:p>
        </p:txBody>
      </p:sp>
      <p:sp>
        <p:nvSpPr>
          <p:cNvPr id="25" name="TextBox 28">
            <a:extLst>
              <a:ext uri="{FF2B5EF4-FFF2-40B4-BE49-F238E27FC236}">
                <a16:creationId xmlns:a16="http://schemas.microsoft.com/office/drawing/2014/main" id="{620080B6-1EFC-4EB3-9D6A-39B96FF53289}"/>
              </a:ext>
            </a:extLst>
          </p:cNvPr>
          <p:cNvSpPr txBox="1">
            <a:spLocks noChangeArrowheads="1"/>
          </p:cNvSpPr>
          <p:nvPr/>
        </p:nvSpPr>
        <p:spPr bwMode="auto">
          <a:xfrm>
            <a:off x="608032" y="1367794"/>
            <a:ext cx="76993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Aft>
                <a:spcPts val="600"/>
              </a:spcAft>
            </a:pPr>
            <a:r>
              <a:rPr lang="en-US" altLang="en-US" dirty="0">
                <a:latin typeface="+mn-lt"/>
              </a:rPr>
              <a:t>Travel times for 20 New Yorkers:</a:t>
            </a:r>
          </a:p>
        </p:txBody>
      </p:sp>
    </p:spTree>
    <p:extLst>
      <p:ext uri="{BB962C8B-B14F-4D97-AF65-F5344CB8AC3E}">
        <p14:creationId xmlns:p14="http://schemas.microsoft.com/office/powerpoint/2010/main" val="169950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C4DF5CD9-7949-49A2-A9BF-266268B90D45}"/>
              </a:ext>
            </a:extLst>
          </p:cNvPr>
          <p:cNvGraphicFramePr>
            <a:graphicFrameLocks noGrp="1"/>
          </p:cNvGraphicFramePr>
          <p:nvPr/>
        </p:nvGraphicFramePr>
        <p:xfrm>
          <a:off x="715963" y="2742631"/>
          <a:ext cx="7666038" cy="304800"/>
        </p:xfrm>
        <a:graphic>
          <a:graphicData uri="http://schemas.openxmlformats.org/drawingml/2006/table">
            <a:tbl>
              <a:tblPr/>
              <a:tblGrid>
                <a:gridCol w="382588">
                  <a:extLst>
                    <a:ext uri="{9D8B030D-6E8A-4147-A177-3AD203B41FA5}">
                      <a16:colId xmlns:a16="http://schemas.microsoft.com/office/drawing/2014/main" val="20000"/>
                    </a:ext>
                  </a:extLst>
                </a:gridCol>
                <a:gridCol w="384175">
                  <a:extLst>
                    <a:ext uri="{9D8B030D-6E8A-4147-A177-3AD203B41FA5}">
                      <a16:colId xmlns:a16="http://schemas.microsoft.com/office/drawing/2014/main" val="20001"/>
                    </a:ext>
                  </a:extLst>
                </a:gridCol>
                <a:gridCol w="382587">
                  <a:extLst>
                    <a:ext uri="{9D8B030D-6E8A-4147-A177-3AD203B41FA5}">
                      <a16:colId xmlns:a16="http://schemas.microsoft.com/office/drawing/2014/main" val="20002"/>
                    </a:ext>
                  </a:extLst>
                </a:gridCol>
                <a:gridCol w="384175">
                  <a:extLst>
                    <a:ext uri="{9D8B030D-6E8A-4147-A177-3AD203B41FA5}">
                      <a16:colId xmlns:a16="http://schemas.microsoft.com/office/drawing/2014/main" val="20003"/>
                    </a:ext>
                  </a:extLst>
                </a:gridCol>
                <a:gridCol w="382588">
                  <a:extLst>
                    <a:ext uri="{9D8B030D-6E8A-4147-A177-3AD203B41FA5}">
                      <a16:colId xmlns:a16="http://schemas.microsoft.com/office/drawing/2014/main" val="20004"/>
                    </a:ext>
                  </a:extLst>
                </a:gridCol>
                <a:gridCol w="384175">
                  <a:extLst>
                    <a:ext uri="{9D8B030D-6E8A-4147-A177-3AD203B41FA5}">
                      <a16:colId xmlns:a16="http://schemas.microsoft.com/office/drawing/2014/main" val="20005"/>
                    </a:ext>
                  </a:extLst>
                </a:gridCol>
                <a:gridCol w="382587">
                  <a:extLst>
                    <a:ext uri="{9D8B030D-6E8A-4147-A177-3AD203B41FA5}">
                      <a16:colId xmlns:a16="http://schemas.microsoft.com/office/drawing/2014/main" val="20006"/>
                    </a:ext>
                  </a:extLst>
                </a:gridCol>
                <a:gridCol w="384175">
                  <a:extLst>
                    <a:ext uri="{9D8B030D-6E8A-4147-A177-3AD203B41FA5}">
                      <a16:colId xmlns:a16="http://schemas.microsoft.com/office/drawing/2014/main" val="20007"/>
                    </a:ext>
                  </a:extLst>
                </a:gridCol>
                <a:gridCol w="382588">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gridCol w="382587">
                  <a:extLst>
                    <a:ext uri="{9D8B030D-6E8A-4147-A177-3AD203B41FA5}">
                      <a16:colId xmlns:a16="http://schemas.microsoft.com/office/drawing/2014/main" val="20010"/>
                    </a:ext>
                  </a:extLst>
                </a:gridCol>
                <a:gridCol w="382588">
                  <a:extLst>
                    <a:ext uri="{9D8B030D-6E8A-4147-A177-3AD203B41FA5}">
                      <a16:colId xmlns:a16="http://schemas.microsoft.com/office/drawing/2014/main" val="20011"/>
                    </a:ext>
                  </a:extLst>
                </a:gridCol>
                <a:gridCol w="384175">
                  <a:extLst>
                    <a:ext uri="{9D8B030D-6E8A-4147-A177-3AD203B41FA5}">
                      <a16:colId xmlns:a16="http://schemas.microsoft.com/office/drawing/2014/main" val="20012"/>
                    </a:ext>
                  </a:extLst>
                </a:gridCol>
                <a:gridCol w="382587">
                  <a:extLst>
                    <a:ext uri="{9D8B030D-6E8A-4147-A177-3AD203B41FA5}">
                      <a16:colId xmlns:a16="http://schemas.microsoft.com/office/drawing/2014/main" val="20013"/>
                    </a:ext>
                  </a:extLst>
                </a:gridCol>
                <a:gridCol w="384175">
                  <a:extLst>
                    <a:ext uri="{9D8B030D-6E8A-4147-A177-3AD203B41FA5}">
                      <a16:colId xmlns:a16="http://schemas.microsoft.com/office/drawing/2014/main" val="20014"/>
                    </a:ext>
                  </a:extLst>
                </a:gridCol>
                <a:gridCol w="382588">
                  <a:extLst>
                    <a:ext uri="{9D8B030D-6E8A-4147-A177-3AD203B41FA5}">
                      <a16:colId xmlns:a16="http://schemas.microsoft.com/office/drawing/2014/main" val="20015"/>
                    </a:ext>
                  </a:extLst>
                </a:gridCol>
                <a:gridCol w="384175">
                  <a:extLst>
                    <a:ext uri="{9D8B030D-6E8A-4147-A177-3AD203B41FA5}">
                      <a16:colId xmlns:a16="http://schemas.microsoft.com/office/drawing/2014/main" val="20016"/>
                    </a:ext>
                  </a:extLst>
                </a:gridCol>
                <a:gridCol w="382587">
                  <a:extLst>
                    <a:ext uri="{9D8B030D-6E8A-4147-A177-3AD203B41FA5}">
                      <a16:colId xmlns:a16="http://schemas.microsoft.com/office/drawing/2014/main" val="20017"/>
                    </a:ext>
                  </a:extLst>
                </a:gridCol>
                <a:gridCol w="384175">
                  <a:extLst>
                    <a:ext uri="{9D8B030D-6E8A-4147-A177-3AD203B41FA5}">
                      <a16:colId xmlns:a16="http://schemas.microsoft.com/office/drawing/2014/main" val="20018"/>
                    </a:ext>
                  </a:extLst>
                </a:gridCol>
                <a:gridCol w="382588">
                  <a:extLst>
                    <a:ext uri="{9D8B030D-6E8A-4147-A177-3AD203B41FA5}">
                      <a16:colId xmlns:a16="http://schemas.microsoft.com/office/drawing/2014/main" val="20019"/>
                    </a:ext>
                  </a:extLst>
                </a:gridCol>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ＭＳ Ｐゴシック" charset="0"/>
                          <a:cs typeface="ＭＳ Ｐゴシック"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noAutofit/>
          </a:bodyPr>
          <a:lstStyle/>
          <a:p>
            <a:r>
              <a:rPr lang="en-US" sz="3200" dirty="0"/>
              <a:t>Measuring Variability: </a:t>
            </a:r>
            <a:br>
              <a:rPr lang="en-US" sz="3200" dirty="0"/>
            </a:br>
            <a:r>
              <a:rPr lang="en-US" sz="3200" dirty="0"/>
              <a:t>The Interquartile Range (IQR )</a:t>
            </a:r>
          </a:p>
        </p:txBody>
      </p:sp>
      <p:graphicFrame>
        <p:nvGraphicFramePr>
          <p:cNvPr id="8" name="Table 7">
            <a:extLst>
              <a:ext uri="{FF2B5EF4-FFF2-40B4-BE49-F238E27FC236}">
                <a16:creationId xmlns:a16="http://schemas.microsoft.com/office/drawing/2014/main" id="{F0CCDCC3-6BF8-4D05-B76B-74FE9543A306}"/>
              </a:ext>
            </a:extLst>
          </p:cNvPr>
          <p:cNvGraphicFramePr>
            <a:graphicFrameLocks noGrp="1"/>
          </p:cNvGraphicFramePr>
          <p:nvPr/>
        </p:nvGraphicFramePr>
        <p:xfrm>
          <a:off x="712788" y="2063488"/>
          <a:ext cx="7666038" cy="304800"/>
        </p:xfrm>
        <a:graphic>
          <a:graphicData uri="http://schemas.openxmlformats.org/drawingml/2006/table">
            <a:tbl>
              <a:tblPr/>
              <a:tblGrid>
                <a:gridCol w="382588">
                  <a:extLst>
                    <a:ext uri="{9D8B030D-6E8A-4147-A177-3AD203B41FA5}">
                      <a16:colId xmlns:a16="http://schemas.microsoft.com/office/drawing/2014/main" val="20000"/>
                    </a:ext>
                  </a:extLst>
                </a:gridCol>
                <a:gridCol w="384175">
                  <a:extLst>
                    <a:ext uri="{9D8B030D-6E8A-4147-A177-3AD203B41FA5}">
                      <a16:colId xmlns:a16="http://schemas.microsoft.com/office/drawing/2014/main" val="20001"/>
                    </a:ext>
                  </a:extLst>
                </a:gridCol>
                <a:gridCol w="382587">
                  <a:extLst>
                    <a:ext uri="{9D8B030D-6E8A-4147-A177-3AD203B41FA5}">
                      <a16:colId xmlns:a16="http://schemas.microsoft.com/office/drawing/2014/main" val="20002"/>
                    </a:ext>
                  </a:extLst>
                </a:gridCol>
                <a:gridCol w="384175">
                  <a:extLst>
                    <a:ext uri="{9D8B030D-6E8A-4147-A177-3AD203B41FA5}">
                      <a16:colId xmlns:a16="http://schemas.microsoft.com/office/drawing/2014/main" val="20003"/>
                    </a:ext>
                  </a:extLst>
                </a:gridCol>
                <a:gridCol w="382588">
                  <a:extLst>
                    <a:ext uri="{9D8B030D-6E8A-4147-A177-3AD203B41FA5}">
                      <a16:colId xmlns:a16="http://schemas.microsoft.com/office/drawing/2014/main" val="20004"/>
                    </a:ext>
                  </a:extLst>
                </a:gridCol>
                <a:gridCol w="384175">
                  <a:extLst>
                    <a:ext uri="{9D8B030D-6E8A-4147-A177-3AD203B41FA5}">
                      <a16:colId xmlns:a16="http://schemas.microsoft.com/office/drawing/2014/main" val="20005"/>
                    </a:ext>
                  </a:extLst>
                </a:gridCol>
                <a:gridCol w="382587">
                  <a:extLst>
                    <a:ext uri="{9D8B030D-6E8A-4147-A177-3AD203B41FA5}">
                      <a16:colId xmlns:a16="http://schemas.microsoft.com/office/drawing/2014/main" val="20006"/>
                    </a:ext>
                  </a:extLst>
                </a:gridCol>
                <a:gridCol w="384175">
                  <a:extLst>
                    <a:ext uri="{9D8B030D-6E8A-4147-A177-3AD203B41FA5}">
                      <a16:colId xmlns:a16="http://schemas.microsoft.com/office/drawing/2014/main" val="20007"/>
                    </a:ext>
                  </a:extLst>
                </a:gridCol>
                <a:gridCol w="382588">
                  <a:extLst>
                    <a:ext uri="{9D8B030D-6E8A-4147-A177-3AD203B41FA5}">
                      <a16:colId xmlns:a16="http://schemas.microsoft.com/office/drawing/2014/main" val="20008"/>
                    </a:ext>
                  </a:extLst>
                </a:gridCol>
                <a:gridCol w="384175">
                  <a:extLst>
                    <a:ext uri="{9D8B030D-6E8A-4147-A177-3AD203B41FA5}">
                      <a16:colId xmlns:a16="http://schemas.microsoft.com/office/drawing/2014/main" val="20009"/>
                    </a:ext>
                  </a:extLst>
                </a:gridCol>
                <a:gridCol w="382587">
                  <a:extLst>
                    <a:ext uri="{9D8B030D-6E8A-4147-A177-3AD203B41FA5}">
                      <a16:colId xmlns:a16="http://schemas.microsoft.com/office/drawing/2014/main" val="20010"/>
                    </a:ext>
                  </a:extLst>
                </a:gridCol>
                <a:gridCol w="382588">
                  <a:extLst>
                    <a:ext uri="{9D8B030D-6E8A-4147-A177-3AD203B41FA5}">
                      <a16:colId xmlns:a16="http://schemas.microsoft.com/office/drawing/2014/main" val="20011"/>
                    </a:ext>
                  </a:extLst>
                </a:gridCol>
                <a:gridCol w="384175">
                  <a:extLst>
                    <a:ext uri="{9D8B030D-6E8A-4147-A177-3AD203B41FA5}">
                      <a16:colId xmlns:a16="http://schemas.microsoft.com/office/drawing/2014/main" val="20012"/>
                    </a:ext>
                  </a:extLst>
                </a:gridCol>
                <a:gridCol w="382587">
                  <a:extLst>
                    <a:ext uri="{9D8B030D-6E8A-4147-A177-3AD203B41FA5}">
                      <a16:colId xmlns:a16="http://schemas.microsoft.com/office/drawing/2014/main" val="20013"/>
                    </a:ext>
                  </a:extLst>
                </a:gridCol>
                <a:gridCol w="384175">
                  <a:extLst>
                    <a:ext uri="{9D8B030D-6E8A-4147-A177-3AD203B41FA5}">
                      <a16:colId xmlns:a16="http://schemas.microsoft.com/office/drawing/2014/main" val="20014"/>
                    </a:ext>
                  </a:extLst>
                </a:gridCol>
                <a:gridCol w="382588">
                  <a:extLst>
                    <a:ext uri="{9D8B030D-6E8A-4147-A177-3AD203B41FA5}">
                      <a16:colId xmlns:a16="http://schemas.microsoft.com/office/drawing/2014/main" val="20015"/>
                    </a:ext>
                  </a:extLst>
                </a:gridCol>
                <a:gridCol w="384175">
                  <a:extLst>
                    <a:ext uri="{9D8B030D-6E8A-4147-A177-3AD203B41FA5}">
                      <a16:colId xmlns:a16="http://schemas.microsoft.com/office/drawing/2014/main" val="20016"/>
                    </a:ext>
                  </a:extLst>
                </a:gridCol>
                <a:gridCol w="382587">
                  <a:extLst>
                    <a:ext uri="{9D8B030D-6E8A-4147-A177-3AD203B41FA5}">
                      <a16:colId xmlns:a16="http://schemas.microsoft.com/office/drawing/2014/main" val="20017"/>
                    </a:ext>
                  </a:extLst>
                </a:gridCol>
                <a:gridCol w="384175">
                  <a:extLst>
                    <a:ext uri="{9D8B030D-6E8A-4147-A177-3AD203B41FA5}">
                      <a16:colId xmlns:a16="http://schemas.microsoft.com/office/drawing/2014/main" val="20018"/>
                    </a:ext>
                  </a:extLst>
                </a:gridCol>
                <a:gridCol w="382588">
                  <a:extLst>
                    <a:ext uri="{9D8B030D-6E8A-4147-A177-3AD203B41FA5}">
                      <a16:colId xmlns:a16="http://schemas.microsoft.com/office/drawing/2014/main" val="20019"/>
                    </a:ext>
                  </a:extLst>
                </a:gridCol>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cs typeface="ＭＳ Ｐゴシック"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cs typeface="ＭＳ Ｐゴシック"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grpSp>
        <p:nvGrpSpPr>
          <p:cNvPr id="10" name="Group 22">
            <a:extLst>
              <a:ext uri="{FF2B5EF4-FFF2-40B4-BE49-F238E27FC236}">
                <a16:creationId xmlns:a16="http://schemas.microsoft.com/office/drawing/2014/main" id="{3B38C0CF-2B99-4BFB-9D25-A8BDC7FFD5DA}"/>
              </a:ext>
            </a:extLst>
          </p:cNvPr>
          <p:cNvGrpSpPr>
            <a:grpSpLocks/>
          </p:cNvGrpSpPr>
          <p:nvPr/>
        </p:nvGrpSpPr>
        <p:grpSpPr bwMode="auto">
          <a:xfrm>
            <a:off x="3692525" y="3036318"/>
            <a:ext cx="1708150" cy="868363"/>
            <a:chOff x="3306149" y="2770994"/>
            <a:chExt cx="1709519" cy="868659"/>
          </a:xfrm>
        </p:grpSpPr>
        <p:cxnSp>
          <p:nvCxnSpPr>
            <p:cNvPr id="11" name="Straight Arrow Connector 10">
              <a:extLst>
                <a:ext uri="{FF2B5EF4-FFF2-40B4-BE49-F238E27FC236}">
                  <a16:creationId xmlns:a16="http://schemas.microsoft.com/office/drawing/2014/main" id="{0E831425-10C1-4D2A-A6D4-A3CC2C973C89}"/>
                </a:ext>
              </a:extLst>
            </p:cNvPr>
            <p:cNvCxnSpPr>
              <a:cxnSpLocks noChangeShapeType="1"/>
            </p:cNvCxnSpPr>
            <p:nvPr/>
          </p:nvCxnSpPr>
          <p:spPr bwMode="auto">
            <a:xfrm rot="5400000" flipH="1" flipV="1">
              <a:off x="3890174" y="3040139"/>
              <a:ext cx="539879" cy="1589"/>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2" name="TextBox 11">
              <a:extLst>
                <a:ext uri="{FF2B5EF4-FFF2-40B4-BE49-F238E27FC236}">
                  <a16:creationId xmlns:a16="http://schemas.microsoft.com/office/drawing/2014/main" id="{9F5A2FC8-313F-4ACF-8627-3B3829768FA6}"/>
                </a:ext>
              </a:extLst>
            </p:cNvPr>
            <p:cNvSpPr txBox="1">
              <a:spLocks noChangeArrowheads="1"/>
            </p:cNvSpPr>
            <p:nvPr/>
          </p:nvSpPr>
          <p:spPr bwMode="auto">
            <a:xfrm>
              <a:off x="3306149" y="3270233"/>
              <a:ext cx="1709519" cy="369420"/>
            </a:xfrm>
            <a:prstGeom prst="rect">
              <a:avLst/>
            </a:prstGeom>
            <a:solidFill>
              <a:schemeClr val="accent2">
                <a:lumMod val="40000"/>
                <a:lumOff val="60000"/>
              </a:schemeClr>
            </a:solidFill>
            <a:ln w="9525">
              <a:solidFill>
                <a:srgbClr val="56A0AC"/>
              </a:solidFill>
              <a:miter lim="800000"/>
              <a:headEnd/>
              <a:tailEnd/>
            </a:ln>
            <a:effectLst>
              <a:outerShdw blurRad="40000" dist="23000" dir="5400000" rotWithShape="0">
                <a:srgbClr val="808080">
                  <a:alpha val="34999"/>
                </a:srgbClr>
              </a:outerShdw>
            </a:effec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800" i="1" dirty="0">
                  <a:solidFill>
                    <a:srgbClr val="000000"/>
                  </a:solidFill>
                </a:rPr>
                <a:t>Median </a:t>
              </a:r>
              <a:r>
                <a:rPr lang="en-US" sz="1800" dirty="0">
                  <a:solidFill>
                    <a:srgbClr val="000000"/>
                  </a:solidFill>
                </a:rPr>
                <a:t>= 22.5</a:t>
              </a:r>
              <a:endParaRPr lang="en-US" sz="1800" i="1" dirty="0">
                <a:solidFill>
                  <a:srgbClr val="000000"/>
                </a:solidFill>
              </a:endParaRPr>
            </a:p>
          </p:txBody>
        </p:sp>
      </p:grpSp>
      <p:grpSp>
        <p:nvGrpSpPr>
          <p:cNvPr id="13" name="Group 21">
            <a:extLst>
              <a:ext uri="{FF2B5EF4-FFF2-40B4-BE49-F238E27FC236}">
                <a16:creationId xmlns:a16="http://schemas.microsoft.com/office/drawing/2014/main" id="{D6D45098-0461-4F31-97E5-766ABB72D592}"/>
              </a:ext>
            </a:extLst>
          </p:cNvPr>
          <p:cNvGrpSpPr>
            <a:grpSpLocks/>
          </p:cNvGrpSpPr>
          <p:nvPr/>
        </p:nvGrpSpPr>
        <p:grpSpPr bwMode="auto">
          <a:xfrm>
            <a:off x="2266950" y="2413964"/>
            <a:ext cx="4487863" cy="281042"/>
            <a:chOff x="1881098" y="1965741"/>
            <a:chExt cx="4488029" cy="421860"/>
          </a:xfrm>
        </p:grpSpPr>
        <p:sp>
          <p:nvSpPr>
            <p:cNvPr id="14" name="Down Arrow 13">
              <a:extLst>
                <a:ext uri="{FF2B5EF4-FFF2-40B4-BE49-F238E27FC236}">
                  <a16:creationId xmlns:a16="http://schemas.microsoft.com/office/drawing/2014/main" id="{F1181163-2090-4686-9713-23D9299EB9F4}"/>
                </a:ext>
              </a:extLst>
            </p:cNvPr>
            <p:cNvSpPr>
              <a:spLocks noChangeArrowheads="1"/>
            </p:cNvSpPr>
            <p:nvPr/>
          </p:nvSpPr>
          <p:spPr bwMode="auto">
            <a:xfrm>
              <a:off x="4071949"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5" name="Down Arrow 14">
              <a:extLst>
                <a:ext uri="{FF2B5EF4-FFF2-40B4-BE49-F238E27FC236}">
                  <a16:creationId xmlns:a16="http://schemas.microsoft.com/office/drawing/2014/main" id="{F47248D7-8C63-48B4-98F2-4BDC76C7C47E}"/>
                </a:ext>
              </a:extLst>
            </p:cNvPr>
            <p:cNvSpPr>
              <a:spLocks noChangeArrowheads="1"/>
            </p:cNvSpPr>
            <p:nvPr/>
          </p:nvSpPr>
          <p:spPr bwMode="auto">
            <a:xfrm>
              <a:off x="6160168"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6" name="Down Arrow 15">
              <a:extLst>
                <a:ext uri="{FF2B5EF4-FFF2-40B4-BE49-F238E27FC236}">
                  <a16:creationId xmlns:a16="http://schemas.microsoft.com/office/drawing/2014/main" id="{D4834040-BD9B-4609-BEC7-F3E649084FAA}"/>
                </a:ext>
              </a:extLst>
            </p:cNvPr>
            <p:cNvSpPr>
              <a:spLocks noChangeArrowheads="1"/>
            </p:cNvSpPr>
            <p:nvPr/>
          </p:nvSpPr>
          <p:spPr bwMode="auto">
            <a:xfrm>
              <a:off x="1881098" y="1965741"/>
              <a:ext cx="208959" cy="421860"/>
            </a:xfrm>
            <a:prstGeom prst="downArrow">
              <a:avLst>
                <a:gd name="adj1" fmla="val 50000"/>
                <a:gd name="adj2" fmla="val 50004"/>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grpSp>
      <p:grpSp>
        <p:nvGrpSpPr>
          <p:cNvPr id="17" name="Group 23">
            <a:extLst>
              <a:ext uri="{FF2B5EF4-FFF2-40B4-BE49-F238E27FC236}">
                <a16:creationId xmlns:a16="http://schemas.microsoft.com/office/drawing/2014/main" id="{01535C8A-FEB3-4D50-B942-9086CC1C6FE4}"/>
              </a:ext>
            </a:extLst>
          </p:cNvPr>
          <p:cNvGrpSpPr>
            <a:grpSpLocks/>
          </p:cNvGrpSpPr>
          <p:nvPr/>
        </p:nvGrpSpPr>
        <p:grpSpPr bwMode="auto">
          <a:xfrm>
            <a:off x="5903913" y="3036318"/>
            <a:ext cx="1203325" cy="868363"/>
            <a:chOff x="3589063" y="2770994"/>
            <a:chExt cx="1203749" cy="868571"/>
          </a:xfrm>
        </p:grpSpPr>
        <p:cxnSp>
          <p:nvCxnSpPr>
            <p:cNvPr id="18" name="Straight Arrow Connector 17">
              <a:extLst>
                <a:ext uri="{FF2B5EF4-FFF2-40B4-BE49-F238E27FC236}">
                  <a16:creationId xmlns:a16="http://schemas.microsoft.com/office/drawing/2014/main" id="{3B0F5075-A331-460D-B4D2-C3421EA479A9}"/>
                </a:ext>
              </a:extLst>
            </p:cNvPr>
            <p:cNvCxnSpPr>
              <a:cxnSpLocks noChangeShapeType="1"/>
            </p:cNvCxnSpPr>
            <p:nvPr/>
          </p:nvCxnSpPr>
          <p:spPr bwMode="auto">
            <a:xfrm rot="5400000" flipH="1" flipV="1">
              <a:off x="3890031" y="3040139"/>
              <a:ext cx="539879" cy="1588"/>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9" name="TextBox 18">
              <a:extLst>
                <a:ext uri="{FF2B5EF4-FFF2-40B4-BE49-F238E27FC236}">
                  <a16:creationId xmlns:a16="http://schemas.microsoft.com/office/drawing/2014/main" id="{411024E5-D47B-40C4-BAB6-85D73A4B8C4A}"/>
                </a:ext>
              </a:extLst>
            </p:cNvPr>
            <p:cNvSpPr txBox="1"/>
            <p:nvPr/>
          </p:nvSpPr>
          <p:spPr>
            <a:xfrm>
              <a:off x="3589063" y="3270233"/>
              <a:ext cx="1203749" cy="369332"/>
            </a:xfrm>
            <a:prstGeom prst="rect">
              <a:avLst/>
            </a:prstGeom>
            <a:solidFill>
              <a:schemeClr val="accent5">
                <a:lumMod val="60000"/>
                <a:lumOff val="40000"/>
              </a:schemeClr>
            </a:solidFill>
          </p:spPr>
          <p:style>
            <a:lnRef idx="0">
              <a:schemeClr val="accent1"/>
            </a:lnRef>
            <a:fillRef idx="3">
              <a:schemeClr val="accent1"/>
            </a:fillRef>
            <a:effectRef idx="3">
              <a:schemeClr val="accent1"/>
            </a:effectRef>
            <a:fontRef idx="minor">
              <a:schemeClr val="lt1"/>
            </a:fontRef>
          </p:style>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800" i="1">
                  <a:solidFill>
                    <a:srgbClr val="000000"/>
                  </a:solidFill>
                </a:rPr>
                <a:t>Q</a:t>
              </a:r>
              <a:r>
                <a:rPr lang="en-US" sz="1800" i="1" baseline="-25000">
                  <a:solidFill>
                    <a:srgbClr val="000000"/>
                  </a:solidFill>
                </a:rPr>
                <a:t>3</a:t>
              </a:r>
              <a:r>
                <a:rPr lang="en-US" sz="1800">
                  <a:solidFill>
                    <a:srgbClr val="000000"/>
                  </a:solidFill>
                </a:rPr>
                <a:t>= 42.5</a:t>
              </a:r>
              <a:endParaRPr lang="en-US" sz="1800" i="1">
                <a:solidFill>
                  <a:srgbClr val="000000"/>
                </a:solidFill>
              </a:endParaRPr>
            </a:p>
          </p:txBody>
        </p:sp>
      </p:grpSp>
      <p:grpSp>
        <p:nvGrpSpPr>
          <p:cNvPr id="20" name="Group 26">
            <a:extLst>
              <a:ext uri="{FF2B5EF4-FFF2-40B4-BE49-F238E27FC236}">
                <a16:creationId xmlns:a16="http://schemas.microsoft.com/office/drawing/2014/main" id="{B109B6D9-A3FD-4C17-B560-8C8A03B15DB7}"/>
              </a:ext>
            </a:extLst>
          </p:cNvPr>
          <p:cNvGrpSpPr>
            <a:grpSpLocks/>
          </p:cNvGrpSpPr>
          <p:nvPr/>
        </p:nvGrpSpPr>
        <p:grpSpPr bwMode="auto">
          <a:xfrm>
            <a:off x="2173288" y="3047431"/>
            <a:ext cx="1038225" cy="857250"/>
            <a:chOff x="3700576" y="2770994"/>
            <a:chExt cx="1038431" cy="868571"/>
          </a:xfrm>
        </p:grpSpPr>
        <p:cxnSp>
          <p:nvCxnSpPr>
            <p:cNvPr id="21" name="Straight Arrow Connector 20">
              <a:extLst>
                <a:ext uri="{FF2B5EF4-FFF2-40B4-BE49-F238E27FC236}">
                  <a16:creationId xmlns:a16="http://schemas.microsoft.com/office/drawing/2014/main" id="{4AC41769-BFC5-4F17-8E55-01E7625DD681}"/>
                </a:ext>
              </a:extLst>
            </p:cNvPr>
            <p:cNvCxnSpPr>
              <a:cxnSpLocks noChangeShapeType="1"/>
            </p:cNvCxnSpPr>
            <p:nvPr/>
          </p:nvCxnSpPr>
          <p:spPr bwMode="auto">
            <a:xfrm rot="5400000" flipH="1" flipV="1">
              <a:off x="3890309" y="3040140"/>
              <a:ext cx="539880" cy="1587"/>
            </a:xfrm>
            <a:prstGeom prst="straightConnector1">
              <a:avLst/>
            </a:prstGeom>
            <a:noFill/>
            <a:ln w="25400">
              <a:solidFill>
                <a:schemeClr val="tx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2" name="TextBox 21">
              <a:extLst>
                <a:ext uri="{FF2B5EF4-FFF2-40B4-BE49-F238E27FC236}">
                  <a16:creationId xmlns:a16="http://schemas.microsoft.com/office/drawing/2014/main" id="{FC49A6DD-9B6E-49F6-91D7-EB4B375DD982}"/>
                </a:ext>
              </a:extLst>
            </p:cNvPr>
            <p:cNvSpPr txBox="1"/>
            <p:nvPr/>
          </p:nvSpPr>
          <p:spPr>
            <a:xfrm>
              <a:off x="3700576" y="3270233"/>
              <a:ext cx="1038431" cy="369332"/>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800" i="1" dirty="0">
                  <a:solidFill>
                    <a:srgbClr val="000000"/>
                  </a:solidFill>
                </a:rPr>
                <a:t>Q</a:t>
              </a:r>
              <a:r>
                <a:rPr lang="en-US" sz="1800" i="1" baseline="-25000" dirty="0">
                  <a:solidFill>
                    <a:srgbClr val="000000"/>
                  </a:solidFill>
                </a:rPr>
                <a:t>1</a:t>
              </a:r>
              <a:r>
                <a:rPr lang="en-US" sz="1800" i="1" dirty="0">
                  <a:solidFill>
                    <a:srgbClr val="000000"/>
                  </a:solidFill>
                </a:rPr>
                <a:t> </a:t>
              </a:r>
              <a:r>
                <a:rPr lang="en-US" sz="1800" dirty="0">
                  <a:solidFill>
                    <a:srgbClr val="000000"/>
                  </a:solidFill>
                </a:rPr>
                <a:t>= 15</a:t>
              </a:r>
              <a:endParaRPr lang="en-US" sz="1800" i="1" dirty="0">
                <a:solidFill>
                  <a:srgbClr val="000000"/>
                </a:solidFill>
              </a:endParaRPr>
            </a:p>
          </p:txBody>
        </p:sp>
      </p:grpSp>
      <p:sp>
        <p:nvSpPr>
          <p:cNvPr id="23" name="TextBox 22">
            <a:extLst>
              <a:ext uri="{FF2B5EF4-FFF2-40B4-BE49-F238E27FC236}">
                <a16:creationId xmlns:a16="http://schemas.microsoft.com/office/drawing/2014/main" id="{8622ED30-8C78-434A-ACBF-592A97D96601}"/>
              </a:ext>
            </a:extLst>
          </p:cNvPr>
          <p:cNvSpPr txBox="1">
            <a:spLocks noChangeArrowheads="1"/>
          </p:cNvSpPr>
          <p:nvPr/>
        </p:nvSpPr>
        <p:spPr bwMode="auto">
          <a:xfrm>
            <a:off x="2692400" y="4004077"/>
            <a:ext cx="330455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2800" i="1" dirty="0">
                <a:latin typeface="+mn-lt"/>
              </a:rPr>
              <a:t>IQR</a:t>
            </a:r>
            <a:r>
              <a:rPr lang="en-US" altLang="en-US" sz="2800" dirty="0">
                <a:latin typeface="+mn-lt"/>
              </a:rPr>
              <a:t>	= </a:t>
            </a:r>
            <a:r>
              <a:rPr lang="en-US" altLang="en-US" sz="2800" i="1" dirty="0">
                <a:latin typeface="+mn-lt"/>
              </a:rPr>
              <a:t>Q</a:t>
            </a:r>
            <a:r>
              <a:rPr lang="en-US" altLang="en-US" sz="2800" i="1" baseline="-25000" dirty="0">
                <a:latin typeface="+mn-lt"/>
              </a:rPr>
              <a:t>3</a:t>
            </a:r>
            <a:r>
              <a:rPr lang="en-US" altLang="en-US" sz="2800" i="1" dirty="0">
                <a:latin typeface="+mn-lt"/>
              </a:rPr>
              <a:t> – Q</a:t>
            </a:r>
            <a:r>
              <a:rPr lang="en-US" altLang="en-US" sz="2800" i="1" baseline="-25000" dirty="0">
                <a:latin typeface="+mn-lt"/>
              </a:rPr>
              <a:t>1</a:t>
            </a:r>
          </a:p>
          <a:p>
            <a:pPr eaLnBrk="1" hangingPunct="1"/>
            <a:r>
              <a:rPr lang="en-US" altLang="en-US" sz="2800" b="1" dirty="0">
                <a:latin typeface="+mn-lt"/>
              </a:rPr>
              <a:t>	</a:t>
            </a:r>
            <a:r>
              <a:rPr lang="en-US" altLang="en-US" sz="2800" dirty="0">
                <a:latin typeface="+mn-lt"/>
              </a:rPr>
              <a:t>	= </a:t>
            </a:r>
            <a:r>
              <a:rPr lang="en-US" altLang="en-US" sz="2800" dirty="0">
                <a:solidFill>
                  <a:schemeClr val="accent1">
                    <a:lumMod val="60000"/>
                    <a:lumOff val="40000"/>
                  </a:schemeClr>
                </a:solidFill>
                <a:latin typeface="+mn-lt"/>
              </a:rPr>
              <a:t>42.5</a:t>
            </a:r>
            <a:r>
              <a:rPr lang="en-US" altLang="en-US" sz="2800" dirty="0">
                <a:solidFill>
                  <a:srgbClr val="1A847F"/>
                </a:solidFill>
                <a:latin typeface="+mn-lt"/>
              </a:rPr>
              <a:t> </a:t>
            </a:r>
            <a:r>
              <a:rPr lang="en-US" altLang="en-US" sz="2800" dirty="0">
                <a:latin typeface="+mn-lt"/>
              </a:rPr>
              <a:t>– </a:t>
            </a:r>
            <a:r>
              <a:rPr lang="en-US" altLang="en-US" sz="2800" dirty="0">
                <a:solidFill>
                  <a:schemeClr val="bg1">
                    <a:lumMod val="65000"/>
                  </a:schemeClr>
                </a:solidFill>
                <a:latin typeface="+mn-lt"/>
              </a:rPr>
              <a:t>15</a:t>
            </a:r>
            <a:endParaRPr lang="en-US" altLang="en-US" sz="2800" dirty="0">
              <a:solidFill>
                <a:schemeClr val="accent5">
                  <a:lumMod val="60000"/>
                  <a:lumOff val="40000"/>
                </a:schemeClr>
              </a:solidFill>
              <a:latin typeface="+mn-lt"/>
            </a:endParaRPr>
          </a:p>
          <a:p>
            <a:pPr eaLnBrk="1" hangingPunct="1"/>
            <a:r>
              <a:rPr lang="en-US" altLang="en-US" sz="2800" b="1" dirty="0">
                <a:latin typeface="+mn-lt"/>
              </a:rPr>
              <a:t>		</a:t>
            </a:r>
            <a:r>
              <a:rPr lang="en-US" altLang="en-US" sz="2800" dirty="0">
                <a:latin typeface="+mn-lt"/>
              </a:rPr>
              <a:t>= 27.5 minutes</a:t>
            </a:r>
          </a:p>
        </p:txBody>
      </p:sp>
      <p:sp>
        <p:nvSpPr>
          <p:cNvPr id="24" name="TextBox 28">
            <a:extLst>
              <a:ext uri="{FF2B5EF4-FFF2-40B4-BE49-F238E27FC236}">
                <a16:creationId xmlns:a16="http://schemas.microsoft.com/office/drawing/2014/main" id="{E3E1BE36-0C41-43D3-AACB-6636B1DA0B00}"/>
              </a:ext>
            </a:extLst>
          </p:cNvPr>
          <p:cNvSpPr txBox="1">
            <a:spLocks noChangeArrowheads="1"/>
          </p:cNvSpPr>
          <p:nvPr/>
        </p:nvSpPr>
        <p:spPr bwMode="auto">
          <a:xfrm>
            <a:off x="815975" y="5415657"/>
            <a:ext cx="76993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Aft>
                <a:spcPts val="600"/>
              </a:spcAft>
            </a:pPr>
            <a:r>
              <a:rPr lang="en-US" altLang="en-US" i="1" dirty="0">
                <a:latin typeface="+mn-lt"/>
              </a:rPr>
              <a:t>Interpretation</a:t>
            </a:r>
            <a:r>
              <a:rPr lang="en-US" altLang="en-US" dirty="0">
                <a:latin typeface="+mn-lt"/>
              </a:rPr>
              <a:t>: The range of the middle half of travel times for the New Yorkers in the sample is 27.5 minutes.</a:t>
            </a:r>
          </a:p>
        </p:txBody>
      </p:sp>
      <p:sp>
        <p:nvSpPr>
          <p:cNvPr id="25" name="TextBox 28">
            <a:extLst>
              <a:ext uri="{FF2B5EF4-FFF2-40B4-BE49-F238E27FC236}">
                <a16:creationId xmlns:a16="http://schemas.microsoft.com/office/drawing/2014/main" id="{620080B6-1EFC-4EB3-9D6A-39B96FF53289}"/>
              </a:ext>
            </a:extLst>
          </p:cNvPr>
          <p:cNvSpPr txBox="1">
            <a:spLocks noChangeArrowheads="1"/>
          </p:cNvSpPr>
          <p:nvPr/>
        </p:nvSpPr>
        <p:spPr bwMode="auto">
          <a:xfrm>
            <a:off x="608032" y="1367794"/>
            <a:ext cx="76993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Aft>
                <a:spcPts val="600"/>
              </a:spcAft>
            </a:pPr>
            <a:r>
              <a:rPr lang="en-US" altLang="en-US" dirty="0">
                <a:latin typeface="+mn-lt"/>
              </a:rPr>
              <a:t>Travel times for 20 New Yorkers:</a:t>
            </a:r>
          </a:p>
        </p:txBody>
      </p:sp>
    </p:spTree>
    <p:extLst>
      <p:ext uri="{BB962C8B-B14F-4D97-AF65-F5344CB8AC3E}">
        <p14:creationId xmlns:p14="http://schemas.microsoft.com/office/powerpoint/2010/main" val="262077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Identifying Outliers</a:t>
            </a:r>
          </a:p>
        </p:txBody>
      </p:sp>
      <p:pic>
        <p:nvPicPr>
          <p:cNvPr id="8" name="Picture 7">
            <a:extLst>
              <a:ext uri="{FF2B5EF4-FFF2-40B4-BE49-F238E27FC236}">
                <a16:creationId xmlns:a16="http://schemas.microsoft.com/office/drawing/2014/main" id="{0173C6F1-6F69-43B2-AE24-D0F066FABA09}"/>
              </a:ext>
            </a:extLst>
          </p:cNvPr>
          <p:cNvPicPr>
            <a:picLocks noChangeAspect="1"/>
          </p:cNvPicPr>
          <p:nvPr/>
        </p:nvPicPr>
        <p:blipFill>
          <a:blip r:embed="rId2"/>
          <a:stretch>
            <a:fillRect/>
          </a:stretch>
        </p:blipFill>
        <p:spPr>
          <a:xfrm>
            <a:off x="700777" y="2625476"/>
            <a:ext cx="7742446" cy="1855248"/>
          </a:xfrm>
          <a:prstGeom prst="rect">
            <a:avLst/>
          </a:prstGeom>
        </p:spPr>
      </p:pic>
      <p:sp>
        <p:nvSpPr>
          <p:cNvPr id="3" name="TextBox 2">
            <a:extLst>
              <a:ext uri="{FF2B5EF4-FFF2-40B4-BE49-F238E27FC236}">
                <a16:creationId xmlns:a16="http://schemas.microsoft.com/office/drawing/2014/main" id="{B8D09896-A323-46EF-AC82-F394CBE53C1A}"/>
              </a:ext>
            </a:extLst>
          </p:cNvPr>
          <p:cNvSpPr txBox="1"/>
          <p:nvPr/>
        </p:nvSpPr>
        <p:spPr>
          <a:xfrm>
            <a:off x="919732" y="1543831"/>
            <a:ext cx="7304536" cy="830997"/>
          </a:xfrm>
          <a:prstGeom prst="rect">
            <a:avLst/>
          </a:prstGeom>
          <a:noFill/>
        </p:spPr>
        <p:txBody>
          <a:bodyPr wrap="square" rtlCol="0">
            <a:spAutoFit/>
          </a:bodyPr>
          <a:lstStyle/>
          <a:p>
            <a:pPr algn="ctr"/>
            <a:r>
              <a:rPr lang="en-US" sz="2400" dirty="0"/>
              <a:t>Although there are several rules for outliers, one of the most common rules is the 1.5 × IQR rule.</a:t>
            </a:r>
          </a:p>
        </p:txBody>
      </p:sp>
    </p:spTree>
    <p:extLst>
      <p:ext uri="{BB962C8B-B14F-4D97-AF65-F5344CB8AC3E}">
        <p14:creationId xmlns:p14="http://schemas.microsoft.com/office/powerpoint/2010/main" val="300706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Identifying Outliers</a:t>
            </a:r>
          </a:p>
        </p:txBody>
      </p:sp>
      <p:sp>
        <p:nvSpPr>
          <p:cNvPr id="9" name="Rectangle 8">
            <a:extLst>
              <a:ext uri="{FF2B5EF4-FFF2-40B4-BE49-F238E27FC236}">
                <a16:creationId xmlns:a16="http://schemas.microsoft.com/office/drawing/2014/main" id="{D0DD70D3-D247-4EA6-A1D3-65DD044F9240}"/>
              </a:ext>
            </a:extLst>
          </p:cNvPr>
          <p:cNvSpPr/>
          <p:nvPr/>
        </p:nvSpPr>
        <p:spPr>
          <a:xfrm>
            <a:off x="823823" y="1421228"/>
            <a:ext cx="7496354" cy="1323439"/>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a:latin typeface="Calibri" panose="020F0502020204030204" pitchFamily="34" charset="0"/>
                <a:cs typeface="Calibri" panose="020F0502020204030204" pitchFamily="34" charset="0"/>
              </a:rPr>
              <a:t>Highway fuel economy ratings for twenty-five 2018 Toyota 4Runners tested by the EPA:</a:t>
            </a:r>
          </a:p>
          <a:p>
            <a:r>
              <a:rPr lang="en-US" sz="2000" dirty="0">
                <a:latin typeface="Calibri" panose="020F0502020204030204" pitchFamily="34" charset="0"/>
                <a:cs typeface="Calibri" panose="020F0502020204030204" pitchFamily="34" charset="0"/>
              </a:rPr>
              <a:t>21.5 21.9 22.0 22.1 22.1 22.2 22.2 22.3 22.3 22.3 22.4 22.4 22.4</a:t>
            </a:r>
          </a:p>
          <a:p>
            <a:r>
              <a:rPr lang="en-US" sz="2000" dirty="0">
                <a:latin typeface="Calibri" panose="020F0502020204030204" pitchFamily="34" charset="0"/>
                <a:cs typeface="Calibri" panose="020F0502020204030204" pitchFamily="34" charset="0"/>
              </a:rPr>
              <a:t>22.4 22.4 22.4 22.5 22.5 22.6 22.6 22.7 22.8 22.9 22.9 23.3</a:t>
            </a:r>
          </a:p>
        </p:txBody>
      </p:sp>
      <p:pic>
        <p:nvPicPr>
          <p:cNvPr id="10" name="Picture 9">
            <a:extLst>
              <a:ext uri="{FF2B5EF4-FFF2-40B4-BE49-F238E27FC236}">
                <a16:creationId xmlns:a16="http://schemas.microsoft.com/office/drawing/2014/main" id="{836B7FB5-D6B2-441B-A71F-5276BA246E4D}"/>
              </a:ext>
            </a:extLst>
          </p:cNvPr>
          <p:cNvPicPr>
            <a:picLocks noChangeAspect="1"/>
          </p:cNvPicPr>
          <p:nvPr/>
        </p:nvPicPr>
        <p:blipFill>
          <a:blip r:embed="rId2"/>
          <a:stretch>
            <a:fillRect/>
          </a:stretch>
        </p:blipFill>
        <p:spPr>
          <a:xfrm>
            <a:off x="3124469" y="3086032"/>
            <a:ext cx="5390881" cy="1209923"/>
          </a:xfrm>
          <a:prstGeom prst="rect">
            <a:avLst/>
          </a:prstGeom>
        </p:spPr>
      </p:pic>
      <p:sp>
        <p:nvSpPr>
          <p:cNvPr id="12" name="TextBox 11">
            <a:extLst>
              <a:ext uri="{FF2B5EF4-FFF2-40B4-BE49-F238E27FC236}">
                <a16:creationId xmlns:a16="http://schemas.microsoft.com/office/drawing/2014/main" id="{463D229B-EABF-4527-8BD3-1E818CB1F576}"/>
              </a:ext>
            </a:extLst>
          </p:cNvPr>
          <p:cNvSpPr txBox="1"/>
          <p:nvPr/>
        </p:nvSpPr>
        <p:spPr>
          <a:xfrm>
            <a:off x="1056736" y="3176381"/>
            <a:ext cx="2359324" cy="1015663"/>
          </a:xfrm>
          <a:prstGeom prst="rect">
            <a:avLst/>
          </a:prstGeom>
          <a:noFill/>
        </p:spPr>
        <p:txBody>
          <a:bodyPr wrap="square" rtlCol="0">
            <a:spAutoFit/>
          </a:bodyPr>
          <a:lstStyle/>
          <a:p>
            <a:r>
              <a:rPr lang="en-US" sz="2000" dirty="0"/>
              <a:t>Q</a:t>
            </a:r>
            <a:r>
              <a:rPr lang="en-US" sz="2000" baseline="-25000" dirty="0"/>
              <a:t>1</a:t>
            </a:r>
            <a:r>
              <a:rPr lang="en-US" sz="2000" dirty="0"/>
              <a:t> = 22.2 mpg</a:t>
            </a:r>
          </a:p>
          <a:p>
            <a:r>
              <a:rPr lang="en-US" sz="2000" dirty="0"/>
              <a:t>Q</a:t>
            </a:r>
            <a:r>
              <a:rPr lang="en-US" sz="2000" baseline="-25000" dirty="0"/>
              <a:t>3</a:t>
            </a:r>
            <a:r>
              <a:rPr lang="en-US" sz="2000" dirty="0"/>
              <a:t> = 22.6 mpg</a:t>
            </a:r>
          </a:p>
          <a:p>
            <a:r>
              <a:rPr lang="en-US" sz="2000" dirty="0"/>
              <a:t>IQR = 0.4 mpg</a:t>
            </a:r>
          </a:p>
        </p:txBody>
      </p:sp>
    </p:spTree>
    <p:extLst>
      <p:ext uri="{BB962C8B-B14F-4D97-AF65-F5344CB8AC3E}">
        <p14:creationId xmlns:p14="http://schemas.microsoft.com/office/powerpoint/2010/main" val="2112272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Identifying Outliers</a:t>
            </a:r>
          </a:p>
        </p:txBody>
      </p:sp>
      <p:sp>
        <p:nvSpPr>
          <p:cNvPr id="9" name="Rectangle 8">
            <a:extLst>
              <a:ext uri="{FF2B5EF4-FFF2-40B4-BE49-F238E27FC236}">
                <a16:creationId xmlns:a16="http://schemas.microsoft.com/office/drawing/2014/main" id="{D0DD70D3-D247-4EA6-A1D3-65DD044F9240}"/>
              </a:ext>
            </a:extLst>
          </p:cNvPr>
          <p:cNvSpPr/>
          <p:nvPr/>
        </p:nvSpPr>
        <p:spPr>
          <a:xfrm>
            <a:off x="823823" y="1421228"/>
            <a:ext cx="7496354" cy="1323439"/>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a:latin typeface="Calibri" panose="020F0502020204030204" pitchFamily="34" charset="0"/>
                <a:cs typeface="Calibri" panose="020F0502020204030204" pitchFamily="34" charset="0"/>
              </a:rPr>
              <a:t>Highway fuel economy ratings for twenty-five 2018 Toyota 4Runners tested by the EPA:</a:t>
            </a:r>
          </a:p>
          <a:p>
            <a:r>
              <a:rPr lang="en-US" sz="2000" dirty="0">
                <a:latin typeface="Calibri" panose="020F0502020204030204" pitchFamily="34" charset="0"/>
                <a:cs typeface="Calibri" panose="020F0502020204030204" pitchFamily="34" charset="0"/>
              </a:rPr>
              <a:t>21.5 21.9 22.0 22.1 22.1 22.2 22.2 22.3 22.3 22.3 22.4 22.4 22.4</a:t>
            </a:r>
          </a:p>
          <a:p>
            <a:r>
              <a:rPr lang="en-US" sz="2000" dirty="0">
                <a:latin typeface="Calibri" panose="020F0502020204030204" pitchFamily="34" charset="0"/>
                <a:cs typeface="Calibri" panose="020F0502020204030204" pitchFamily="34" charset="0"/>
              </a:rPr>
              <a:t>22.4 22.4 22.4 22.5 22.5 22.6 22.6 22.7 22.8 22.9 22.9 23.3</a:t>
            </a:r>
          </a:p>
        </p:txBody>
      </p:sp>
      <p:pic>
        <p:nvPicPr>
          <p:cNvPr id="10" name="Picture 9">
            <a:extLst>
              <a:ext uri="{FF2B5EF4-FFF2-40B4-BE49-F238E27FC236}">
                <a16:creationId xmlns:a16="http://schemas.microsoft.com/office/drawing/2014/main" id="{836B7FB5-D6B2-441B-A71F-5276BA246E4D}"/>
              </a:ext>
            </a:extLst>
          </p:cNvPr>
          <p:cNvPicPr>
            <a:picLocks noChangeAspect="1"/>
          </p:cNvPicPr>
          <p:nvPr/>
        </p:nvPicPr>
        <p:blipFill>
          <a:blip r:embed="rId2"/>
          <a:stretch>
            <a:fillRect/>
          </a:stretch>
        </p:blipFill>
        <p:spPr>
          <a:xfrm>
            <a:off x="3124469" y="3086032"/>
            <a:ext cx="5390881" cy="1209923"/>
          </a:xfrm>
          <a:prstGeom prst="rect">
            <a:avLst/>
          </a:prstGeom>
        </p:spPr>
      </p:pic>
      <p:sp>
        <p:nvSpPr>
          <p:cNvPr id="12" name="TextBox 11">
            <a:extLst>
              <a:ext uri="{FF2B5EF4-FFF2-40B4-BE49-F238E27FC236}">
                <a16:creationId xmlns:a16="http://schemas.microsoft.com/office/drawing/2014/main" id="{463D229B-EABF-4527-8BD3-1E818CB1F576}"/>
              </a:ext>
            </a:extLst>
          </p:cNvPr>
          <p:cNvSpPr txBox="1"/>
          <p:nvPr/>
        </p:nvSpPr>
        <p:spPr>
          <a:xfrm>
            <a:off x="1056736" y="3176381"/>
            <a:ext cx="2359324" cy="1015663"/>
          </a:xfrm>
          <a:prstGeom prst="rect">
            <a:avLst/>
          </a:prstGeom>
          <a:noFill/>
        </p:spPr>
        <p:txBody>
          <a:bodyPr wrap="square" rtlCol="0">
            <a:spAutoFit/>
          </a:bodyPr>
          <a:lstStyle/>
          <a:p>
            <a:r>
              <a:rPr lang="en-US" sz="2000" dirty="0"/>
              <a:t>Q</a:t>
            </a:r>
            <a:r>
              <a:rPr lang="en-US" sz="2000" baseline="-25000" dirty="0"/>
              <a:t>1</a:t>
            </a:r>
            <a:r>
              <a:rPr lang="en-US" sz="2000" dirty="0"/>
              <a:t> = 22.2 mpg</a:t>
            </a:r>
          </a:p>
          <a:p>
            <a:r>
              <a:rPr lang="en-US" sz="2000" dirty="0"/>
              <a:t>Q</a:t>
            </a:r>
            <a:r>
              <a:rPr lang="en-US" sz="2000" baseline="-25000" dirty="0"/>
              <a:t>3</a:t>
            </a:r>
            <a:r>
              <a:rPr lang="en-US" sz="2000" dirty="0"/>
              <a:t> = 22.6 mpg</a:t>
            </a:r>
          </a:p>
          <a:p>
            <a:r>
              <a:rPr lang="en-US" sz="2000" dirty="0"/>
              <a:t>IQR = 0.4 mpg</a:t>
            </a:r>
          </a:p>
        </p:txBody>
      </p:sp>
      <p:sp>
        <p:nvSpPr>
          <p:cNvPr id="14" name="TextBox 13">
            <a:extLst>
              <a:ext uri="{FF2B5EF4-FFF2-40B4-BE49-F238E27FC236}">
                <a16:creationId xmlns:a16="http://schemas.microsoft.com/office/drawing/2014/main" id="{9F029DF3-CF92-48A2-BB8B-42654B46C7A4}"/>
              </a:ext>
            </a:extLst>
          </p:cNvPr>
          <p:cNvSpPr txBox="1"/>
          <p:nvPr/>
        </p:nvSpPr>
        <p:spPr>
          <a:xfrm>
            <a:off x="1306902" y="4623759"/>
            <a:ext cx="6176513" cy="369332"/>
          </a:xfrm>
          <a:prstGeom prst="rect">
            <a:avLst/>
          </a:prstGeom>
          <a:noFill/>
        </p:spPr>
        <p:txBody>
          <a:bodyPr wrap="square" rtlCol="0">
            <a:spAutoFit/>
          </a:bodyPr>
          <a:lstStyle/>
          <a:p>
            <a:pPr>
              <a:spcAft>
                <a:spcPts val="1200"/>
              </a:spcAft>
            </a:pPr>
            <a:r>
              <a:rPr lang="en-US" b="1" dirty="0">
                <a:solidFill>
                  <a:schemeClr val="accent2">
                    <a:lumMod val="75000"/>
                  </a:schemeClr>
                </a:solidFill>
              </a:rPr>
              <a:t>Low outliers &lt; Q</a:t>
            </a:r>
            <a:r>
              <a:rPr lang="en-US" b="1" baseline="-25000" dirty="0">
                <a:solidFill>
                  <a:schemeClr val="accent2">
                    <a:lumMod val="75000"/>
                  </a:schemeClr>
                </a:solidFill>
              </a:rPr>
              <a:t>1</a:t>
            </a:r>
            <a:r>
              <a:rPr lang="en-US" b="1" dirty="0">
                <a:solidFill>
                  <a:schemeClr val="accent2">
                    <a:lumMod val="75000"/>
                  </a:schemeClr>
                </a:solidFill>
              </a:rPr>
              <a:t> – 1.5 × IQR = 22.2 – 1.5 × 0.4 = 21.6</a:t>
            </a:r>
          </a:p>
        </p:txBody>
      </p:sp>
    </p:spTree>
    <p:extLst>
      <p:ext uri="{BB962C8B-B14F-4D97-AF65-F5344CB8AC3E}">
        <p14:creationId xmlns:p14="http://schemas.microsoft.com/office/powerpoint/2010/main" val="21940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Identifying Outliers</a:t>
            </a:r>
          </a:p>
        </p:txBody>
      </p:sp>
      <p:sp>
        <p:nvSpPr>
          <p:cNvPr id="9" name="Rectangle 8">
            <a:extLst>
              <a:ext uri="{FF2B5EF4-FFF2-40B4-BE49-F238E27FC236}">
                <a16:creationId xmlns:a16="http://schemas.microsoft.com/office/drawing/2014/main" id="{D0DD70D3-D247-4EA6-A1D3-65DD044F9240}"/>
              </a:ext>
            </a:extLst>
          </p:cNvPr>
          <p:cNvSpPr/>
          <p:nvPr/>
        </p:nvSpPr>
        <p:spPr>
          <a:xfrm>
            <a:off x="823823" y="1421228"/>
            <a:ext cx="7496354" cy="1323439"/>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a:latin typeface="Calibri" panose="020F0502020204030204" pitchFamily="34" charset="0"/>
                <a:cs typeface="Calibri" panose="020F0502020204030204" pitchFamily="34" charset="0"/>
              </a:rPr>
              <a:t>Highway fuel economy ratings for twenty-five 2018 Toyota 4Runners tested by the EPA:</a:t>
            </a:r>
          </a:p>
          <a:p>
            <a:r>
              <a:rPr lang="en-US" sz="2000" dirty="0">
                <a:latin typeface="Calibri" panose="020F0502020204030204" pitchFamily="34" charset="0"/>
                <a:cs typeface="Calibri" panose="020F0502020204030204" pitchFamily="34" charset="0"/>
              </a:rPr>
              <a:t>21.5 21.9 22.0 22.1 22.1 22.2 22.2 22.3 22.3 22.3 22.4 22.4 22.4</a:t>
            </a:r>
          </a:p>
          <a:p>
            <a:r>
              <a:rPr lang="en-US" sz="2000" dirty="0">
                <a:latin typeface="Calibri" panose="020F0502020204030204" pitchFamily="34" charset="0"/>
                <a:cs typeface="Calibri" panose="020F0502020204030204" pitchFamily="34" charset="0"/>
              </a:rPr>
              <a:t>22.4 22.4 22.4 22.5 22.5 22.6 22.6 22.7 22.8 22.9 22.9 23.3</a:t>
            </a:r>
          </a:p>
        </p:txBody>
      </p:sp>
      <p:pic>
        <p:nvPicPr>
          <p:cNvPr id="10" name="Picture 9">
            <a:extLst>
              <a:ext uri="{FF2B5EF4-FFF2-40B4-BE49-F238E27FC236}">
                <a16:creationId xmlns:a16="http://schemas.microsoft.com/office/drawing/2014/main" id="{836B7FB5-D6B2-441B-A71F-5276BA246E4D}"/>
              </a:ext>
            </a:extLst>
          </p:cNvPr>
          <p:cNvPicPr>
            <a:picLocks noChangeAspect="1"/>
          </p:cNvPicPr>
          <p:nvPr/>
        </p:nvPicPr>
        <p:blipFill>
          <a:blip r:embed="rId2"/>
          <a:stretch>
            <a:fillRect/>
          </a:stretch>
        </p:blipFill>
        <p:spPr>
          <a:xfrm>
            <a:off x="3124469" y="3086032"/>
            <a:ext cx="5390881" cy="1209923"/>
          </a:xfrm>
          <a:prstGeom prst="rect">
            <a:avLst/>
          </a:prstGeom>
        </p:spPr>
      </p:pic>
      <p:sp>
        <p:nvSpPr>
          <p:cNvPr id="12" name="TextBox 11">
            <a:extLst>
              <a:ext uri="{FF2B5EF4-FFF2-40B4-BE49-F238E27FC236}">
                <a16:creationId xmlns:a16="http://schemas.microsoft.com/office/drawing/2014/main" id="{463D229B-EABF-4527-8BD3-1E818CB1F576}"/>
              </a:ext>
            </a:extLst>
          </p:cNvPr>
          <p:cNvSpPr txBox="1"/>
          <p:nvPr/>
        </p:nvSpPr>
        <p:spPr>
          <a:xfrm>
            <a:off x="1056736" y="3176381"/>
            <a:ext cx="2359324" cy="1015663"/>
          </a:xfrm>
          <a:prstGeom prst="rect">
            <a:avLst/>
          </a:prstGeom>
          <a:noFill/>
        </p:spPr>
        <p:txBody>
          <a:bodyPr wrap="square" rtlCol="0">
            <a:spAutoFit/>
          </a:bodyPr>
          <a:lstStyle/>
          <a:p>
            <a:r>
              <a:rPr lang="en-US" sz="2000" dirty="0"/>
              <a:t>Q</a:t>
            </a:r>
            <a:r>
              <a:rPr lang="en-US" sz="2000" baseline="-25000" dirty="0"/>
              <a:t>1</a:t>
            </a:r>
            <a:r>
              <a:rPr lang="en-US" sz="2000" dirty="0"/>
              <a:t> = 22.2 mpg</a:t>
            </a:r>
          </a:p>
          <a:p>
            <a:r>
              <a:rPr lang="en-US" sz="2000" dirty="0"/>
              <a:t>Q</a:t>
            </a:r>
            <a:r>
              <a:rPr lang="en-US" sz="2000" baseline="-25000" dirty="0"/>
              <a:t>3</a:t>
            </a:r>
            <a:r>
              <a:rPr lang="en-US" sz="2000" dirty="0"/>
              <a:t> = 22.6 mpg</a:t>
            </a:r>
          </a:p>
          <a:p>
            <a:r>
              <a:rPr lang="en-US" sz="2000" dirty="0"/>
              <a:t>IQR = 0.4 mpg</a:t>
            </a:r>
          </a:p>
        </p:txBody>
      </p:sp>
      <p:sp>
        <p:nvSpPr>
          <p:cNvPr id="14" name="TextBox 13">
            <a:extLst>
              <a:ext uri="{FF2B5EF4-FFF2-40B4-BE49-F238E27FC236}">
                <a16:creationId xmlns:a16="http://schemas.microsoft.com/office/drawing/2014/main" id="{9F029DF3-CF92-48A2-BB8B-42654B46C7A4}"/>
              </a:ext>
            </a:extLst>
          </p:cNvPr>
          <p:cNvSpPr txBox="1"/>
          <p:nvPr/>
        </p:nvSpPr>
        <p:spPr>
          <a:xfrm>
            <a:off x="1306902" y="4623759"/>
            <a:ext cx="6176513" cy="369332"/>
          </a:xfrm>
          <a:prstGeom prst="rect">
            <a:avLst/>
          </a:prstGeom>
          <a:noFill/>
        </p:spPr>
        <p:txBody>
          <a:bodyPr wrap="square" rtlCol="0">
            <a:spAutoFit/>
          </a:bodyPr>
          <a:lstStyle/>
          <a:p>
            <a:pPr>
              <a:spcAft>
                <a:spcPts val="1200"/>
              </a:spcAft>
            </a:pPr>
            <a:r>
              <a:rPr lang="en-US" b="1" dirty="0">
                <a:solidFill>
                  <a:schemeClr val="accent2">
                    <a:lumMod val="75000"/>
                  </a:schemeClr>
                </a:solidFill>
              </a:rPr>
              <a:t>Low outliers &lt; Q</a:t>
            </a:r>
            <a:r>
              <a:rPr lang="en-US" b="1" baseline="-25000" dirty="0">
                <a:solidFill>
                  <a:schemeClr val="accent2">
                    <a:lumMod val="75000"/>
                  </a:schemeClr>
                </a:solidFill>
              </a:rPr>
              <a:t>1</a:t>
            </a:r>
            <a:r>
              <a:rPr lang="en-US" b="1" dirty="0">
                <a:solidFill>
                  <a:schemeClr val="accent2">
                    <a:lumMod val="75000"/>
                  </a:schemeClr>
                </a:solidFill>
              </a:rPr>
              <a:t> – 1.5 × IQR = 22.2 – 1.5 × 0.4 = 21.6</a:t>
            </a:r>
          </a:p>
        </p:txBody>
      </p:sp>
      <p:cxnSp>
        <p:nvCxnSpPr>
          <p:cNvPr id="4" name="Straight Connector 3">
            <a:extLst>
              <a:ext uri="{FF2B5EF4-FFF2-40B4-BE49-F238E27FC236}">
                <a16:creationId xmlns:a16="http://schemas.microsoft.com/office/drawing/2014/main" id="{E23BEF94-429A-4325-A106-CB303999FF7A}"/>
              </a:ext>
            </a:extLst>
          </p:cNvPr>
          <p:cNvCxnSpPr/>
          <p:nvPr/>
        </p:nvCxnSpPr>
        <p:spPr>
          <a:xfrm>
            <a:off x="3605840" y="2976113"/>
            <a:ext cx="0" cy="724619"/>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 name="Arrow: Left 4">
            <a:extLst>
              <a:ext uri="{FF2B5EF4-FFF2-40B4-BE49-F238E27FC236}">
                <a16:creationId xmlns:a16="http://schemas.microsoft.com/office/drawing/2014/main" id="{26C915EA-F913-471D-B6D2-DD20995AB59E}"/>
              </a:ext>
            </a:extLst>
          </p:cNvPr>
          <p:cNvSpPr/>
          <p:nvPr/>
        </p:nvSpPr>
        <p:spPr>
          <a:xfrm>
            <a:off x="2984738" y="3194974"/>
            <a:ext cx="621102" cy="286896"/>
          </a:xfrm>
          <a:prstGeom prst="left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0850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Identifying Outliers</a:t>
            </a:r>
          </a:p>
        </p:txBody>
      </p:sp>
      <p:sp>
        <p:nvSpPr>
          <p:cNvPr id="9" name="Rectangle 8">
            <a:extLst>
              <a:ext uri="{FF2B5EF4-FFF2-40B4-BE49-F238E27FC236}">
                <a16:creationId xmlns:a16="http://schemas.microsoft.com/office/drawing/2014/main" id="{D0DD70D3-D247-4EA6-A1D3-65DD044F9240}"/>
              </a:ext>
            </a:extLst>
          </p:cNvPr>
          <p:cNvSpPr/>
          <p:nvPr/>
        </p:nvSpPr>
        <p:spPr>
          <a:xfrm>
            <a:off x="823823" y="1421228"/>
            <a:ext cx="7496354" cy="1323439"/>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a:latin typeface="Calibri" panose="020F0502020204030204" pitchFamily="34" charset="0"/>
                <a:cs typeface="Calibri" panose="020F0502020204030204" pitchFamily="34" charset="0"/>
              </a:rPr>
              <a:t>Highway fuel economy ratings for twenty-five 2018 Toyota 4Runners tested by the EPA:</a:t>
            </a:r>
          </a:p>
          <a:p>
            <a:r>
              <a:rPr lang="en-US" sz="2000" dirty="0">
                <a:latin typeface="Calibri" panose="020F0502020204030204" pitchFamily="34" charset="0"/>
                <a:cs typeface="Calibri" panose="020F0502020204030204" pitchFamily="34" charset="0"/>
              </a:rPr>
              <a:t>21.5 21.9 22.0 22.1 22.1 22.2 22.2 22.3 22.3 22.3 22.4 22.4 22.4</a:t>
            </a:r>
          </a:p>
          <a:p>
            <a:r>
              <a:rPr lang="en-US" sz="2000" dirty="0">
                <a:latin typeface="Calibri" panose="020F0502020204030204" pitchFamily="34" charset="0"/>
                <a:cs typeface="Calibri" panose="020F0502020204030204" pitchFamily="34" charset="0"/>
              </a:rPr>
              <a:t>22.4 22.4 22.4 22.5 22.5 22.6 22.6 22.7 22.8 22.9 22.9 23.3</a:t>
            </a:r>
          </a:p>
        </p:txBody>
      </p:sp>
      <p:pic>
        <p:nvPicPr>
          <p:cNvPr id="10" name="Picture 9">
            <a:extLst>
              <a:ext uri="{FF2B5EF4-FFF2-40B4-BE49-F238E27FC236}">
                <a16:creationId xmlns:a16="http://schemas.microsoft.com/office/drawing/2014/main" id="{836B7FB5-D6B2-441B-A71F-5276BA246E4D}"/>
              </a:ext>
            </a:extLst>
          </p:cNvPr>
          <p:cNvPicPr>
            <a:picLocks noChangeAspect="1"/>
          </p:cNvPicPr>
          <p:nvPr/>
        </p:nvPicPr>
        <p:blipFill>
          <a:blip r:embed="rId2"/>
          <a:stretch>
            <a:fillRect/>
          </a:stretch>
        </p:blipFill>
        <p:spPr>
          <a:xfrm>
            <a:off x="3124469" y="3086032"/>
            <a:ext cx="5390881" cy="1209923"/>
          </a:xfrm>
          <a:prstGeom prst="rect">
            <a:avLst/>
          </a:prstGeom>
        </p:spPr>
      </p:pic>
      <p:sp>
        <p:nvSpPr>
          <p:cNvPr id="12" name="TextBox 11">
            <a:extLst>
              <a:ext uri="{FF2B5EF4-FFF2-40B4-BE49-F238E27FC236}">
                <a16:creationId xmlns:a16="http://schemas.microsoft.com/office/drawing/2014/main" id="{463D229B-EABF-4527-8BD3-1E818CB1F576}"/>
              </a:ext>
            </a:extLst>
          </p:cNvPr>
          <p:cNvSpPr txBox="1"/>
          <p:nvPr/>
        </p:nvSpPr>
        <p:spPr>
          <a:xfrm>
            <a:off x="1056736" y="3176381"/>
            <a:ext cx="2359324" cy="1015663"/>
          </a:xfrm>
          <a:prstGeom prst="rect">
            <a:avLst/>
          </a:prstGeom>
          <a:noFill/>
        </p:spPr>
        <p:txBody>
          <a:bodyPr wrap="square" rtlCol="0">
            <a:spAutoFit/>
          </a:bodyPr>
          <a:lstStyle/>
          <a:p>
            <a:r>
              <a:rPr lang="en-US" sz="2000" dirty="0"/>
              <a:t>Q</a:t>
            </a:r>
            <a:r>
              <a:rPr lang="en-US" sz="2000" baseline="-25000" dirty="0"/>
              <a:t>1</a:t>
            </a:r>
            <a:r>
              <a:rPr lang="en-US" sz="2000" dirty="0"/>
              <a:t> = 22.2 mpg</a:t>
            </a:r>
          </a:p>
          <a:p>
            <a:r>
              <a:rPr lang="en-US" sz="2000" dirty="0"/>
              <a:t>Q</a:t>
            </a:r>
            <a:r>
              <a:rPr lang="en-US" sz="2000" baseline="-25000" dirty="0"/>
              <a:t>3</a:t>
            </a:r>
            <a:r>
              <a:rPr lang="en-US" sz="2000" dirty="0"/>
              <a:t> = 22.6 mpg</a:t>
            </a:r>
          </a:p>
          <a:p>
            <a:r>
              <a:rPr lang="en-US" sz="2000" dirty="0"/>
              <a:t>IQR = 0.4 mpg</a:t>
            </a:r>
          </a:p>
        </p:txBody>
      </p:sp>
      <p:sp>
        <p:nvSpPr>
          <p:cNvPr id="14" name="TextBox 13">
            <a:extLst>
              <a:ext uri="{FF2B5EF4-FFF2-40B4-BE49-F238E27FC236}">
                <a16:creationId xmlns:a16="http://schemas.microsoft.com/office/drawing/2014/main" id="{9F029DF3-CF92-48A2-BB8B-42654B46C7A4}"/>
              </a:ext>
            </a:extLst>
          </p:cNvPr>
          <p:cNvSpPr txBox="1"/>
          <p:nvPr/>
        </p:nvSpPr>
        <p:spPr>
          <a:xfrm>
            <a:off x="1306902" y="4623759"/>
            <a:ext cx="6176513" cy="800219"/>
          </a:xfrm>
          <a:prstGeom prst="rect">
            <a:avLst/>
          </a:prstGeom>
          <a:noFill/>
        </p:spPr>
        <p:txBody>
          <a:bodyPr wrap="square" rtlCol="0">
            <a:spAutoFit/>
          </a:bodyPr>
          <a:lstStyle/>
          <a:p>
            <a:pPr>
              <a:spcAft>
                <a:spcPts val="1200"/>
              </a:spcAft>
            </a:pPr>
            <a:r>
              <a:rPr lang="en-US" b="1" dirty="0">
                <a:solidFill>
                  <a:schemeClr val="accent2">
                    <a:lumMod val="75000"/>
                  </a:schemeClr>
                </a:solidFill>
              </a:rPr>
              <a:t>Low outliers &lt; Q</a:t>
            </a:r>
            <a:r>
              <a:rPr lang="en-US" b="1" baseline="-25000" dirty="0">
                <a:solidFill>
                  <a:schemeClr val="accent2">
                    <a:lumMod val="75000"/>
                  </a:schemeClr>
                </a:solidFill>
              </a:rPr>
              <a:t>1</a:t>
            </a:r>
            <a:r>
              <a:rPr lang="en-US" b="1" dirty="0">
                <a:solidFill>
                  <a:schemeClr val="accent2">
                    <a:lumMod val="75000"/>
                  </a:schemeClr>
                </a:solidFill>
              </a:rPr>
              <a:t> – 1.5 × IQR = 22.2 – 1.5 × 0.4 = 21.6</a:t>
            </a:r>
          </a:p>
          <a:p>
            <a:pPr>
              <a:spcAft>
                <a:spcPts val="1200"/>
              </a:spcAft>
            </a:pPr>
            <a:r>
              <a:rPr lang="en-US" b="1" dirty="0">
                <a:solidFill>
                  <a:srgbClr val="7030A0"/>
                </a:solidFill>
              </a:rPr>
              <a:t>High </a:t>
            </a:r>
            <a:r>
              <a:rPr lang="en-US" b="1" dirty="0" err="1">
                <a:solidFill>
                  <a:srgbClr val="7030A0"/>
                </a:solidFill>
              </a:rPr>
              <a:t>outiers</a:t>
            </a:r>
            <a:r>
              <a:rPr lang="en-US" b="1" dirty="0">
                <a:solidFill>
                  <a:srgbClr val="7030A0"/>
                </a:solidFill>
              </a:rPr>
              <a:t> &gt;  Q</a:t>
            </a:r>
            <a:r>
              <a:rPr lang="en-US" b="1" baseline="-25000" dirty="0">
                <a:solidFill>
                  <a:srgbClr val="7030A0"/>
                </a:solidFill>
              </a:rPr>
              <a:t>3</a:t>
            </a:r>
            <a:r>
              <a:rPr lang="en-US" b="1" dirty="0">
                <a:solidFill>
                  <a:srgbClr val="7030A0"/>
                </a:solidFill>
              </a:rPr>
              <a:t> + 1.5 × IQR = 22.6 + 1.5 × 0.4 = 23.2</a:t>
            </a:r>
          </a:p>
        </p:txBody>
      </p:sp>
      <p:cxnSp>
        <p:nvCxnSpPr>
          <p:cNvPr id="7" name="Straight Connector 6">
            <a:extLst>
              <a:ext uri="{FF2B5EF4-FFF2-40B4-BE49-F238E27FC236}">
                <a16:creationId xmlns:a16="http://schemas.microsoft.com/office/drawing/2014/main" id="{B0AD54EE-AC9E-4413-A8D8-92B4970C4055}"/>
              </a:ext>
            </a:extLst>
          </p:cNvPr>
          <p:cNvCxnSpPr/>
          <p:nvPr/>
        </p:nvCxnSpPr>
        <p:spPr>
          <a:xfrm>
            <a:off x="3605840" y="2976113"/>
            <a:ext cx="0" cy="724619"/>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Arrow: Left 7">
            <a:extLst>
              <a:ext uri="{FF2B5EF4-FFF2-40B4-BE49-F238E27FC236}">
                <a16:creationId xmlns:a16="http://schemas.microsoft.com/office/drawing/2014/main" id="{B2460B70-FF86-4FE1-8EA6-2353B6ED35C2}"/>
              </a:ext>
            </a:extLst>
          </p:cNvPr>
          <p:cNvSpPr/>
          <p:nvPr/>
        </p:nvSpPr>
        <p:spPr>
          <a:xfrm>
            <a:off x="2984738" y="3194974"/>
            <a:ext cx="621102" cy="286896"/>
          </a:xfrm>
          <a:prstGeom prst="left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3989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402E8-E674-4C09-949E-B04CAE44D0DE}"/>
              </a:ext>
            </a:extLst>
          </p:cNvPr>
          <p:cNvSpPr>
            <a:spLocks noGrp="1"/>
          </p:cNvSpPr>
          <p:nvPr>
            <p:ph type="title"/>
          </p:nvPr>
        </p:nvSpPr>
        <p:spPr/>
        <p:txBody>
          <a:bodyPr/>
          <a:lstStyle/>
          <a:p>
            <a:r>
              <a:rPr lang="en-US" dirty="0"/>
              <a:t>Measuring Center: The Mean</a:t>
            </a:r>
          </a:p>
        </p:txBody>
      </p:sp>
      <p:sp>
        <p:nvSpPr>
          <p:cNvPr id="8" name="Content Placeholder 2">
            <a:extLst>
              <a:ext uri="{FF2B5EF4-FFF2-40B4-BE49-F238E27FC236}">
                <a16:creationId xmlns:a16="http://schemas.microsoft.com/office/drawing/2014/main" id="{AF84C15D-7E73-45DF-9435-6100D2ED77B1}"/>
              </a:ext>
            </a:extLst>
          </p:cNvPr>
          <p:cNvSpPr txBox="1">
            <a:spLocks/>
          </p:cNvSpPr>
          <p:nvPr/>
        </p:nvSpPr>
        <p:spPr>
          <a:xfrm>
            <a:off x="628650" y="1511895"/>
            <a:ext cx="7886700" cy="1238589"/>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US" sz="2400"/>
              <a:t>Here are the data on the number of goals scored in 20 games played by the 2016 U.S. women’s soccer team:</a:t>
            </a:r>
          </a:p>
          <a:p>
            <a:pPr marL="0" indent="0" algn="ctr">
              <a:buFont typeface="Arial" panose="020B0604020202020204" pitchFamily="34" charset="0"/>
              <a:buNone/>
            </a:pPr>
            <a:r>
              <a:rPr lang="en-US" sz="2400"/>
              <a:t>5  5  1  10  5  2  1  1  2  3  3  2  1  4  2  1  2  1  9  3</a:t>
            </a:r>
            <a:endParaRPr lang="en-US" sz="2400" dirty="0"/>
          </a:p>
        </p:txBody>
      </p:sp>
    </p:spTree>
    <p:extLst>
      <p:ext uri="{BB962C8B-B14F-4D97-AF65-F5344CB8AC3E}">
        <p14:creationId xmlns:p14="http://schemas.microsoft.com/office/powerpoint/2010/main" val="3704132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Identifying Outliers</a:t>
            </a:r>
          </a:p>
        </p:txBody>
      </p:sp>
      <p:sp>
        <p:nvSpPr>
          <p:cNvPr id="9" name="Rectangle 8">
            <a:extLst>
              <a:ext uri="{FF2B5EF4-FFF2-40B4-BE49-F238E27FC236}">
                <a16:creationId xmlns:a16="http://schemas.microsoft.com/office/drawing/2014/main" id="{D0DD70D3-D247-4EA6-A1D3-65DD044F9240}"/>
              </a:ext>
            </a:extLst>
          </p:cNvPr>
          <p:cNvSpPr/>
          <p:nvPr/>
        </p:nvSpPr>
        <p:spPr>
          <a:xfrm>
            <a:off x="823823" y="1421228"/>
            <a:ext cx="7496354" cy="1323439"/>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a:latin typeface="Calibri" panose="020F0502020204030204" pitchFamily="34" charset="0"/>
                <a:cs typeface="Calibri" panose="020F0502020204030204" pitchFamily="34" charset="0"/>
              </a:rPr>
              <a:t>Highway fuel economy ratings for twenty-five 2018 Toyota 4Runners tested by the EPA:</a:t>
            </a:r>
          </a:p>
          <a:p>
            <a:r>
              <a:rPr lang="en-US" sz="2000" dirty="0">
                <a:latin typeface="Calibri" panose="020F0502020204030204" pitchFamily="34" charset="0"/>
                <a:cs typeface="Calibri" panose="020F0502020204030204" pitchFamily="34" charset="0"/>
              </a:rPr>
              <a:t>21.5 21.9 22.0 22.1 22.1 22.2 22.2 22.3 22.3 22.3 22.4 22.4 22.4</a:t>
            </a:r>
          </a:p>
          <a:p>
            <a:r>
              <a:rPr lang="en-US" sz="2000" dirty="0">
                <a:latin typeface="Calibri" panose="020F0502020204030204" pitchFamily="34" charset="0"/>
                <a:cs typeface="Calibri" panose="020F0502020204030204" pitchFamily="34" charset="0"/>
              </a:rPr>
              <a:t>22.4 22.4 22.4 22.5 22.5 22.6 22.6 22.7 22.8 22.9 22.9 23.3</a:t>
            </a:r>
          </a:p>
        </p:txBody>
      </p:sp>
      <p:pic>
        <p:nvPicPr>
          <p:cNvPr id="10" name="Picture 9">
            <a:extLst>
              <a:ext uri="{FF2B5EF4-FFF2-40B4-BE49-F238E27FC236}">
                <a16:creationId xmlns:a16="http://schemas.microsoft.com/office/drawing/2014/main" id="{836B7FB5-D6B2-441B-A71F-5276BA246E4D}"/>
              </a:ext>
            </a:extLst>
          </p:cNvPr>
          <p:cNvPicPr>
            <a:picLocks noChangeAspect="1"/>
          </p:cNvPicPr>
          <p:nvPr/>
        </p:nvPicPr>
        <p:blipFill>
          <a:blip r:embed="rId2"/>
          <a:stretch>
            <a:fillRect/>
          </a:stretch>
        </p:blipFill>
        <p:spPr>
          <a:xfrm>
            <a:off x="3124469" y="3086032"/>
            <a:ext cx="5390881" cy="1209923"/>
          </a:xfrm>
          <a:prstGeom prst="rect">
            <a:avLst/>
          </a:prstGeom>
        </p:spPr>
      </p:pic>
      <p:sp>
        <p:nvSpPr>
          <p:cNvPr id="12" name="TextBox 11">
            <a:extLst>
              <a:ext uri="{FF2B5EF4-FFF2-40B4-BE49-F238E27FC236}">
                <a16:creationId xmlns:a16="http://schemas.microsoft.com/office/drawing/2014/main" id="{463D229B-EABF-4527-8BD3-1E818CB1F576}"/>
              </a:ext>
            </a:extLst>
          </p:cNvPr>
          <p:cNvSpPr txBox="1"/>
          <p:nvPr/>
        </p:nvSpPr>
        <p:spPr>
          <a:xfrm>
            <a:off x="1056736" y="3176381"/>
            <a:ext cx="2359324" cy="1015663"/>
          </a:xfrm>
          <a:prstGeom prst="rect">
            <a:avLst/>
          </a:prstGeom>
          <a:noFill/>
        </p:spPr>
        <p:txBody>
          <a:bodyPr wrap="square" rtlCol="0">
            <a:spAutoFit/>
          </a:bodyPr>
          <a:lstStyle/>
          <a:p>
            <a:r>
              <a:rPr lang="en-US" sz="2000" dirty="0"/>
              <a:t>Q</a:t>
            </a:r>
            <a:r>
              <a:rPr lang="en-US" sz="2000" baseline="-25000" dirty="0"/>
              <a:t>1</a:t>
            </a:r>
            <a:r>
              <a:rPr lang="en-US" sz="2000" dirty="0"/>
              <a:t> = 22.2 mpg</a:t>
            </a:r>
          </a:p>
          <a:p>
            <a:r>
              <a:rPr lang="en-US" sz="2000" dirty="0"/>
              <a:t>Q</a:t>
            </a:r>
            <a:r>
              <a:rPr lang="en-US" sz="2000" baseline="-25000" dirty="0"/>
              <a:t>3</a:t>
            </a:r>
            <a:r>
              <a:rPr lang="en-US" sz="2000" dirty="0"/>
              <a:t> = 22.6 mpg</a:t>
            </a:r>
          </a:p>
          <a:p>
            <a:r>
              <a:rPr lang="en-US" sz="2000" dirty="0"/>
              <a:t>IQR = 0.4 mpg</a:t>
            </a:r>
          </a:p>
        </p:txBody>
      </p:sp>
      <p:sp>
        <p:nvSpPr>
          <p:cNvPr id="14" name="TextBox 13">
            <a:extLst>
              <a:ext uri="{FF2B5EF4-FFF2-40B4-BE49-F238E27FC236}">
                <a16:creationId xmlns:a16="http://schemas.microsoft.com/office/drawing/2014/main" id="{9F029DF3-CF92-48A2-BB8B-42654B46C7A4}"/>
              </a:ext>
            </a:extLst>
          </p:cNvPr>
          <p:cNvSpPr txBox="1"/>
          <p:nvPr/>
        </p:nvSpPr>
        <p:spPr>
          <a:xfrm>
            <a:off x="1306902" y="4623759"/>
            <a:ext cx="6176513" cy="800219"/>
          </a:xfrm>
          <a:prstGeom prst="rect">
            <a:avLst/>
          </a:prstGeom>
          <a:noFill/>
        </p:spPr>
        <p:txBody>
          <a:bodyPr wrap="square" rtlCol="0">
            <a:spAutoFit/>
          </a:bodyPr>
          <a:lstStyle/>
          <a:p>
            <a:pPr>
              <a:spcAft>
                <a:spcPts val="1200"/>
              </a:spcAft>
            </a:pPr>
            <a:r>
              <a:rPr lang="en-US" b="1" dirty="0">
                <a:solidFill>
                  <a:schemeClr val="accent2">
                    <a:lumMod val="75000"/>
                  </a:schemeClr>
                </a:solidFill>
              </a:rPr>
              <a:t>Low outliers &lt; Q</a:t>
            </a:r>
            <a:r>
              <a:rPr lang="en-US" b="1" baseline="-25000" dirty="0">
                <a:solidFill>
                  <a:schemeClr val="accent2">
                    <a:lumMod val="75000"/>
                  </a:schemeClr>
                </a:solidFill>
              </a:rPr>
              <a:t>1</a:t>
            </a:r>
            <a:r>
              <a:rPr lang="en-US" b="1" dirty="0">
                <a:solidFill>
                  <a:schemeClr val="accent2">
                    <a:lumMod val="75000"/>
                  </a:schemeClr>
                </a:solidFill>
              </a:rPr>
              <a:t> – 1.5 × IQR = 22.2 – 1.5 × 0.4 = 21.6</a:t>
            </a:r>
          </a:p>
          <a:p>
            <a:pPr>
              <a:spcAft>
                <a:spcPts val="1200"/>
              </a:spcAft>
            </a:pPr>
            <a:r>
              <a:rPr lang="en-US" b="1" dirty="0">
                <a:solidFill>
                  <a:srgbClr val="7030A0"/>
                </a:solidFill>
              </a:rPr>
              <a:t>High </a:t>
            </a:r>
            <a:r>
              <a:rPr lang="en-US" b="1" dirty="0" err="1">
                <a:solidFill>
                  <a:srgbClr val="7030A0"/>
                </a:solidFill>
              </a:rPr>
              <a:t>outiers</a:t>
            </a:r>
            <a:r>
              <a:rPr lang="en-US" b="1" dirty="0">
                <a:solidFill>
                  <a:srgbClr val="7030A0"/>
                </a:solidFill>
              </a:rPr>
              <a:t> &gt;  Q</a:t>
            </a:r>
            <a:r>
              <a:rPr lang="en-US" b="1" baseline="-25000" dirty="0">
                <a:solidFill>
                  <a:srgbClr val="7030A0"/>
                </a:solidFill>
              </a:rPr>
              <a:t>3</a:t>
            </a:r>
            <a:r>
              <a:rPr lang="en-US" b="1" dirty="0">
                <a:solidFill>
                  <a:srgbClr val="7030A0"/>
                </a:solidFill>
              </a:rPr>
              <a:t> + 1.5 × IQR = 22.6 + 1.5 × 0.4 = 23.2</a:t>
            </a:r>
          </a:p>
        </p:txBody>
      </p:sp>
      <p:cxnSp>
        <p:nvCxnSpPr>
          <p:cNvPr id="4" name="Straight Connector 3">
            <a:extLst>
              <a:ext uri="{FF2B5EF4-FFF2-40B4-BE49-F238E27FC236}">
                <a16:creationId xmlns:a16="http://schemas.microsoft.com/office/drawing/2014/main" id="{E23BEF94-429A-4325-A106-CB303999FF7A}"/>
              </a:ext>
            </a:extLst>
          </p:cNvPr>
          <p:cNvCxnSpPr/>
          <p:nvPr/>
        </p:nvCxnSpPr>
        <p:spPr>
          <a:xfrm>
            <a:off x="3605840" y="2976113"/>
            <a:ext cx="0" cy="724619"/>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 name="Arrow: Left 4">
            <a:extLst>
              <a:ext uri="{FF2B5EF4-FFF2-40B4-BE49-F238E27FC236}">
                <a16:creationId xmlns:a16="http://schemas.microsoft.com/office/drawing/2014/main" id="{26C915EA-F913-471D-B6D2-DD20995AB59E}"/>
              </a:ext>
            </a:extLst>
          </p:cNvPr>
          <p:cNvSpPr/>
          <p:nvPr/>
        </p:nvSpPr>
        <p:spPr>
          <a:xfrm>
            <a:off x="2984738" y="3194974"/>
            <a:ext cx="621102" cy="286896"/>
          </a:xfrm>
          <a:prstGeom prst="left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A3306DB3-A1F0-43D3-B2D5-176D14D31F6F}"/>
              </a:ext>
            </a:extLst>
          </p:cNvPr>
          <p:cNvCxnSpPr>
            <a:cxnSpLocks/>
          </p:cNvCxnSpPr>
          <p:nvPr/>
        </p:nvCxnSpPr>
        <p:spPr>
          <a:xfrm flipH="1">
            <a:off x="7562489" y="2976113"/>
            <a:ext cx="0" cy="724619"/>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3" name="Arrow: Left 12">
            <a:extLst>
              <a:ext uri="{FF2B5EF4-FFF2-40B4-BE49-F238E27FC236}">
                <a16:creationId xmlns:a16="http://schemas.microsoft.com/office/drawing/2014/main" id="{86EA7E21-4CFB-4420-81E2-6F0CCD14947F}"/>
              </a:ext>
            </a:extLst>
          </p:cNvPr>
          <p:cNvSpPr/>
          <p:nvPr/>
        </p:nvSpPr>
        <p:spPr>
          <a:xfrm flipH="1">
            <a:off x="7562488" y="3194974"/>
            <a:ext cx="621102" cy="286896"/>
          </a:xfrm>
          <a:prstGeom prst="lef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3669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Identifying Outliers</a:t>
            </a:r>
          </a:p>
        </p:txBody>
      </p:sp>
      <p:sp>
        <p:nvSpPr>
          <p:cNvPr id="9" name="Rectangle 8">
            <a:extLst>
              <a:ext uri="{FF2B5EF4-FFF2-40B4-BE49-F238E27FC236}">
                <a16:creationId xmlns:a16="http://schemas.microsoft.com/office/drawing/2014/main" id="{D0DD70D3-D247-4EA6-A1D3-65DD044F9240}"/>
              </a:ext>
            </a:extLst>
          </p:cNvPr>
          <p:cNvSpPr/>
          <p:nvPr/>
        </p:nvSpPr>
        <p:spPr>
          <a:xfrm>
            <a:off x="823823" y="1421228"/>
            <a:ext cx="7496354" cy="1323439"/>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a:latin typeface="Calibri" panose="020F0502020204030204" pitchFamily="34" charset="0"/>
                <a:cs typeface="Calibri" panose="020F0502020204030204" pitchFamily="34" charset="0"/>
              </a:rPr>
              <a:t>Highway fuel economy ratings for twenty-five 2018 Toyota 4Runners tested by the EPA:</a:t>
            </a:r>
          </a:p>
          <a:p>
            <a:r>
              <a:rPr lang="en-US" sz="2000" dirty="0">
                <a:latin typeface="Calibri" panose="020F0502020204030204" pitchFamily="34" charset="0"/>
                <a:cs typeface="Calibri" panose="020F0502020204030204" pitchFamily="34" charset="0"/>
              </a:rPr>
              <a:t>21.5 21.9 22.0 22.1 22.1 22.2 22.2 22.3 22.3 22.3 22.4 22.4 22.4</a:t>
            </a:r>
          </a:p>
          <a:p>
            <a:r>
              <a:rPr lang="en-US" sz="2000" dirty="0">
                <a:latin typeface="Calibri" panose="020F0502020204030204" pitchFamily="34" charset="0"/>
                <a:cs typeface="Calibri" panose="020F0502020204030204" pitchFamily="34" charset="0"/>
              </a:rPr>
              <a:t>22.4 22.4 22.4 22.5 22.5 22.6 22.6 22.7 22.8 22.9 22.9 23.3</a:t>
            </a:r>
          </a:p>
        </p:txBody>
      </p:sp>
      <p:pic>
        <p:nvPicPr>
          <p:cNvPr id="10" name="Picture 9">
            <a:extLst>
              <a:ext uri="{FF2B5EF4-FFF2-40B4-BE49-F238E27FC236}">
                <a16:creationId xmlns:a16="http://schemas.microsoft.com/office/drawing/2014/main" id="{836B7FB5-D6B2-441B-A71F-5276BA246E4D}"/>
              </a:ext>
            </a:extLst>
          </p:cNvPr>
          <p:cNvPicPr>
            <a:picLocks noChangeAspect="1"/>
          </p:cNvPicPr>
          <p:nvPr/>
        </p:nvPicPr>
        <p:blipFill>
          <a:blip r:embed="rId2"/>
          <a:stretch>
            <a:fillRect/>
          </a:stretch>
        </p:blipFill>
        <p:spPr>
          <a:xfrm>
            <a:off x="3124469" y="3086032"/>
            <a:ext cx="5390881" cy="1209923"/>
          </a:xfrm>
          <a:prstGeom prst="rect">
            <a:avLst/>
          </a:prstGeom>
        </p:spPr>
      </p:pic>
      <p:sp>
        <p:nvSpPr>
          <p:cNvPr id="12" name="TextBox 11">
            <a:extLst>
              <a:ext uri="{FF2B5EF4-FFF2-40B4-BE49-F238E27FC236}">
                <a16:creationId xmlns:a16="http://schemas.microsoft.com/office/drawing/2014/main" id="{463D229B-EABF-4527-8BD3-1E818CB1F576}"/>
              </a:ext>
            </a:extLst>
          </p:cNvPr>
          <p:cNvSpPr txBox="1"/>
          <p:nvPr/>
        </p:nvSpPr>
        <p:spPr>
          <a:xfrm>
            <a:off x="1056736" y="3176381"/>
            <a:ext cx="2359324" cy="1015663"/>
          </a:xfrm>
          <a:prstGeom prst="rect">
            <a:avLst/>
          </a:prstGeom>
          <a:noFill/>
        </p:spPr>
        <p:txBody>
          <a:bodyPr wrap="square" rtlCol="0">
            <a:spAutoFit/>
          </a:bodyPr>
          <a:lstStyle/>
          <a:p>
            <a:r>
              <a:rPr lang="en-US" sz="2000" dirty="0"/>
              <a:t>Q</a:t>
            </a:r>
            <a:r>
              <a:rPr lang="en-US" sz="2000" baseline="-25000" dirty="0"/>
              <a:t>1</a:t>
            </a:r>
            <a:r>
              <a:rPr lang="en-US" sz="2000" dirty="0"/>
              <a:t> = 22.2 mpg</a:t>
            </a:r>
          </a:p>
          <a:p>
            <a:r>
              <a:rPr lang="en-US" sz="2000" dirty="0"/>
              <a:t>Q</a:t>
            </a:r>
            <a:r>
              <a:rPr lang="en-US" sz="2000" baseline="-25000" dirty="0"/>
              <a:t>3</a:t>
            </a:r>
            <a:r>
              <a:rPr lang="en-US" sz="2000" dirty="0"/>
              <a:t> = 22.6 mpg</a:t>
            </a:r>
          </a:p>
          <a:p>
            <a:r>
              <a:rPr lang="en-US" sz="2000" dirty="0"/>
              <a:t>IQR = 0.4 mpg</a:t>
            </a:r>
          </a:p>
        </p:txBody>
      </p:sp>
      <p:sp>
        <p:nvSpPr>
          <p:cNvPr id="14" name="TextBox 13">
            <a:extLst>
              <a:ext uri="{FF2B5EF4-FFF2-40B4-BE49-F238E27FC236}">
                <a16:creationId xmlns:a16="http://schemas.microsoft.com/office/drawing/2014/main" id="{9F029DF3-CF92-48A2-BB8B-42654B46C7A4}"/>
              </a:ext>
            </a:extLst>
          </p:cNvPr>
          <p:cNvSpPr txBox="1"/>
          <p:nvPr/>
        </p:nvSpPr>
        <p:spPr>
          <a:xfrm>
            <a:off x="1306902" y="4623759"/>
            <a:ext cx="6176513" cy="800219"/>
          </a:xfrm>
          <a:prstGeom prst="rect">
            <a:avLst/>
          </a:prstGeom>
          <a:noFill/>
        </p:spPr>
        <p:txBody>
          <a:bodyPr wrap="square" rtlCol="0">
            <a:spAutoFit/>
          </a:bodyPr>
          <a:lstStyle/>
          <a:p>
            <a:pPr>
              <a:spcAft>
                <a:spcPts val="1200"/>
              </a:spcAft>
            </a:pPr>
            <a:r>
              <a:rPr lang="en-US" b="1" dirty="0">
                <a:solidFill>
                  <a:schemeClr val="accent2">
                    <a:lumMod val="75000"/>
                  </a:schemeClr>
                </a:solidFill>
              </a:rPr>
              <a:t>Low outliers &lt; Q</a:t>
            </a:r>
            <a:r>
              <a:rPr lang="en-US" b="1" baseline="-25000" dirty="0">
                <a:solidFill>
                  <a:schemeClr val="accent2">
                    <a:lumMod val="75000"/>
                  </a:schemeClr>
                </a:solidFill>
              </a:rPr>
              <a:t>1</a:t>
            </a:r>
            <a:r>
              <a:rPr lang="en-US" b="1" dirty="0">
                <a:solidFill>
                  <a:schemeClr val="accent2">
                    <a:lumMod val="75000"/>
                  </a:schemeClr>
                </a:solidFill>
              </a:rPr>
              <a:t> – 1.5 × IQR = 22.2 – 1.5 × 0.4 = 21.6</a:t>
            </a:r>
          </a:p>
          <a:p>
            <a:pPr>
              <a:spcAft>
                <a:spcPts val="1200"/>
              </a:spcAft>
            </a:pPr>
            <a:r>
              <a:rPr lang="en-US" b="1" dirty="0">
                <a:solidFill>
                  <a:srgbClr val="7030A0"/>
                </a:solidFill>
              </a:rPr>
              <a:t>High </a:t>
            </a:r>
            <a:r>
              <a:rPr lang="en-US" b="1" dirty="0" err="1">
                <a:solidFill>
                  <a:srgbClr val="7030A0"/>
                </a:solidFill>
              </a:rPr>
              <a:t>outiers</a:t>
            </a:r>
            <a:r>
              <a:rPr lang="en-US" b="1" dirty="0">
                <a:solidFill>
                  <a:srgbClr val="7030A0"/>
                </a:solidFill>
              </a:rPr>
              <a:t> &gt;  Q</a:t>
            </a:r>
            <a:r>
              <a:rPr lang="en-US" b="1" baseline="-25000" dirty="0">
                <a:solidFill>
                  <a:srgbClr val="7030A0"/>
                </a:solidFill>
              </a:rPr>
              <a:t>3</a:t>
            </a:r>
            <a:r>
              <a:rPr lang="en-US" b="1" dirty="0">
                <a:solidFill>
                  <a:srgbClr val="7030A0"/>
                </a:solidFill>
              </a:rPr>
              <a:t> + 1.5 × IQR = 22.6 + 1.5 × 0.4 = 23.2</a:t>
            </a:r>
          </a:p>
        </p:txBody>
      </p:sp>
      <p:cxnSp>
        <p:nvCxnSpPr>
          <p:cNvPr id="4" name="Straight Connector 3">
            <a:extLst>
              <a:ext uri="{FF2B5EF4-FFF2-40B4-BE49-F238E27FC236}">
                <a16:creationId xmlns:a16="http://schemas.microsoft.com/office/drawing/2014/main" id="{E23BEF94-429A-4325-A106-CB303999FF7A}"/>
              </a:ext>
            </a:extLst>
          </p:cNvPr>
          <p:cNvCxnSpPr/>
          <p:nvPr/>
        </p:nvCxnSpPr>
        <p:spPr>
          <a:xfrm>
            <a:off x="3605840" y="2976113"/>
            <a:ext cx="0" cy="724619"/>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 name="Arrow: Left 4">
            <a:extLst>
              <a:ext uri="{FF2B5EF4-FFF2-40B4-BE49-F238E27FC236}">
                <a16:creationId xmlns:a16="http://schemas.microsoft.com/office/drawing/2014/main" id="{26C915EA-F913-471D-B6D2-DD20995AB59E}"/>
              </a:ext>
            </a:extLst>
          </p:cNvPr>
          <p:cNvSpPr/>
          <p:nvPr/>
        </p:nvSpPr>
        <p:spPr>
          <a:xfrm>
            <a:off x="2984738" y="3194974"/>
            <a:ext cx="621102" cy="286896"/>
          </a:xfrm>
          <a:prstGeom prst="left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A3306DB3-A1F0-43D3-B2D5-176D14D31F6F}"/>
              </a:ext>
            </a:extLst>
          </p:cNvPr>
          <p:cNvCxnSpPr>
            <a:cxnSpLocks/>
          </p:cNvCxnSpPr>
          <p:nvPr/>
        </p:nvCxnSpPr>
        <p:spPr>
          <a:xfrm flipH="1">
            <a:off x="7562489" y="2976113"/>
            <a:ext cx="0" cy="724619"/>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3" name="Arrow: Left 12">
            <a:extLst>
              <a:ext uri="{FF2B5EF4-FFF2-40B4-BE49-F238E27FC236}">
                <a16:creationId xmlns:a16="http://schemas.microsoft.com/office/drawing/2014/main" id="{86EA7E21-4CFB-4420-81E2-6F0CCD14947F}"/>
              </a:ext>
            </a:extLst>
          </p:cNvPr>
          <p:cNvSpPr/>
          <p:nvPr/>
        </p:nvSpPr>
        <p:spPr>
          <a:xfrm flipH="1">
            <a:off x="7562488" y="3194974"/>
            <a:ext cx="621102" cy="286896"/>
          </a:xfrm>
          <a:prstGeom prst="lef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82E5C9D-E914-4152-941A-56F51E2043FB}"/>
              </a:ext>
            </a:extLst>
          </p:cNvPr>
          <p:cNvSpPr txBox="1"/>
          <p:nvPr/>
        </p:nvSpPr>
        <p:spPr>
          <a:xfrm>
            <a:off x="1056736" y="5501750"/>
            <a:ext cx="6655279" cy="707886"/>
          </a:xfrm>
          <a:prstGeom prst="rect">
            <a:avLst/>
          </a:prstGeom>
          <a:noFill/>
        </p:spPr>
        <p:txBody>
          <a:bodyPr wrap="square" rtlCol="0">
            <a:spAutoFit/>
          </a:bodyPr>
          <a:lstStyle/>
          <a:p>
            <a:r>
              <a:rPr lang="en-US" sz="2000" b="1" dirty="0"/>
              <a:t>The cars with fuel economy ratings of 21.5 mpg and 23.3 mpg would be considered outliers by the 1.5 × IQR rule.</a:t>
            </a:r>
          </a:p>
        </p:txBody>
      </p:sp>
    </p:spTree>
    <p:extLst>
      <p:ext uri="{BB962C8B-B14F-4D97-AF65-F5344CB8AC3E}">
        <p14:creationId xmlns:p14="http://schemas.microsoft.com/office/powerpoint/2010/main" val="2038763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Identifying Outliers</a:t>
            </a:r>
          </a:p>
        </p:txBody>
      </p:sp>
      <p:sp>
        <p:nvSpPr>
          <p:cNvPr id="4" name="Rectangle 3">
            <a:extLst>
              <a:ext uri="{FF2B5EF4-FFF2-40B4-BE49-F238E27FC236}">
                <a16:creationId xmlns:a16="http://schemas.microsoft.com/office/drawing/2014/main" id="{9CF4A27F-F672-4F52-BBFB-68716C887623}"/>
              </a:ext>
            </a:extLst>
          </p:cNvPr>
          <p:cNvSpPr/>
          <p:nvPr/>
        </p:nvSpPr>
        <p:spPr>
          <a:xfrm>
            <a:off x="719766" y="1682151"/>
            <a:ext cx="7704467" cy="2677656"/>
          </a:xfrm>
          <a:prstGeom prst="rect">
            <a:avLst/>
          </a:prstGeom>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a:noAutofit/>
          </a:bodyPr>
          <a:lstStyle/>
          <a:p>
            <a:r>
              <a:rPr lang="en-US" sz="2800" b="1" dirty="0">
                <a:latin typeface="Calibri" panose="020F0502020204030204" pitchFamily="34" charset="0"/>
                <a:cs typeface="Calibri" panose="020F0502020204030204" pitchFamily="34" charset="0"/>
              </a:rPr>
              <a:t>Why look for outliers?</a:t>
            </a:r>
          </a:p>
        </p:txBody>
      </p:sp>
      <p:pic>
        <p:nvPicPr>
          <p:cNvPr id="6" name="Picture 5">
            <a:extLst>
              <a:ext uri="{FF2B5EF4-FFF2-40B4-BE49-F238E27FC236}">
                <a16:creationId xmlns:a16="http://schemas.microsoft.com/office/drawing/2014/main" id="{2CCB6F31-FEA4-4850-820A-7B94FB0C53EF}"/>
              </a:ext>
            </a:extLst>
          </p:cNvPr>
          <p:cNvPicPr>
            <a:picLocks noChangeAspect="1"/>
          </p:cNvPicPr>
          <p:nvPr/>
        </p:nvPicPr>
        <p:blipFill>
          <a:blip r:embed="rId2"/>
          <a:stretch>
            <a:fillRect/>
          </a:stretch>
        </p:blipFill>
        <p:spPr>
          <a:xfrm>
            <a:off x="1097261" y="4500764"/>
            <a:ext cx="7244482" cy="1625943"/>
          </a:xfrm>
          <a:prstGeom prst="rect">
            <a:avLst/>
          </a:prstGeom>
        </p:spPr>
      </p:pic>
      <p:sp>
        <p:nvSpPr>
          <p:cNvPr id="3" name="Oval 2">
            <a:extLst>
              <a:ext uri="{FF2B5EF4-FFF2-40B4-BE49-F238E27FC236}">
                <a16:creationId xmlns:a16="http://schemas.microsoft.com/office/drawing/2014/main" id="{FF3B3604-6F22-492F-A19E-D6F43EC30E20}"/>
              </a:ext>
            </a:extLst>
          </p:cNvPr>
          <p:cNvSpPr/>
          <p:nvPr/>
        </p:nvSpPr>
        <p:spPr>
          <a:xfrm>
            <a:off x="1224948" y="5055081"/>
            <a:ext cx="370937" cy="3709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0E55A0D-2C77-434E-AA47-551DA421287F}"/>
              </a:ext>
            </a:extLst>
          </p:cNvPr>
          <p:cNvSpPr/>
          <p:nvPr/>
        </p:nvSpPr>
        <p:spPr>
          <a:xfrm>
            <a:off x="7211682" y="5089585"/>
            <a:ext cx="362310" cy="33643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3031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Identifying Outliers</a:t>
            </a:r>
          </a:p>
        </p:txBody>
      </p:sp>
      <p:sp>
        <p:nvSpPr>
          <p:cNvPr id="4" name="Rectangle 3">
            <a:extLst>
              <a:ext uri="{FF2B5EF4-FFF2-40B4-BE49-F238E27FC236}">
                <a16:creationId xmlns:a16="http://schemas.microsoft.com/office/drawing/2014/main" id="{9CF4A27F-F672-4F52-BBFB-68716C887623}"/>
              </a:ext>
            </a:extLst>
          </p:cNvPr>
          <p:cNvSpPr/>
          <p:nvPr/>
        </p:nvSpPr>
        <p:spPr>
          <a:xfrm>
            <a:off x="719766" y="1682151"/>
            <a:ext cx="7704467" cy="2677656"/>
          </a:xfrm>
          <a:prstGeom prst="rect">
            <a:avLst/>
          </a:prstGeom>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a:noAutofit/>
          </a:bodyPr>
          <a:lstStyle/>
          <a:p>
            <a:r>
              <a:rPr lang="en-US" sz="2800" b="1" dirty="0">
                <a:latin typeface="Calibri" panose="020F0502020204030204" pitchFamily="34" charset="0"/>
                <a:cs typeface="Calibri" panose="020F0502020204030204" pitchFamily="34" charset="0"/>
              </a:rPr>
              <a:t>Why look for outliers?</a:t>
            </a:r>
          </a:p>
          <a:p>
            <a:pPr marL="457200" indent="-457200">
              <a:buAutoNum type="arabicPeriod"/>
            </a:pPr>
            <a:r>
              <a:rPr lang="en-US" sz="2800" dirty="0">
                <a:latin typeface="Calibri" panose="020F0502020204030204" pitchFamily="34" charset="0"/>
                <a:cs typeface="Calibri" panose="020F0502020204030204" pitchFamily="34" charset="0"/>
              </a:rPr>
              <a:t>They might be inaccurate data values. </a:t>
            </a:r>
          </a:p>
        </p:txBody>
      </p:sp>
      <p:pic>
        <p:nvPicPr>
          <p:cNvPr id="6" name="Picture 5">
            <a:extLst>
              <a:ext uri="{FF2B5EF4-FFF2-40B4-BE49-F238E27FC236}">
                <a16:creationId xmlns:a16="http://schemas.microsoft.com/office/drawing/2014/main" id="{2CCB6F31-FEA4-4850-820A-7B94FB0C53EF}"/>
              </a:ext>
            </a:extLst>
          </p:cNvPr>
          <p:cNvPicPr>
            <a:picLocks noChangeAspect="1"/>
          </p:cNvPicPr>
          <p:nvPr/>
        </p:nvPicPr>
        <p:blipFill>
          <a:blip r:embed="rId2"/>
          <a:stretch>
            <a:fillRect/>
          </a:stretch>
        </p:blipFill>
        <p:spPr>
          <a:xfrm>
            <a:off x="1097261" y="4500764"/>
            <a:ext cx="7244482" cy="1625943"/>
          </a:xfrm>
          <a:prstGeom prst="rect">
            <a:avLst/>
          </a:prstGeom>
        </p:spPr>
      </p:pic>
      <p:sp>
        <p:nvSpPr>
          <p:cNvPr id="3" name="Oval 2">
            <a:extLst>
              <a:ext uri="{FF2B5EF4-FFF2-40B4-BE49-F238E27FC236}">
                <a16:creationId xmlns:a16="http://schemas.microsoft.com/office/drawing/2014/main" id="{FF3B3604-6F22-492F-A19E-D6F43EC30E20}"/>
              </a:ext>
            </a:extLst>
          </p:cNvPr>
          <p:cNvSpPr/>
          <p:nvPr/>
        </p:nvSpPr>
        <p:spPr>
          <a:xfrm>
            <a:off x="1224948" y="5055081"/>
            <a:ext cx="370937" cy="3709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0E55A0D-2C77-434E-AA47-551DA421287F}"/>
              </a:ext>
            </a:extLst>
          </p:cNvPr>
          <p:cNvSpPr/>
          <p:nvPr/>
        </p:nvSpPr>
        <p:spPr>
          <a:xfrm>
            <a:off x="7211682" y="5089585"/>
            <a:ext cx="362310" cy="33643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9182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Identifying Outliers</a:t>
            </a:r>
          </a:p>
        </p:txBody>
      </p:sp>
      <p:sp>
        <p:nvSpPr>
          <p:cNvPr id="4" name="Rectangle 3">
            <a:extLst>
              <a:ext uri="{FF2B5EF4-FFF2-40B4-BE49-F238E27FC236}">
                <a16:creationId xmlns:a16="http://schemas.microsoft.com/office/drawing/2014/main" id="{9CF4A27F-F672-4F52-BBFB-68716C887623}"/>
              </a:ext>
            </a:extLst>
          </p:cNvPr>
          <p:cNvSpPr/>
          <p:nvPr/>
        </p:nvSpPr>
        <p:spPr>
          <a:xfrm>
            <a:off x="719766" y="1682151"/>
            <a:ext cx="7704467" cy="2677656"/>
          </a:xfrm>
          <a:prstGeom prst="rect">
            <a:avLst/>
          </a:prstGeom>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a:noAutofit/>
          </a:bodyPr>
          <a:lstStyle/>
          <a:p>
            <a:r>
              <a:rPr lang="en-US" sz="2800" b="1" dirty="0">
                <a:latin typeface="Calibri" panose="020F0502020204030204" pitchFamily="34" charset="0"/>
                <a:cs typeface="Calibri" panose="020F0502020204030204" pitchFamily="34" charset="0"/>
              </a:rPr>
              <a:t>Why look for outliers?</a:t>
            </a:r>
          </a:p>
          <a:p>
            <a:pPr marL="457200" indent="-457200">
              <a:buAutoNum type="arabicPeriod"/>
            </a:pPr>
            <a:r>
              <a:rPr lang="en-US" sz="2800" dirty="0">
                <a:latin typeface="Calibri" panose="020F0502020204030204" pitchFamily="34" charset="0"/>
                <a:cs typeface="Calibri" panose="020F0502020204030204" pitchFamily="34" charset="0"/>
              </a:rPr>
              <a:t>They might be inaccurate data values. </a:t>
            </a:r>
          </a:p>
          <a:p>
            <a:pPr marL="457200" indent="-457200">
              <a:buAutoNum type="arabicPeriod"/>
            </a:pPr>
            <a:r>
              <a:rPr lang="en-US" sz="2800" dirty="0">
                <a:latin typeface="Calibri" panose="020F0502020204030204" pitchFamily="34" charset="0"/>
                <a:cs typeface="Calibri" panose="020F0502020204030204" pitchFamily="34" charset="0"/>
              </a:rPr>
              <a:t>They can indicate a remarkable occurrence.</a:t>
            </a:r>
          </a:p>
        </p:txBody>
      </p:sp>
      <p:pic>
        <p:nvPicPr>
          <p:cNvPr id="6" name="Picture 5">
            <a:extLst>
              <a:ext uri="{FF2B5EF4-FFF2-40B4-BE49-F238E27FC236}">
                <a16:creationId xmlns:a16="http://schemas.microsoft.com/office/drawing/2014/main" id="{2CCB6F31-FEA4-4850-820A-7B94FB0C53EF}"/>
              </a:ext>
            </a:extLst>
          </p:cNvPr>
          <p:cNvPicPr>
            <a:picLocks noChangeAspect="1"/>
          </p:cNvPicPr>
          <p:nvPr/>
        </p:nvPicPr>
        <p:blipFill>
          <a:blip r:embed="rId2"/>
          <a:stretch>
            <a:fillRect/>
          </a:stretch>
        </p:blipFill>
        <p:spPr>
          <a:xfrm>
            <a:off x="1097261" y="4500764"/>
            <a:ext cx="7244482" cy="1625943"/>
          </a:xfrm>
          <a:prstGeom prst="rect">
            <a:avLst/>
          </a:prstGeom>
        </p:spPr>
      </p:pic>
      <p:sp>
        <p:nvSpPr>
          <p:cNvPr id="3" name="Oval 2">
            <a:extLst>
              <a:ext uri="{FF2B5EF4-FFF2-40B4-BE49-F238E27FC236}">
                <a16:creationId xmlns:a16="http://schemas.microsoft.com/office/drawing/2014/main" id="{FF3B3604-6F22-492F-A19E-D6F43EC30E20}"/>
              </a:ext>
            </a:extLst>
          </p:cNvPr>
          <p:cNvSpPr/>
          <p:nvPr/>
        </p:nvSpPr>
        <p:spPr>
          <a:xfrm>
            <a:off x="1224948" y="5055081"/>
            <a:ext cx="370937" cy="3709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0E55A0D-2C77-434E-AA47-551DA421287F}"/>
              </a:ext>
            </a:extLst>
          </p:cNvPr>
          <p:cNvSpPr/>
          <p:nvPr/>
        </p:nvSpPr>
        <p:spPr>
          <a:xfrm>
            <a:off x="7211682" y="5089585"/>
            <a:ext cx="362310" cy="33643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2033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Identifying Outliers</a:t>
            </a:r>
          </a:p>
        </p:txBody>
      </p:sp>
      <p:sp>
        <p:nvSpPr>
          <p:cNvPr id="4" name="Rectangle 3">
            <a:extLst>
              <a:ext uri="{FF2B5EF4-FFF2-40B4-BE49-F238E27FC236}">
                <a16:creationId xmlns:a16="http://schemas.microsoft.com/office/drawing/2014/main" id="{9CF4A27F-F672-4F52-BBFB-68716C887623}"/>
              </a:ext>
            </a:extLst>
          </p:cNvPr>
          <p:cNvSpPr/>
          <p:nvPr/>
        </p:nvSpPr>
        <p:spPr>
          <a:xfrm>
            <a:off x="719766" y="1682151"/>
            <a:ext cx="7704467" cy="2677656"/>
          </a:xfrm>
          <a:prstGeom prst="rect">
            <a:avLst/>
          </a:prstGeom>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a:noAutofit/>
          </a:bodyPr>
          <a:lstStyle/>
          <a:p>
            <a:r>
              <a:rPr lang="en-US" sz="2800" b="1" dirty="0">
                <a:latin typeface="Calibri" panose="020F0502020204030204" pitchFamily="34" charset="0"/>
                <a:cs typeface="Calibri" panose="020F0502020204030204" pitchFamily="34" charset="0"/>
              </a:rPr>
              <a:t>Why look for outliers?</a:t>
            </a:r>
          </a:p>
          <a:p>
            <a:pPr marL="457200" indent="-457200">
              <a:buAutoNum type="arabicPeriod"/>
            </a:pPr>
            <a:r>
              <a:rPr lang="en-US" sz="2800" dirty="0">
                <a:latin typeface="Calibri" panose="020F0502020204030204" pitchFamily="34" charset="0"/>
                <a:cs typeface="Calibri" panose="020F0502020204030204" pitchFamily="34" charset="0"/>
              </a:rPr>
              <a:t>They might be inaccurate data values. </a:t>
            </a:r>
          </a:p>
          <a:p>
            <a:pPr marL="457200" indent="-457200">
              <a:buAutoNum type="arabicPeriod"/>
            </a:pPr>
            <a:r>
              <a:rPr lang="en-US" sz="2800" dirty="0">
                <a:latin typeface="Calibri" panose="020F0502020204030204" pitchFamily="34" charset="0"/>
                <a:cs typeface="Calibri" panose="020F0502020204030204" pitchFamily="34" charset="0"/>
              </a:rPr>
              <a:t>They can indicate a remarkable occurrence. </a:t>
            </a:r>
          </a:p>
          <a:p>
            <a:pPr marL="457200" indent="-457200">
              <a:buAutoNum type="arabicPeriod"/>
            </a:pPr>
            <a:r>
              <a:rPr lang="en-US" sz="2800" dirty="0">
                <a:latin typeface="Calibri" panose="020F0502020204030204" pitchFamily="34" charset="0"/>
                <a:cs typeface="Calibri" panose="020F0502020204030204" pitchFamily="34" charset="0"/>
              </a:rPr>
              <a:t>They can heavily influence the values of some summary statistics, like the mean, range, and standard deviation.</a:t>
            </a:r>
          </a:p>
        </p:txBody>
      </p:sp>
      <p:pic>
        <p:nvPicPr>
          <p:cNvPr id="6" name="Picture 5">
            <a:extLst>
              <a:ext uri="{FF2B5EF4-FFF2-40B4-BE49-F238E27FC236}">
                <a16:creationId xmlns:a16="http://schemas.microsoft.com/office/drawing/2014/main" id="{2CCB6F31-FEA4-4850-820A-7B94FB0C53EF}"/>
              </a:ext>
            </a:extLst>
          </p:cNvPr>
          <p:cNvPicPr>
            <a:picLocks noChangeAspect="1"/>
          </p:cNvPicPr>
          <p:nvPr/>
        </p:nvPicPr>
        <p:blipFill>
          <a:blip r:embed="rId2"/>
          <a:stretch>
            <a:fillRect/>
          </a:stretch>
        </p:blipFill>
        <p:spPr>
          <a:xfrm>
            <a:off x="1097261" y="4500764"/>
            <a:ext cx="7244482" cy="1625943"/>
          </a:xfrm>
          <a:prstGeom prst="rect">
            <a:avLst/>
          </a:prstGeom>
        </p:spPr>
      </p:pic>
      <p:sp>
        <p:nvSpPr>
          <p:cNvPr id="3" name="Oval 2">
            <a:extLst>
              <a:ext uri="{FF2B5EF4-FFF2-40B4-BE49-F238E27FC236}">
                <a16:creationId xmlns:a16="http://schemas.microsoft.com/office/drawing/2014/main" id="{FF3B3604-6F22-492F-A19E-D6F43EC30E20}"/>
              </a:ext>
            </a:extLst>
          </p:cNvPr>
          <p:cNvSpPr/>
          <p:nvPr/>
        </p:nvSpPr>
        <p:spPr>
          <a:xfrm>
            <a:off x="1224948" y="5055081"/>
            <a:ext cx="370937" cy="3709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0E55A0D-2C77-434E-AA47-551DA421287F}"/>
              </a:ext>
            </a:extLst>
          </p:cNvPr>
          <p:cNvSpPr/>
          <p:nvPr/>
        </p:nvSpPr>
        <p:spPr>
          <a:xfrm>
            <a:off x="7211682" y="5089585"/>
            <a:ext cx="362310" cy="33643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145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244AEDA2-1C28-4B23-9626-62FE6F8A4177}"/>
              </a:ext>
            </a:extLst>
          </p:cNvPr>
          <p:cNvPicPr>
            <a:picLocks noChangeAspect="1"/>
          </p:cNvPicPr>
          <p:nvPr/>
        </p:nvPicPr>
        <p:blipFill rotWithShape="1">
          <a:blip r:embed="rId2"/>
          <a:srcRect t="44789"/>
          <a:stretch/>
        </p:blipFill>
        <p:spPr>
          <a:xfrm>
            <a:off x="2631057" y="4347713"/>
            <a:ext cx="5884293" cy="1595058"/>
          </a:xfrm>
          <a:prstGeom prst="rect">
            <a:avLst/>
          </a:prstGeom>
        </p:spPr>
      </p:pic>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Making and Interpreting Boxplots</a:t>
            </a:r>
          </a:p>
        </p:txBody>
      </p:sp>
      <p:sp>
        <p:nvSpPr>
          <p:cNvPr id="8" name="TextBox 7">
            <a:extLst>
              <a:ext uri="{FF2B5EF4-FFF2-40B4-BE49-F238E27FC236}">
                <a16:creationId xmlns:a16="http://schemas.microsoft.com/office/drawing/2014/main" id="{00F0EC1F-FE1D-4785-89B3-C223973D5CF2}"/>
              </a:ext>
            </a:extLst>
          </p:cNvPr>
          <p:cNvSpPr txBox="1">
            <a:spLocks noChangeArrowheads="1"/>
          </p:cNvSpPr>
          <p:nvPr/>
        </p:nvSpPr>
        <p:spPr bwMode="auto">
          <a:xfrm>
            <a:off x="760204" y="1359713"/>
            <a:ext cx="3673773" cy="1694037"/>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five-number summary </a:t>
            </a:r>
            <a:r>
              <a:rPr lang="en-US" sz="2000" dirty="0">
                <a:latin typeface="Calibri" panose="020F0502020204030204" pitchFamily="34" charset="0"/>
                <a:cs typeface="Calibri" panose="020F0502020204030204" pitchFamily="34" charset="0"/>
              </a:rPr>
              <a:t>of a distribution of quantitative data consists of the minimum, the first quartile Q</a:t>
            </a:r>
            <a:r>
              <a:rPr lang="en-US" sz="2000" baseline="-25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 the median, the third quartile Q</a:t>
            </a:r>
            <a:r>
              <a:rPr lang="en-US" sz="2000" baseline="-25000" dirty="0">
                <a:latin typeface="Calibri" panose="020F0502020204030204" pitchFamily="34" charset="0"/>
                <a:cs typeface="Calibri" panose="020F0502020204030204" pitchFamily="34" charset="0"/>
              </a:rPr>
              <a:t>3</a:t>
            </a:r>
            <a:r>
              <a:rPr lang="en-US" sz="2000" dirty="0">
                <a:latin typeface="Calibri" panose="020F0502020204030204" pitchFamily="34" charset="0"/>
                <a:cs typeface="Calibri" panose="020F0502020204030204" pitchFamily="34" charset="0"/>
              </a:rPr>
              <a:t>, and the maximum.</a:t>
            </a:r>
          </a:p>
        </p:txBody>
      </p:sp>
    </p:spTree>
    <p:extLst>
      <p:ext uri="{BB962C8B-B14F-4D97-AF65-F5344CB8AC3E}">
        <p14:creationId xmlns:p14="http://schemas.microsoft.com/office/powerpoint/2010/main" val="4043452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244AEDA2-1C28-4B23-9626-62FE6F8A4177}"/>
              </a:ext>
            </a:extLst>
          </p:cNvPr>
          <p:cNvPicPr>
            <a:picLocks noChangeAspect="1"/>
          </p:cNvPicPr>
          <p:nvPr/>
        </p:nvPicPr>
        <p:blipFill>
          <a:blip r:embed="rId2"/>
          <a:stretch>
            <a:fillRect/>
          </a:stretch>
        </p:blipFill>
        <p:spPr>
          <a:xfrm>
            <a:off x="2631057" y="3053750"/>
            <a:ext cx="5884293" cy="2889021"/>
          </a:xfrm>
          <a:prstGeom prst="rect">
            <a:avLst/>
          </a:prstGeom>
        </p:spPr>
      </p:pic>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Making and Interpreting Boxplots</a:t>
            </a:r>
          </a:p>
        </p:txBody>
      </p:sp>
      <p:cxnSp>
        <p:nvCxnSpPr>
          <p:cNvPr id="14" name="Straight Arrow Connector 13">
            <a:extLst>
              <a:ext uri="{FF2B5EF4-FFF2-40B4-BE49-F238E27FC236}">
                <a16:creationId xmlns:a16="http://schemas.microsoft.com/office/drawing/2014/main" id="{FCFCB918-3D67-4B69-B385-F485BF049B84}"/>
              </a:ext>
            </a:extLst>
          </p:cNvPr>
          <p:cNvCxnSpPr>
            <a:cxnSpLocks/>
          </p:cNvCxnSpPr>
          <p:nvPr/>
        </p:nvCxnSpPr>
        <p:spPr>
          <a:xfrm>
            <a:off x="3053752" y="4347713"/>
            <a:ext cx="0" cy="77637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4C0DC7A-98BB-4E58-8C1E-63EA0D665E84}"/>
              </a:ext>
            </a:extLst>
          </p:cNvPr>
          <p:cNvCxnSpPr>
            <a:cxnSpLocks/>
          </p:cNvCxnSpPr>
          <p:nvPr/>
        </p:nvCxnSpPr>
        <p:spPr>
          <a:xfrm>
            <a:off x="4827918" y="4347713"/>
            <a:ext cx="0" cy="77637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B170940-9FBA-4347-B0F6-6C4502EBBD70}"/>
              </a:ext>
            </a:extLst>
          </p:cNvPr>
          <p:cNvCxnSpPr>
            <a:cxnSpLocks/>
          </p:cNvCxnSpPr>
          <p:nvPr/>
        </p:nvCxnSpPr>
        <p:spPr>
          <a:xfrm>
            <a:off x="5342627" y="4347713"/>
            <a:ext cx="0" cy="48307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86DBEDD-4246-4F3C-9767-DE1648102CFA}"/>
              </a:ext>
            </a:extLst>
          </p:cNvPr>
          <p:cNvCxnSpPr>
            <a:cxnSpLocks/>
          </p:cNvCxnSpPr>
          <p:nvPr/>
        </p:nvCxnSpPr>
        <p:spPr>
          <a:xfrm>
            <a:off x="5848710" y="4347713"/>
            <a:ext cx="0" cy="77637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D32CB419-6A17-474E-971F-EA1A4897E590}"/>
              </a:ext>
            </a:extLst>
          </p:cNvPr>
          <p:cNvCxnSpPr>
            <a:cxnSpLocks/>
          </p:cNvCxnSpPr>
          <p:nvPr/>
        </p:nvCxnSpPr>
        <p:spPr>
          <a:xfrm>
            <a:off x="7617124" y="4347713"/>
            <a:ext cx="0" cy="84538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0F0EC1F-FE1D-4785-89B3-C223973D5CF2}"/>
              </a:ext>
            </a:extLst>
          </p:cNvPr>
          <p:cNvSpPr txBox="1">
            <a:spLocks noChangeArrowheads="1"/>
          </p:cNvSpPr>
          <p:nvPr/>
        </p:nvSpPr>
        <p:spPr bwMode="auto">
          <a:xfrm>
            <a:off x="760204" y="1359713"/>
            <a:ext cx="3673773" cy="1694037"/>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five-number summary </a:t>
            </a:r>
            <a:r>
              <a:rPr lang="en-US" sz="2000" dirty="0">
                <a:latin typeface="Calibri" panose="020F0502020204030204" pitchFamily="34" charset="0"/>
                <a:cs typeface="Calibri" panose="020F0502020204030204" pitchFamily="34" charset="0"/>
              </a:rPr>
              <a:t>of a distribution of quantitative data consists of the minimum, the first quartile Q</a:t>
            </a:r>
            <a:r>
              <a:rPr lang="en-US" sz="2000" baseline="-25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 the median, the third quartile Q</a:t>
            </a:r>
            <a:r>
              <a:rPr lang="en-US" sz="2000" baseline="-25000" dirty="0">
                <a:latin typeface="Calibri" panose="020F0502020204030204" pitchFamily="34" charset="0"/>
                <a:cs typeface="Calibri" panose="020F0502020204030204" pitchFamily="34" charset="0"/>
              </a:rPr>
              <a:t>3</a:t>
            </a:r>
            <a:r>
              <a:rPr lang="en-US" sz="2000" dirty="0">
                <a:latin typeface="Calibri" panose="020F0502020204030204" pitchFamily="34" charset="0"/>
                <a:cs typeface="Calibri" panose="020F0502020204030204" pitchFamily="34" charset="0"/>
              </a:rPr>
              <a:t>, and the maximum.</a:t>
            </a:r>
          </a:p>
        </p:txBody>
      </p:sp>
    </p:spTree>
    <p:extLst>
      <p:ext uri="{BB962C8B-B14F-4D97-AF65-F5344CB8AC3E}">
        <p14:creationId xmlns:p14="http://schemas.microsoft.com/office/powerpoint/2010/main" val="341575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244AEDA2-1C28-4B23-9626-62FE6F8A4177}"/>
              </a:ext>
            </a:extLst>
          </p:cNvPr>
          <p:cNvPicPr>
            <a:picLocks noChangeAspect="1"/>
          </p:cNvPicPr>
          <p:nvPr/>
        </p:nvPicPr>
        <p:blipFill>
          <a:blip r:embed="rId2"/>
          <a:stretch>
            <a:fillRect/>
          </a:stretch>
        </p:blipFill>
        <p:spPr>
          <a:xfrm>
            <a:off x="2631057" y="3053750"/>
            <a:ext cx="5884293" cy="2889021"/>
          </a:xfrm>
          <a:prstGeom prst="rect">
            <a:avLst/>
          </a:prstGeom>
        </p:spPr>
      </p:pic>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Making and Interpreting Boxplots</a:t>
            </a:r>
          </a:p>
        </p:txBody>
      </p:sp>
      <p:cxnSp>
        <p:nvCxnSpPr>
          <p:cNvPr id="14" name="Straight Arrow Connector 13">
            <a:extLst>
              <a:ext uri="{FF2B5EF4-FFF2-40B4-BE49-F238E27FC236}">
                <a16:creationId xmlns:a16="http://schemas.microsoft.com/office/drawing/2014/main" id="{FCFCB918-3D67-4B69-B385-F485BF049B84}"/>
              </a:ext>
            </a:extLst>
          </p:cNvPr>
          <p:cNvCxnSpPr>
            <a:cxnSpLocks/>
          </p:cNvCxnSpPr>
          <p:nvPr/>
        </p:nvCxnSpPr>
        <p:spPr>
          <a:xfrm>
            <a:off x="3053752" y="4347713"/>
            <a:ext cx="0" cy="77637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4C0DC7A-98BB-4E58-8C1E-63EA0D665E84}"/>
              </a:ext>
            </a:extLst>
          </p:cNvPr>
          <p:cNvCxnSpPr>
            <a:cxnSpLocks/>
          </p:cNvCxnSpPr>
          <p:nvPr/>
        </p:nvCxnSpPr>
        <p:spPr>
          <a:xfrm>
            <a:off x="4827918" y="4347713"/>
            <a:ext cx="0" cy="77637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B170940-9FBA-4347-B0F6-6C4502EBBD70}"/>
              </a:ext>
            </a:extLst>
          </p:cNvPr>
          <p:cNvCxnSpPr>
            <a:cxnSpLocks/>
          </p:cNvCxnSpPr>
          <p:nvPr/>
        </p:nvCxnSpPr>
        <p:spPr>
          <a:xfrm>
            <a:off x="5342627" y="4347713"/>
            <a:ext cx="0" cy="48307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86DBEDD-4246-4F3C-9767-DE1648102CFA}"/>
              </a:ext>
            </a:extLst>
          </p:cNvPr>
          <p:cNvCxnSpPr>
            <a:cxnSpLocks/>
          </p:cNvCxnSpPr>
          <p:nvPr/>
        </p:nvCxnSpPr>
        <p:spPr>
          <a:xfrm>
            <a:off x="5848710" y="4347713"/>
            <a:ext cx="0" cy="77637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D32CB419-6A17-474E-971F-EA1A4897E590}"/>
              </a:ext>
            </a:extLst>
          </p:cNvPr>
          <p:cNvCxnSpPr>
            <a:cxnSpLocks/>
          </p:cNvCxnSpPr>
          <p:nvPr/>
        </p:nvCxnSpPr>
        <p:spPr>
          <a:xfrm>
            <a:off x="7617124" y="4347713"/>
            <a:ext cx="0" cy="84538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0F0EC1F-FE1D-4785-89B3-C223973D5CF2}"/>
              </a:ext>
            </a:extLst>
          </p:cNvPr>
          <p:cNvSpPr txBox="1">
            <a:spLocks noChangeArrowheads="1"/>
          </p:cNvSpPr>
          <p:nvPr/>
        </p:nvSpPr>
        <p:spPr bwMode="auto">
          <a:xfrm>
            <a:off x="760204" y="1359713"/>
            <a:ext cx="3673773" cy="1694037"/>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five-number summary </a:t>
            </a:r>
            <a:r>
              <a:rPr lang="en-US" sz="2000" dirty="0">
                <a:latin typeface="Calibri" panose="020F0502020204030204" pitchFamily="34" charset="0"/>
                <a:cs typeface="Calibri" panose="020F0502020204030204" pitchFamily="34" charset="0"/>
              </a:rPr>
              <a:t>of a distribution of quantitative data consists of the minimum, the first quartile Q</a:t>
            </a:r>
            <a:r>
              <a:rPr lang="en-US" sz="2000" baseline="-25000" dirty="0">
                <a:latin typeface="Calibri" panose="020F0502020204030204" pitchFamily="34" charset="0"/>
                <a:cs typeface="Calibri" panose="020F0502020204030204" pitchFamily="34" charset="0"/>
              </a:rPr>
              <a:t>1</a:t>
            </a:r>
            <a:r>
              <a:rPr lang="en-US" sz="2000" dirty="0">
                <a:latin typeface="Calibri" panose="020F0502020204030204" pitchFamily="34" charset="0"/>
                <a:cs typeface="Calibri" panose="020F0502020204030204" pitchFamily="34" charset="0"/>
              </a:rPr>
              <a:t>, the median, the third quartile Q</a:t>
            </a:r>
            <a:r>
              <a:rPr lang="en-US" sz="2000" baseline="-25000" dirty="0">
                <a:latin typeface="Calibri" panose="020F0502020204030204" pitchFamily="34" charset="0"/>
                <a:cs typeface="Calibri" panose="020F0502020204030204" pitchFamily="34" charset="0"/>
              </a:rPr>
              <a:t>3</a:t>
            </a:r>
            <a:r>
              <a:rPr lang="en-US" sz="2000" dirty="0">
                <a:latin typeface="Calibri" panose="020F0502020204030204" pitchFamily="34" charset="0"/>
                <a:cs typeface="Calibri" panose="020F0502020204030204" pitchFamily="34" charset="0"/>
              </a:rPr>
              <a:t>, and the maximum.</a:t>
            </a:r>
          </a:p>
        </p:txBody>
      </p:sp>
      <p:sp>
        <p:nvSpPr>
          <p:cNvPr id="10" name="TextBox 9">
            <a:extLst>
              <a:ext uri="{FF2B5EF4-FFF2-40B4-BE49-F238E27FC236}">
                <a16:creationId xmlns:a16="http://schemas.microsoft.com/office/drawing/2014/main" id="{B33D13E3-B298-4F51-AC00-DE187A76C74B}"/>
              </a:ext>
            </a:extLst>
          </p:cNvPr>
          <p:cNvSpPr txBox="1">
            <a:spLocks noChangeArrowheads="1"/>
          </p:cNvSpPr>
          <p:nvPr/>
        </p:nvSpPr>
        <p:spPr bwMode="auto">
          <a:xfrm>
            <a:off x="5815822" y="2513370"/>
            <a:ext cx="2699528" cy="1015663"/>
          </a:xfrm>
          <a:prstGeom prst="rect">
            <a:avLst/>
          </a:prstGeom>
          <a:ln>
            <a:headEnd/>
            <a:tailEnd/>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A </a:t>
            </a:r>
            <a:r>
              <a:rPr lang="en-US" sz="2000" b="1" dirty="0">
                <a:solidFill>
                  <a:srgbClr val="C00000"/>
                </a:solidFill>
                <a:latin typeface="Calibri" panose="020F0502020204030204" pitchFamily="34" charset="0"/>
                <a:cs typeface="Calibri" panose="020F0502020204030204" pitchFamily="34" charset="0"/>
              </a:rPr>
              <a:t>boxplot</a:t>
            </a:r>
            <a:r>
              <a:rPr lang="en-US" sz="2000" dirty="0">
                <a:latin typeface="Calibri" panose="020F0502020204030204" pitchFamily="34" charset="0"/>
                <a:cs typeface="Calibri" panose="020F0502020204030204" pitchFamily="34" charset="0"/>
              </a:rPr>
              <a:t> is a visual representation of the five-number summary.</a:t>
            </a:r>
          </a:p>
        </p:txBody>
      </p:sp>
    </p:spTree>
    <p:extLst>
      <p:ext uri="{BB962C8B-B14F-4D97-AF65-F5344CB8AC3E}">
        <p14:creationId xmlns:p14="http://schemas.microsoft.com/office/powerpoint/2010/main" val="3317491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72D71A4E-941F-4A9A-966D-BA9978A0F6FE}"/>
              </a:ext>
            </a:extLst>
          </p:cNvPr>
          <p:cNvPicPr>
            <a:picLocks noChangeAspect="1"/>
          </p:cNvPicPr>
          <p:nvPr/>
        </p:nvPicPr>
        <p:blipFill rotWithShape="1">
          <a:blip r:embed="rId2"/>
          <a:srcRect t="24485"/>
          <a:stretch/>
        </p:blipFill>
        <p:spPr>
          <a:xfrm>
            <a:off x="3658034" y="3131388"/>
            <a:ext cx="5141988" cy="1906438"/>
          </a:xfrm>
          <a:prstGeom prst="rect">
            <a:avLst/>
          </a:prstGeom>
        </p:spPr>
      </p:pic>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Making and Interpreting Boxplots</a:t>
            </a:r>
          </a:p>
        </p:txBody>
      </p:sp>
      <p:grpSp>
        <p:nvGrpSpPr>
          <p:cNvPr id="5" name="Group 4">
            <a:extLst>
              <a:ext uri="{FF2B5EF4-FFF2-40B4-BE49-F238E27FC236}">
                <a16:creationId xmlns:a16="http://schemas.microsoft.com/office/drawing/2014/main" id="{E0A52D19-E156-4BCA-AB51-C0CC7FCFC75A}"/>
              </a:ext>
            </a:extLst>
          </p:cNvPr>
          <p:cNvGrpSpPr/>
          <p:nvPr/>
        </p:nvGrpSpPr>
        <p:grpSpPr>
          <a:xfrm>
            <a:off x="628650" y="1371600"/>
            <a:ext cx="2945563" cy="4692770"/>
            <a:chOff x="474453" y="1388853"/>
            <a:chExt cx="4839419" cy="2794959"/>
          </a:xfrm>
          <a:effectLst/>
        </p:grpSpPr>
        <p:grpSp>
          <p:nvGrpSpPr>
            <p:cNvPr id="4" name="Group 3">
              <a:extLst>
                <a:ext uri="{FF2B5EF4-FFF2-40B4-BE49-F238E27FC236}">
                  <a16:creationId xmlns:a16="http://schemas.microsoft.com/office/drawing/2014/main" id="{7F792D49-3C79-4FC5-BF7C-D19FAF1EC09E}"/>
                </a:ext>
              </a:extLst>
            </p:cNvPr>
            <p:cNvGrpSpPr/>
            <p:nvPr/>
          </p:nvGrpSpPr>
          <p:grpSpPr>
            <a:xfrm>
              <a:off x="474453" y="1388853"/>
              <a:ext cx="4839419" cy="2794959"/>
              <a:chOff x="621102" y="1337094"/>
              <a:chExt cx="7894248" cy="2794959"/>
            </a:xfrm>
          </p:grpSpPr>
          <p:sp>
            <p:nvSpPr>
              <p:cNvPr id="11" name="TextBox 10">
                <a:extLst>
                  <a:ext uri="{FF2B5EF4-FFF2-40B4-BE49-F238E27FC236}">
                    <a16:creationId xmlns:a16="http://schemas.microsoft.com/office/drawing/2014/main" id="{F778CA8B-43E9-4731-8861-06C0C68F1831}"/>
                  </a:ext>
                </a:extLst>
              </p:cNvPr>
              <p:cNvSpPr txBox="1"/>
              <p:nvPr/>
            </p:nvSpPr>
            <p:spPr>
              <a:xfrm>
                <a:off x="628650" y="1337094"/>
                <a:ext cx="7886700" cy="5709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3200" dirty="0"/>
                  <a:t>How to Make a Boxplot</a:t>
                </a:r>
              </a:p>
            </p:txBody>
          </p:sp>
          <p:sp>
            <p:nvSpPr>
              <p:cNvPr id="13" name="TextBox 12">
                <a:extLst>
                  <a:ext uri="{FF2B5EF4-FFF2-40B4-BE49-F238E27FC236}">
                    <a16:creationId xmlns:a16="http://schemas.microsoft.com/office/drawing/2014/main" id="{81423369-DD80-4D49-9FA4-0DD801BC67E3}"/>
                  </a:ext>
                </a:extLst>
              </p:cNvPr>
              <p:cNvSpPr txBox="1"/>
              <p:nvPr/>
            </p:nvSpPr>
            <p:spPr>
              <a:xfrm>
                <a:off x="621102" y="1337094"/>
                <a:ext cx="7886699" cy="2794959"/>
              </a:xfrm>
              <a:prstGeom prst="rect">
                <a:avLst/>
              </a:prstGeom>
              <a:noFill/>
              <a:ln w="28575"/>
              <a:effectLst/>
            </p:spPr>
            <p:style>
              <a:lnRef idx="2">
                <a:schemeClr val="accent6"/>
              </a:lnRef>
              <a:fillRef idx="1">
                <a:schemeClr val="lt1"/>
              </a:fillRef>
              <a:effectRef idx="0">
                <a:schemeClr val="accent6"/>
              </a:effectRef>
              <a:fontRef idx="minor">
                <a:schemeClr val="dk1"/>
              </a:fontRef>
            </p:style>
            <p:txBody>
              <a:bodyPr wrap="square" rtlCol="0">
                <a:noAutofit/>
              </a:bodyPr>
              <a:lstStyle/>
              <a:p>
                <a:endParaRPr lang="en-US" dirty="0"/>
              </a:p>
            </p:txBody>
          </p:sp>
        </p:grpSp>
        <p:sp>
          <p:nvSpPr>
            <p:cNvPr id="12" name="TextBox 11">
              <a:extLst>
                <a:ext uri="{FF2B5EF4-FFF2-40B4-BE49-F238E27FC236}">
                  <a16:creationId xmlns:a16="http://schemas.microsoft.com/office/drawing/2014/main" id="{7BC5B93C-7F4A-42CA-8834-8A3DBB89BFEA}"/>
                </a:ext>
              </a:extLst>
            </p:cNvPr>
            <p:cNvSpPr txBox="1"/>
            <p:nvPr/>
          </p:nvSpPr>
          <p:spPr>
            <a:xfrm>
              <a:off x="489548" y="1959756"/>
              <a:ext cx="4054173" cy="2224056"/>
            </a:xfrm>
            <a:prstGeom prst="rect">
              <a:avLst/>
            </a:prstGeom>
            <a:noFill/>
          </p:spPr>
          <p:txBody>
            <a:bodyPr wrap="square" rtlCol="0">
              <a:noAutofit/>
            </a:bodyPr>
            <a:lstStyle/>
            <a:p>
              <a:pPr marL="342900" indent="-342900">
                <a:buFont typeface="Arial" panose="020B0604020202020204" pitchFamily="34" charset="0"/>
                <a:buChar char="•"/>
              </a:pPr>
              <a:r>
                <a:rPr lang="en-US" sz="2000" dirty="0"/>
                <a:t>Find the five-number summary.</a:t>
              </a:r>
            </a:p>
            <a:p>
              <a:pPr marL="342900" indent="-342900">
                <a:buFont typeface="Arial" panose="020B0604020202020204" pitchFamily="34" charset="0"/>
                <a:buChar char="•"/>
              </a:pPr>
              <a:r>
                <a:rPr lang="en-US" sz="2000" dirty="0">
                  <a:solidFill>
                    <a:schemeClr val="bg1">
                      <a:lumMod val="75000"/>
                    </a:schemeClr>
                  </a:solidFill>
                </a:rPr>
                <a:t>Identify outliers using the 1.5 × IQR rule.</a:t>
              </a:r>
            </a:p>
            <a:p>
              <a:pPr marL="342900" indent="-342900">
                <a:buFont typeface="Arial" panose="020B0604020202020204" pitchFamily="34" charset="0"/>
                <a:buChar char="•"/>
              </a:pPr>
              <a:r>
                <a:rPr lang="en-US" sz="2000" dirty="0">
                  <a:solidFill>
                    <a:schemeClr val="bg1">
                      <a:lumMod val="75000"/>
                    </a:schemeClr>
                  </a:solidFill>
                </a:rPr>
                <a:t>Draw and label the horizontal axis.</a:t>
              </a:r>
            </a:p>
            <a:p>
              <a:pPr marL="342900" indent="-342900">
                <a:buFont typeface="Arial" panose="020B0604020202020204" pitchFamily="34" charset="0"/>
                <a:buChar char="•"/>
              </a:pPr>
              <a:r>
                <a:rPr lang="en-US" sz="2000" dirty="0">
                  <a:solidFill>
                    <a:schemeClr val="bg1">
                      <a:lumMod val="75000"/>
                    </a:schemeClr>
                  </a:solidFill>
                </a:rPr>
                <a:t>Scale the axis.</a:t>
              </a:r>
            </a:p>
            <a:p>
              <a:pPr marL="342900" indent="-342900">
                <a:buFont typeface="Arial" panose="020B0604020202020204" pitchFamily="34" charset="0"/>
                <a:buChar char="•"/>
              </a:pPr>
              <a:r>
                <a:rPr lang="en-US" sz="2000" dirty="0">
                  <a:solidFill>
                    <a:schemeClr val="bg1">
                      <a:lumMod val="75000"/>
                    </a:schemeClr>
                  </a:solidFill>
                </a:rPr>
                <a:t>Draw a box.</a:t>
              </a:r>
            </a:p>
            <a:p>
              <a:pPr marL="342900" indent="-342900">
                <a:buFont typeface="Arial" panose="020B0604020202020204" pitchFamily="34" charset="0"/>
                <a:buChar char="•"/>
              </a:pPr>
              <a:r>
                <a:rPr lang="en-US" sz="2000" dirty="0">
                  <a:solidFill>
                    <a:schemeClr val="bg1">
                      <a:lumMod val="75000"/>
                    </a:schemeClr>
                  </a:solidFill>
                </a:rPr>
                <a:t>Mark the median.</a:t>
              </a:r>
            </a:p>
            <a:p>
              <a:pPr marL="342900" indent="-342900">
                <a:buFont typeface="Arial" panose="020B0604020202020204" pitchFamily="34" charset="0"/>
                <a:buChar char="•"/>
              </a:pPr>
              <a:r>
                <a:rPr lang="en-US" sz="2000" dirty="0">
                  <a:solidFill>
                    <a:schemeClr val="bg1">
                      <a:lumMod val="75000"/>
                    </a:schemeClr>
                  </a:solidFill>
                </a:rPr>
                <a:t>Draw whiskers.</a:t>
              </a:r>
            </a:p>
          </p:txBody>
        </p:sp>
      </p:grpSp>
      <p:cxnSp>
        <p:nvCxnSpPr>
          <p:cNvPr id="23" name="Straight Arrow Connector 22">
            <a:extLst>
              <a:ext uri="{FF2B5EF4-FFF2-40B4-BE49-F238E27FC236}">
                <a16:creationId xmlns:a16="http://schemas.microsoft.com/office/drawing/2014/main" id="{CE1A158C-8024-4389-8181-0A15C90C8066}"/>
              </a:ext>
            </a:extLst>
          </p:cNvPr>
          <p:cNvCxnSpPr>
            <a:cxnSpLocks/>
          </p:cNvCxnSpPr>
          <p:nvPr/>
        </p:nvCxnSpPr>
        <p:spPr>
          <a:xfrm>
            <a:off x="4045790" y="3605841"/>
            <a:ext cx="0" cy="67843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49444F1-0957-4AAC-94E9-7A48BE622633}"/>
              </a:ext>
            </a:extLst>
          </p:cNvPr>
          <p:cNvCxnSpPr>
            <a:cxnSpLocks/>
          </p:cNvCxnSpPr>
          <p:nvPr/>
        </p:nvCxnSpPr>
        <p:spPr>
          <a:xfrm>
            <a:off x="5578416" y="3605841"/>
            <a:ext cx="0" cy="67843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2C56D28-5B79-4F04-A168-F45F69935E31}"/>
              </a:ext>
            </a:extLst>
          </p:cNvPr>
          <p:cNvCxnSpPr>
            <a:cxnSpLocks/>
          </p:cNvCxnSpPr>
          <p:nvPr/>
        </p:nvCxnSpPr>
        <p:spPr>
          <a:xfrm>
            <a:off x="6058620" y="3605841"/>
            <a:ext cx="0" cy="42213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38A64BE-0C95-46CF-8A1F-39CC43827ACB}"/>
              </a:ext>
            </a:extLst>
          </p:cNvPr>
          <p:cNvCxnSpPr>
            <a:cxnSpLocks/>
          </p:cNvCxnSpPr>
          <p:nvPr/>
        </p:nvCxnSpPr>
        <p:spPr>
          <a:xfrm>
            <a:off x="6478439" y="3605841"/>
            <a:ext cx="0" cy="67843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1C1FE1E-9673-4DEF-A203-45CCE92820C9}"/>
              </a:ext>
            </a:extLst>
          </p:cNvPr>
          <p:cNvCxnSpPr>
            <a:cxnSpLocks/>
          </p:cNvCxnSpPr>
          <p:nvPr/>
        </p:nvCxnSpPr>
        <p:spPr>
          <a:xfrm>
            <a:off x="7901796" y="3717984"/>
            <a:ext cx="0" cy="7387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224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402E8-E674-4C09-949E-B04CAE44D0DE}"/>
              </a:ext>
            </a:extLst>
          </p:cNvPr>
          <p:cNvSpPr>
            <a:spLocks noGrp="1"/>
          </p:cNvSpPr>
          <p:nvPr>
            <p:ph type="title"/>
          </p:nvPr>
        </p:nvSpPr>
        <p:spPr/>
        <p:txBody>
          <a:bodyPr/>
          <a:lstStyle/>
          <a:p>
            <a:r>
              <a:rPr lang="en-US" dirty="0"/>
              <a:t>Measuring Center: The Mean</a:t>
            </a:r>
          </a:p>
        </p:txBody>
      </p:sp>
      <p:sp>
        <p:nvSpPr>
          <p:cNvPr id="3" name="Content Placeholder 2">
            <a:extLst>
              <a:ext uri="{FF2B5EF4-FFF2-40B4-BE49-F238E27FC236}">
                <a16:creationId xmlns:a16="http://schemas.microsoft.com/office/drawing/2014/main" id="{13DA22B0-ECC0-4B10-99B1-FE63F8F8D99A}"/>
              </a:ext>
            </a:extLst>
          </p:cNvPr>
          <p:cNvSpPr>
            <a:spLocks noGrp="1"/>
          </p:cNvSpPr>
          <p:nvPr>
            <p:ph idx="1"/>
          </p:nvPr>
        </p:nvSpPr>
        <p:spPr>
          <a:xfrm>
            <a:off x="628650" y="1511895"/>
            <a:ext cx="7886700" cy="1238589"/>
          </a:xfr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2400" dirty="0"/>
              <a:t>Here are the data on the number of goals scored in 20 games played by the 2016 U.S. women’s soccer team:</a:t>
            </a:r>
          </a:p>
          <a:p>
            <a:pPr marL="0" indent="0" algn="ctr">
              <a:buNone/>
            </a:pPr>
            <a:r>
              <a:rPr lang="en-US" sz="2400" dirty="0"/>
              <a:t>5  5  1  10  5  2  1  1  2  3  3  2  1  4  2  1  2  1  9  3</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656E0DE-F0A7-40E5-B0BA-7593DBA2B6F9}"/>
                  </a:ext>
                </a:extLst>
              </p:cNvPr>
              <p:cNvSpPr txBox="1"/>
              <p:nvPr/>
            </p:nvSpPr>
            <p:spPr>
              <a:xfrm>
                <a:off x="1644815" y="3020984"/>
                <a:ext cx="6870535" cy="673711"/>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400" b="0" i="1" smtClean="0">
                              <a:latin typeface="Cambria Math" panose="02040503050406030204" pitchFamily="18" charset="0"/>
                            </a:rPr>
                          </m:ctrlPr>
                        </m:accPr>
                        <m:e>
                          <m:r>
                            <a:rPr lang="en-US" sz="1400" b="0" i="1" smtClean="0">
                              <a:latin typeface="Cambria Math" panose="02040503050406030204" pitchFamily="18" charset="0"/>
                            </a:rPr>
                            <m:t>𝑥</m:t>
                          </m:r>
                        </m:e>
                      </m:acc>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i="1">
                              <a:latin typeface="Cambria Math" panose="02040503050406030204" pitchFamily="18" charset="0"/>
                            </a:rPr>
                            <m:t>1	</m:t>
                          </m:r>
                          <m:r>
                            <a:rPr lang="en-US" sz="1400" b="0" i="1" smtClean="0">
                              <a:latin typeface="Cambria Math" panose="02040503050406030204" pitchFamily="18" charset="0"/>
                            </a:rPr>
                            <m:t>+</m:t>
                          </m:r>
                          <m:r>
                            <a:rPr lang="en-US" sz="1400" i="1">
                              <a:latin typeface="Cambria Math" panose="02040503050406030204" pitchFamily="18" charset="0"/>
                            </a:rPr>
                            <m:t>1</m:t>
                          </m:r>
                          <m:r>
                            <a:rPr lang="en-US" sz="1400" b="0" i="1" smtClean="0">
                              <a:latin typeface="Cambria Math" panose="02040503050406030204" pitchFamily="18" charset="0"/>
                            </a:rPr>
                            <m:t>+</m:t>
                          </m:r>
                          <m:r>
                            <a:rPr lang="en-US" sz="1400" i="1">
                              <a:latin typeface="Cambria Math" panose="02040503050406030204" pitchFamily="18" charset="0"/>
                            </a:rPr>
                            <m:t>1	</m:t>
                          </m:r>
                          <m:r>
                            <a:rPr lang="en-US" sz="1400" b="0" i="1" smtClean="0">
                              <a:latin typeface="Cambria Math" panose="02040503050406030204" pitchFamily="18" charset="0"/>
                            </a:rPr>
                            <m:t>+</m:t>
                          </m:r>
                          <m:r>
                            <a:rPr lang="en-US" sz="1400" i="1">
                              <a:latin typeface="Cambria Math" panose="02040503050406030204" pitchFamily="18" charset="0"/>
                            </a:rPr>
                            <m:t>1</m:t>
                          </m:r>
                          <m:r>
                            <a:rPr lang="en-US" sz="1400" b="0" i="1" smtClean="0">
                              <a:latin typeface="Cambria Math" panose="02040503050406030204" pitchFamily="18" charset="0"/>
                            </a:rPr>
                            <m:t>+</m:t>
                          </m:r>
                          <m:r>
                            <a:rPr lang="en-US" sz="1400" i="1">
                              <a:latin typeface="Cambria Math" panose="02040503050406030204" pitchFamily="18" charset="0"/>
                            </a:rPr>
                            <m:t>	1</m:t>
                          </m:r>
                          <m:r>
                            <a:rPr lang="en-US" sz="1400" b="0" i="1" smtClean="0">
                              <a:latin typeface="Cambria Math" panose="02040503050406030204" pitchFamily="18" charset="0"/>
                            </a:rPr>
                            <m:t>+</m:t>
                          </m:r>
                          <m:r>
                            <a:rPr lang="en-US" sz="1400" i="1">
                              <a:latin typeface="Cambria Math" panose="02040503050406030204" pitchFamily="18" charset="0"/>
                            </a:rPr>
                            <m:t>	1	</m:t>
                          </m:r>
                          <m:r>
                            <a:rPr lang="en-US" sz="1400" b="0" i="1" smtClean="0">
                              <a:latin typeface="Cambria Math" panose="02040503050406030204" pitchFamily="18" charset="0"/>
                            </a:rPr>
                            <m:t>+</m:t>
                          </m:r>
                          <m:r>
                            <a:rPr lang="en-US" sz="1400" i="1">
                              <a:latin typeface="Cambria Math" panose="02040503050406030204" pitchFamily="18" charset="0"/>
                            </a:rPr>
                            <m:t>2	</m:t>
                          </m:r>
                          <m:r>
                            <a:rPr lang="en-US" sz="1400" b="0" i="1" smtClean="0">
                              <a:latin typeface="Cambria Math" panose="02040503050406030204" pitchFamily="18" charset="0"/>
                            </a:rPr>
                            <m:t>+</m:t>
                          </m:r>
                          <m:r>
                            <a:rPr lang="en-US" sz="1400" i="1">
                              <a:latin typeface="Cambria Math" panose="02040503050406030204" pitchFamily="18" charset="0"/>
                            </a:rPr>
                            <m:t>2	+2	+2+	2	+3	+3	+3+	4	+5	+5	+5+	9	+10 </m:t>
                          </m:r>
                        </m:num>
                        <m:den>
                          <m:r>
                            <a:rPr lang="en-US" sz="1400" b="0" i="1" smtClean="0">
                              <a:latin typeface="Cambria Math" panose="02040503050406030204" pitchFamily="18" charset="0"/>
                            </a:rPr>
                            <m:t>20</m:t>
                          </m:r>
                        </m:den>
                      </m:f>
                    </m:oMath>
                  </m:oMathPara>
                </a14:m>
                <a:endParaRPr lang="en-US" sz="1400" dirty="0"/>
              </a:p>
              <a:p>
                <a:pPr/>
                <a14:m>
                  <m:oMathPara xmlns:m="http://schemas.openxmlformats.org/officeDocument/2006/math">
                    <m:oMathParaPr>
                      <m:jc m:val="left"/>
                    </m:oMathParaPr>
                    <m:oMath xmlns:m="http://schemas.openxmlformats.org/officeDocument/2006/math">
                      <m:r>
                        <a:rPr lang="en-US" sz="1400" b="0" i="1" smtClean="0">
                          <a:latin typeface="Cambria Math" panose="02040503050406030204" pitchFamily="18" charset="0"/>
                        </a:rPr>
                        <m:t>  </m:t>
                      </m:r>
                      <m:acc>
                        <m:accPr>
                          <m:chr m:val="̅"/>
                          <m:ctrlPr>
                            <a:rPr lang="en-US" sz="1400" i="1">
                              <a:latin typeface="Cambria Math" panose="02040503050406030204" pitchFamily="18" charset="0"/>
                            </a:rPr>
                          </m:ctrlPr>
                        </m:accPr>
                        <m:e>
                          <m:r>
                            <a:rPr lang="en-US" sz="1400" i="1">
                              <a:latin typeface="Cambria Math" panose="02040503050406030204" pitchFamily="18" charset="0"/>
                            </a:rPr>
                            <m:t>𝑥</m:t>
                          </m:r>
                        </m:e>
                      </m:acc>
                      <m:r>
                        <a:rPr lang="en-US" sz="1400" b="0" i="1" smtClean="0">
                          <a:latin typeface="Cambria Math" panose="02040503050406030204" pitchFamily="18" charset="0"/>
                        </a:rPr>
                        <m:t>=3.15 </m:t>
                      </m:r>
                      <m:r>
                        <a:rPr lang="en-US" sz="1400" b="0" i="1" smtClean="0">
                          <a:latin typeface="Cambria Math" panose="02040503050406030204" pitchFamily="18" charset="0"/>
                        </a:rPr>
                        <m:t>𝑔𝑜𝑎𝑙𝑠</m:t>
                      </m:r>
                    </m:oMath>
                  </m:oMathPara>
                </a14:m>
                <a:endParaRPr lang="en-US" sz="1400" dirty="0"/>
              </a:p>
            </p:txBody>
          </p:sp>
        </mc:Choice>
        <mc:Fallback xmlns="">
          <p:sp>
            <p:nvSpPr>
              <p:cNvPr id="6" name="TextBox 5">
                <a:extLst>
                  <a:ext uri="{FF2B5EF4-FFF2-40B4-BE49-F238E27FC236}">
                    <a16:creationId xmlns:a16="http://schemas.microsoft.com/office/drawing/2014/main" id="{5656E0DE-F0A7-40E5-B0BA-7593DBA2B6F9}"/>
                  </a:ext>
                </a:extLst>
              </p:cNvPr>
              <p:cNvSpPr txBox="1">
                <a:spLocks noRot="1" noChangeAspect="1" noMove="1" noResize="1" noEditPoints="1" noAdjustHandles="1" noChangeArrowheads="1" noChangeShapeType="1" noTextEdit="1"/>
              </p:cNvSpPr>
              <p:nvPr/>
            </p:nvSpPr>
            <p:spPr>
              <a:xfrm>
                <a:off x="1644815" y="3020984"/>
                <a:ext cx="6870535" cy="673711"/>
              </a:xfrm>
              <a:prstGeom prst="rect">
                <a:avLst/>
              </a:prstGeom>
              <a:blipFill>
                <a:blip r:embed="rId2"/>
                <a:stretch>
                  <a:fillRect/>
                </a:stretch>
              </a:blipFill>
              <a:effectLst>
                <a:outerShdw blurRad="50800" dist="38100" dir="2700000" algn="tl" rotWithShape="0">
                  <a:prstClr val="black">
                    <a:alpha val="40000"/>
                  </a:prstClr>
                </a:outerShdw>
              </a:effectLst>
            </p:spPr>
            <p:txBody>
              <a:bodyPr/>
              <a:lstStyle/>
              <a:p>
                <a:r>
                  <a:rPr lang="en-US">
                    <a:noFill/>
                  </a:rPr>
                  <a:t> </a:t>
                </a:r>
              </a:p>
            </p:txBody>
          </p:sp>
        </mc:Fallback>
      </mc:AlternateContent>
    </p:spTree>
    <p:extLst>
      <p:ext uri="{BB962C8B-B14F-4D97-AF65-F5344CB8AC3E}">
        <p14:creationId xmlns:p14="http://schemas.microsoft.com/office/powerpoint/2010/main" val="218327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Making and Interpreting Boxplots</a:t>
            </a:r>
          </a:p>
        </p:txBody>
      </p:sp>
      <p:grpSp>
        <p:nvGrpSpPr>
          <p:cNvPr id="5" name="Group 4">
            <a:extLst>
              <a:ext uri="{FF2B5EF4-FFF2-40B4-BE49-F238E27FC236}">
                <a16:creationId xmlns:a16="http://schemas.microsoft.com/office/drawing/2014/main" id="{E0A52D19-E156-4BCA-AB51-C0CC7FCFC75A}"/>
              </a:ext>
            </a:extLst>
          </p:cNvPr>
          <p:cNvGrpSpPr/>
          <p:nvPr/>
        </p:nvGrpSpPr>
        <p:grpSpPr>
          <a:xfrm>
            <a:off x="628650" y="1371600"/>
            <a:ext cx="2945563" cy="4692770"/>
            <a:chOff x="474453" y="1388853"/>
            <a:chExt cx="4839419" cy="2794959"/>
          </a:xfrm>
          <a:effectLst/>
        </p:grpSpPr>
        <p:grpSp>
          <p:nvGrpSpPr>
            <p:cNvPr id="4" name="Group 3">
              <a:extLst>
                <a:ext uri="{FF2B5EF4-FFF2-40B4-BE49-F238E27FC236}">
                  <a16:creationId xmlns:a16="http://schemas.microsoft.com/office/drawing/2014/main" id="{7F792D49-3C79-4FC5-BF7C-D19FAF1EC09E}"/>
                </a:ext>
              </a:extLst>
            </p:cNvPr>
            <p:cNvGrpSpPr/>
            <p:nvPr/>
          </p:nvGrpSpPr>
          <p:grpSpPr>
            <a:xfrm>
              <a:off x="474453" y="1388853"/>
              <a:ext cx="4839419" cy="2794959"/>
              <a:chOff x="621102" y="1337094"/>
              <a:chExt cx="7894248" cy="2794959"/>
            </a:xfrm>
          </p:grpSpPr>
          <p:sp>
            <p:nvSpPr>
              <p:cNvPr id="11" name="TextBox 10">
                <a:extLst>
                  <a:ext uri="{FF2B5EF4-FFF2-40B4-BE49-F238E27FC236}">
                    <a16:creationId xmlns:a16="http://schemas.microsoft.com/office/drawing/2014/main" id="{F778CA8B-43E9-4731-8861-06C0C68F1831}"/>
                  </a:ext>
                </a:extLst>
              </p:cNvPr>
              <p:cNvSpPr txBox="1"/>
              <p:nvPr/>
            </p:nvSpPr>
            <p:spPr>
              <a:xfrm>
                <a:off x="628650" y="1337094"/>
                <a:ext cx="7886700" cy="5709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3200" dirty="0"/>
                  <a:t>How to Make a Boxplot</a:t>
                </a:r>
              </a:p>
            </p:txBody>
          </p:sp>
          <p:sp>
            <p:nvSpPr>
              <p:cNvPr id="13" name="TextBox 12">
                <a:extLst>
                  <a:ext uri="{FF2B5EF4-FFF2-40B4-BE49-F238E27FC236}">
                    <a16:creationId xmlns:a16="http://schemas.microsoft.com/office/drawing/2014/main" id="{81423369-DD80-4D49-9FA4-0DD801BC67E3}"/>
                  </a:ext>
                </a:extLst>
              </p:cNvPr>
              <p:cNvSpPr txBox="1"/>
              <p:nvPr/>
            </p:nvSpPr>
            <p:spPr>
              <a:xfrm>
                <a:off x="621102" y="1337094"/>
                <a:ext cx="7886699" cy="2794959"/>
              </a:xfrm>
              <a:prstGeom prst="rect">
                <a:avLst/>
              </a:prstGeom>
              <a:noFill/>
              <a:ln w="28575"/>
              <a:effectLst/>
            </p:spPr>
            <p:style>
              <a:lnRef idx="2">
                <a:schemeClr val="accent6"/>
              </a:lnRef>
              <a:fillRef idx="1">
                <a:schemeClr val="lt1"/>
              </a:fillRef>
              <a:effectRef idx="0">
                <a:schemeClr val="accent6"/>
              </a:effectRef>
              <a:fontRef idx="minor">
                <a:schemeClr val="dk1"/>
              </a:fontRef>
            </p:style>
            <p:txBody>
              <a:bodyPr wrap="square" rtlCol="0">
                <a:noAutofit/>
              </a:bodyPr>
              <a:lstStyle/>
              <a:p>
                <a:endParaRPr lang="en-US" dirty="0"/>
              </a:p>
            </p:txBody>
          </p:sp>
        </p:grpSp>
        <p:sp>
          <p:nvSpPr>
            <p:cNvPr id="12" name="TextBox 11">
              <a:extLst>
                <a:ext uri="{FF2B5EF4-FFF2-40B4-BE49-F238E27FC236}">
                  <a16:creationId xmlns:a16="http://schemas.microsoft.com/office/drawing/2014/main" id="{7BC5B93C-7F4A-42CA-8834-8A3DBB89BFEA}"/>
                </a:ext>
              </a:extLst>
            </p:cNvPr>
            <p:cNvSpPr txBox="1"/>
            <p:nvPr/>
          </p:nvSpPr>
          <p:spPr>
            <a:xfrm>
              <a:off x="489548" y="1959756"/>
              <a:ext cx="4054173" cy="2224056"/>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schemeClr val="bg1">
                      <a:lumMod val="75000"/>
                    </a:schemeClr>
                  </a:solidFill>
                </a:rPr>
                <a:t>Find the five-number summary.</a:t>
              </a:r>
            </a:p>
            <a:p>
              <a:pPr marL="342900" indent="-342900">
                <a:buFont typeface="Arial" panose="020B0604020202020204" pitchFamily="34" charset="0"/>
                <a:buChar char="•"/>
              </a:pPr>
              <a:r>
                <a:rPr lang="en-US" sz="2000" dirty="0"/>
                <a:t>Identify outliers using the 1.5 × IQR rule.</a:t>
              </a:r>
            </a:p>
            <a:p>
              <a:pPr marL="342900" indent="-342900">
                <a:buFont typeface="Arial" panose="020B0604020202020204" pitchFamily="34" charset="0"/>
                <a:buChar char="•"/>
              </a:pPr>
              <a:r>
                <a:rPr lang="en-US" sz="2000" dirty="0">
                  <a:solidFill>
                    <a:schemeClr val="bg1">
                      <a:lumMod val="75000"/>
                    </a:schemeClr>
                  </a:solidFill>
                </a:rPr>
                <a:t>Draw and label the horizontal axis.</a:t>
              </a:r>
            </a:p>
            <a:p>
              <a:pPr marL="342900" indent="-342900">
                <a:buFont typeface="Arial" panose="020B0604020202020204" pitchFamily="34" charset="0"/>
                <a:buChar char="•"/>
              </a:pPr>
              <a:r>
                <a:rPr lang="en-US" sz="2000" dirty="0">
                  <a:solidFill>
                    <a:schemeClr val="bg1">
                      <a:lumMod val="75000"/>
                    </a:schemeClr>
                  </a:solidFill>
                </a:rPr>
                <a:t>Scale the axis.</a:t>
              </a:r>
            </a:p>
            <a:p>
              <a:pPr marL="342900" indent="-342900">
                <a:buFont typeface="Arial" panose="020B0604020202020204" pitchFamily="34" charset="0"/>
                <a:buChar char="•"/>
              </a:pPr>
              <a:r>
                <a:rPr lang="en-US" sz="2000" dirty="0">
                  <a:solidFill>
                    <a:schemeClr val="bg1">
                      <a:lumMod val="75000"/>
                    </a:schemeClr>
                  </a:solidFill>
                </a:rPr>
                <a:t>Draw a box.</a:t>
              </a:r>
            </a:p>
            <a:p>
              <a:pPr marL="342900" indent="-342900">
                <a:buFont typeface="Arial" panose="020B0604020202020204" pitchFamily="34" charset="0"/>
                <a:buChar char="•"/>
              </a:pPr>
              <a:r>
                <a:rPr lang="en-US" sz="2000" dirty="0">
                  <a:solidFill>
                    <a:schemeClr val="bg1">
                      <a:lumMod val="75000"/>
                    </a:schemeClr>
                  </a:solidFill>
                </a:rPr>
                <a:t>Mark the median.</a:t>
              </a:r>
            </a:p>
            <a:p>
              <a:pPr marL="342900" indent="-342900">
                <a:buFont typeface="Arial" panose="020B0604020202020204" pitchFamily="34" charset="0"/>
                <a:buChar char="•"/>
              </a:pPr>
              <a:r>
                <a:rPr lang="en-US" sz="2000" dirty="0">
                  <a:solidFill>
                    <a:schemeClr val="bg1">
                      <a:lumMod val="75000"/>
                    </a:schemeClr>
                  </a:solidFill>
                </a:rPr>
                <a:t>Draw whiskers.</a:t>
              </a:r>
            </a:p>
          </p:txBody>
        </p:sp>
      </p:grpSp>
      <p:pic>
        <p:nvPicPr>
          <p:cNvPr id="3" name="Picture 2">
            <a:extLst>
              <a:ext uri="{FF2B5EF4-FFF2-40B4-BE49-F238E27FC236}">
                <a16:creationId xmlns:a16="http://schemas.microsoft.com/office/drawing/2014/main" id="{41E90EC7-640E-4395-A883-D35C31C042F5}"/>
              </a:ext>
            </a:extLst>
          </p:cNvPr>
          <p:cNvPicPr>
            <a:picLocks noChangeAspect="1"/>
          </p:cNvPicPr>
          <p:nvPr/>
        </p:nvPicPr>
        <p:blipFill>
          <a:blip r:embed="rId2"/>
          <a:stretch>
            <a:fillRect/>
          </a:stretch>
        </p:blipFill>
        <p:spPr>
          <a:xfrm>
            <a:off x="3658034" y="2513256"/>
            <a:ext cx="5141988" cy="2524570"/>
          </a:xfrm>
          <a:prstGeom prst="rect">
            <a:avLst/>
          </a:prstGeom>
        </p:spPr>
      </p:pic>
    </p:spTree>
    <p:extLst>
      <p:ext uri="{BB962C8B-B14F-4D97-AF65-F5344CB8AC3E}">
        <p14:creationId xmlns:p14="http://schemas.microsoft.com/office/powerpoint/2010/main" val="3884935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Making and Interpreting Boxplots</a:t>
            </a:r>
          </a:p>
        </p:txBody>
      </p:sp>
      <p:grpSp>
        <p:nvGrpSpPr>
          <p:cNvPr id="5" name="Group 4">
            <a:extLst>
              <a:ext uri="{FF2B5EF4-FFF2-40B4-BE49-F238E27FC236}">
                <a16:creationId xmlns:a16="http://schemas.microsoft.com/office/drawing/2014/main" id="{E0A52D19-E156-4BCA-AB51-C0CC7FCFC75A}"/>
              </a:ext>
            </a:extLst>
          </p:cNvPr>
          <p:cNvGrpSpPr/>
          <p:nvPr/>
        </p:nvGrpSpPr>
        <p:grpSpPr>
          <a:xfrm>
            <a:off x="628650" y="1371600"/>
            <a:ext cx="2945563" cy="4692770"/>
            <a:chOff x="474453" y="1388853"/>
            <a:chExt cx="4839419" cy="2794959"/>
          </a:xfrm>
          <a:effectLst/>
        </p:grpSpPr>
        <p:grpSp>
          <p:nvGrpSpPr>
            <p:cNvPr id="4" name="Group 3">
              <a:extLst>
                <a:ext uri="{FF2B5EF4-FFF2-40B4-BE49-F238E27FC236}">
                  <a16:creationId xmlns:a16="http://schemas.microsoft.com/office/drawing/2014/main" id="{7F792D49-3C79-4FC5-BF7C-D19FAF1EC09E}"/>
                </a:ext>
              </a:extLst>
            </p:cNvPr>
            <p:cNvGrpSpPr/>
            <p:nvPr/>
          </p:nvGrpSpPr>
          <p:grpSpPr>
            <a:xfrm>
              <a:off x="474453" y="1388853"/>
              <a:ext cx="4839419" cy="2794959"/>
              <a:chOff x="621102" y="1337094"/>
              <a:chExt cx="7894248" cy="2794959"/>
            </a:xfrm>
          </p:grpSpPr>
          <p:sp>
            <p:nvSpPr>
              <p:cNvPr id="11" name="TextBox 10">
                <a:extLst>
                  <a:ext uri="{FF2B5EF4-FFF2-40B4-BE49-F238E27FC236}">
                    <a16:creationId xmlns:a16="http://schemas.microsoft.com/office/drawing/2014/main" id="{F778CA8B-43E9-4731-8861-06C0C68F1831}"/>
                  </a:ext>
                </a:extLst>
              </p:cNvPr>
              <p:cNvSpPr txBox="1"/>
              <p:nvPr/>
            </p:nvSpPr>
            <p:spPr>
              <a:xfrm>
                <a:off x="628650" y="1337094"/>
                <a:ext cx="7886700" cy="5709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3200" dirty="0"/>
                  <a:t>How to Make a Boxplot</a:t>
                </a:r>
              </a:p>
            </p:txBody>
          </p:sp>
          <p:sp>
            <p:nvSpPr>
              <p:cNvPr id="13" name="TextBox 12">
                <a:extLst>
                  <a:ext uri="{FF2B5EF4-FFF2-40B4-BE49-F238E27FC236}">
                    <a16:creationId xmlns:a16="http://schemas.microsoft.com/office/drawing/2014/main" id="{81423369-DD80-4D49-9FA4-0DD801BC67E3}"/>
                  </a:ext>
                </a:extLst>
              </p:cNvPr>
              <p:cNvSpPr txBox="1"/>
              <p:nvPr/>
            </p:nvSpPr>
            <p:spPr>
              <a:xfrm>
                <a:off x="621102" y="1337094"/>
                <a:ext cx="7886699" cy="2794959"/>
              </a:xfrm>
              <a:prstGeom prst="rect">
                <a:avLst/>
              </a:prstGeom>
              <a:noFill/>
              <a:ln w="28575"/>
              <a:effectLst/>
            </p:spPr>
            <p:style>
              <a:lnRef idx="2">
                <a:schemeClr val="accent6"/>
              </a:lnRef>
              <a:fillRef idx="1">
                <a:schemeClr val="lt1"/>
              </a:fillRef>
              <a:effectRef idx="0">
                <a:schemeClr val="accent6"/>
              </a:effectRef>
              <a:fontRef idx="minor">
                <a:schemeClr val="dk1"/>
              </a:fontRef>
            </p:style>
            <p:txBody>
              <a:bodyPr wrap="square" rtlCol="0">
                <a:noAutofit/>
              </a:bodyPr>
              <a:lstStyle/>
              <a:p>
                <a:endParaRPr lang="en-US" dirty="0"/>
              </a:p>
            </p:txBody>
          </p:sp>
        </p:grpSp>
        <p:sp>
          <p:nvSpPr>
            <p:cNvPr id="12" name="TextBox 11">
              <a:extLst>
                <a:ext uri="{FF2B5EF4-FFF2-40B4-BE49-F238E27FC236}">
                  <a16:creationId xmlns:a16="http://schemas.microsoft.com/office/drawing/2014/main" id="{7BC5B93C-7F4A-42CA-8834-8A3DBB89BFEA}"/>
                </a:ext>
              </a:extLst>
            </p:cNvPr>
            <p:cNvSpPr txBox="1"/>
            <p:nvPr/>
          </p:nvSpPr>
          <p:spPr>
            <a:xfrm>
              <a:off x="489548" y="1959756"/>
              <a:ext cx="4054173" cy="2224056"/>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schemeClr val="bg1">
                      <a:lumMod val="75000"/>
                    </a:schemeClr>
                  </a:solidFill>
                </a:rPr>
                <a:t>Find the five-number summary.</a:t>
              </a:r>
            </a:p>
            <a:p>
              <a:pPr marL="342900" indent="-342900">
                <a:buFont typeface="Arial" panose="020B0604020202020204" pitchFamily="34" charset="0"/>
                <a:buChar char="•"/>
              </a:pPr>
              <a:r>
                <a:rPr lang="en-US" sz="2000" dirty="0"/>
                <a:t>Identify outliers using the 1.5 × IQR rule.</a:t>
              </a:r>
            </a:p>
            <a:p>
              <a:pPr marL="342900" indent="-342900">
                <a:buFont typeface="Arial" panose="020B0604020202020204" pitchFamily="34" charset="0"/>
                <a:buChar char="•"/>
              </a:pPr>
              <a:r>
                <a:rPr lang="en-US" sz="2000" dirty="0">
                  <a:solidFill>
                    <a:schemeClr val="bg1">
                      <a:lumMod val="75000"/>
                    </a:schemeClr>
                  </a:solidFill>
                </a:rPr>
                <a:t>Draw and label the horizontal axis.</a:t>
              </a:r>
            </a:p>
            <a:p>
              <a:pPr marL="342900" indent="-342900">
                <a:buFont typeface="Arial" panose="020B0604020202020204" pitchFamily="34" charset="0"/>
                <a:buChar char="•"/>
              </a:pPr>
              <a:r>
                <a:rPr lang="en-US" sz="2000" dirty="0">
                  <a:solidFill>
                    <a:schemeClr val="bg1">
                      <a:lumMod val="75000"/>
                    </a:schemeClr>
                  </a:solidFill>
                </a:rPr>
                <a:t>Scale the axis.</a:t>
              </a:r>
            </a:p>
            <a:p>
              <a:pPr marL="342900" indent="-342900">
                <a:buFont typeface="Arial" panose="020B0604020202020204" pitchFamily="34" charset="0"/>
                <a:buChar char="•"/>
              </a:pPr>
              <a:r>
                <a:rPr lang="en-US" sz="2000" dirty="0">
                  <a:solidFill>
                    <a:schemeClr val="bg1">
                      <a:lumMod val="75000"/>
                    </a:schemeClr>
                  </a:solidFill>
                </a:rPr>
                <a:t>Draw a box.</a:t>
              </a:r>
            </a:p>
            <a:p>
              <a:pPr marL="342900" indent="-342900">
                <a:buFont typeface="Arial" panose="020B0604020202020204" pitchFamily="34" charset="0"/>
                <a:buChar char="•"/>
              </a:pPr>
              <a:r>
                <a:rPr lang="en-US" sz="2000" dirty="0">
                  <a:solidFill>
                    <a:schemeClr val="bg1">
                      <a:lumMod val="75000"/>
                    </a:schemeClr>
                  </a:solidFill>
                </a:rPr>
                <a:t>Mark the median.</a:t>
              </a:r>
            </a:p>
            <a:p>
              <a:pPr marL="342900" indent="-342900">
                <a:buFont typeface="Arial" panose="020B0604020202020204" pitchFamily="34" charset="0"/>
                <a:buChar char="•"/>
              </a:pPr>
              <a:r>
                <a:rPr lang="en-US" sz="2000" dirty="0">
                  <a:solidFill>
                    <a:schemeClr val="bg1">
                      <a:lumMod val="75000"/>
                    </a:schemeClr>
                  </a:solidFill>
                </a:rPr>
                <a:t>Draw whiskers.</a:t>
              </a:r>
            </a:p>
          </p:txBody>
        </p:sp>
      </p:grpSp>
      <p:pic>
        <p:nvPicPr>
          <p:cNvPr id="3" name="Picture 2">
            <a:extLst>
              <a:ext uri="{FF2B5EF4-FFF2-40B4-BE49-F238E27FC236}">
                <a16:creationId xmlns:a16="http://schemas.microsoft.com/office/drawing/2014/main" id="{41E90EC7-640E-4395-A883-D35C31C042F5}"/>
              </a:ext>
            </a:extLst>
          </p:cNvPr>
          <p:cNvPicPr>
            <a:picLocks noChangeAspect="1"/>
          </p:cNvPicPr>
          <p:nvPr/>
        </p:nvPicPr>
        <p:blipFill>
          <a:blip r:embed="rId2"/>
          <a:stretch>
            <a:fillRect/>
          </a:stretch>
        </p:blipFill>
        <p:spPr>
          <a:xfrm>
            <a:off x="3658034" y="2513256"/>
            <a:ext cx="5141988" cy="2524570"/>
          </a:xfrm>
          <a:prstGeom prst="rect">
            <a:avLst/>
          </a:prstGeom>
        </p:spPr>
      </p:pic>
      <p:cxnSp>
        <p:nvCxnSpPr>
          <p:cNvPr id="7" name="Straight Arrow Connector 6">
            <a:extLst>
              <a:ext uri="{FF2B5EF4-FFF2-40B4-BE49-F238E27FC236}">
                <a16:creationId xmlns:a16="http://schemas.microsoft.com/office/drawing/2014/main" id="{6B90CC39-66DA-4AEE-9810-1B23AAAAA05A}"/>
              </a:ext>
            </a:extLst>
          </p:cNvPr>
          <p:cNvCxnSpPr>
            <a:cxnSpLocks/>
            <a:stCxn id="18" idx="1"/>
          </p:cNvCxnSpPr>
          <p:nvPr/>
        </p:nvCxnSpPr>
        <p:spPr>
          <a:xfrm flipH="1" flipV="1">
            <a:off x="4114803" y="4546122"/>
            <a:ext cx="1313786" cy="1233576"/>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2A29D800-0901-44A8-A60D-E5498C5ADCB6}"/>
              </a:ext>
            </a:extLst>
          </p:cNvPr>
          <p:cNvCxnSpPr>
            <a:cxnSpLocks/>
            <a:stCxn id="18" idx="3"/>
          </p:cNvCxnSpPr>
          <p:nvPr/>
        </p:nvCxnSpPr>
        <p:spPr>
          <a:xfrm flipV="1">
            <a:off x="6628982" y="4546122"/>
            <a:ext cx="1367705" cy="1233576"/>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5DF3D1E-9454-457D-AA7A-473B9675B787}"/>
              </a:ext>
            </a:extLst>
          </p:cNvPr>
          <p:cNvSpPr txBox="1"/>
          <p:nvPr/>
        </p:nvSpPr>
        <p:spPr>
          <a:xfrm>
            <a:off x="5428589" y="5548865"/>
            <a:ext cx="1200393" cy="461665"/>
          </a:xfrm>
          <a:prstGeom prst="rect">
            <a:avLst/>
          </a:prstGeom>
          <a:noFill/>
        </p:spPr>
        <p:txBody>
          <a:bodyPr wrap="none" rtlCol="0">
            <a:spAutoFit/>
          </a:bodyPr>
          <a:lstStyle/>
          <a:p>
            <a:r>
              <a:rPr lang="en-US" sz="2400" b="1" dirty="0">
                <a:solidFill>
                  <a:srgbClr val="7030A0"/>
                </a:solidFill>
              </a:rPr>
              <a:t>Outliers</a:t>
            </a:r>
          </a:p>
        </p:txBody>
      </p:sp>
    </p:spTree>
    <p:extLst>
      <p:ext uri="{BB962C8B-B14F-4D97-AF65-F5344CB8AC3E}">
        <p14:creationId xmlns:p14="http://schemas.microsoft.com/office/powerpoint/2010/main" val="289056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C93412B-1638-4BC0-B5C2-19B9D4A7EF75}"/>
              </a:ext>
            </a:extLst>
          </p:cNvPr>
          <p:cNvPicPr>
            <a:picLocks noChangeAspect="1"/>
          </p:cNvPicPr>
          <p:nvPr/>
        </p:nvPicPr>
        <p:blipFill>
          <a:blip r:embed="rId2"/>
          <a:stretch>
            <a:fillRect/>
          </a:stretch>
        </p:blipFill>
        <p:spPr>
          <a:xfrm>
            <a:off x="3694849" y="3614466"/>
            <a:ext cx="5139677" cy="1499383"/>
          </a:xfrm>
          <a:prstGeom prst="rect">
            <a:avLst/>
          </a:prstGeom>
        </p:spPr>
      </p:pic>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Making and Interpreting Boxplots</a:t>
            </a:r>
          </a:p>
        </p:txBody>
      </p:sp>
      <p:grpSp>
        <p:nvGrpSpPr>
          <p:cNvPr id="5" name="Group 4">
            <a:extLst>
              <a:ext uri="{FF2B5EF4-FFF2-40B4-BE49-F238E27FC236}">
                <a16:creationId xmlns:a16="http://schemas.microsoft.com/office/drawing/2014/main" id="{E0A52D19-E156-4BCA-AB51-C0CC7FCFC75A}"/>
              </a:ext>
            </a:extLst>
          </p:cNvPr>
          <p:cNvGrpSpPr/>
          <p:nvPr/>
        </p:nvGrpSpPr>
        <p:grpSpPr>
          <a:xfrm>
            <a:off x="628650" y="1371600"/>
            <a:ext cx="2945563" cy="4692770"/>
            <a:chOff x="474453" y="1388853"/>
            <a:chExt cx="4839419" cy="2794959"/>
          </a:xfrm>
          <a:effectLst/>
        </p:grpSpPr>
        <p:grpSp>
          <p:nvGrpSpPr>
            <p:cNvPr id="4" name="Group 3">
              <a:extLst>
                <a:ext uri="{FF2B5EF4-FFF2-40B4-BE49-F238E27FC236}">
                  <a16:creationId xmlns:a16="http://schemas.microsoft.com/office/drawing/2014/main" id="{7F792D49-3C79-4FC5-BF7C-D19FAF1EC09E}"/>
                </a:ext>
              </a:extLst>
            </p:cNvPr>
            <p:cNvGrpSpPr/>
            <p:nvPr/>
          </p:nvGrpSpPr>
          <p:grpSpPr>
            <a:xfrm>
              <a:off x="474453" y="1388853"/>
              <a:ext cx="4839419" cy="2794959"/>
              <a:chOff x="621102" y="1337094"/>
              <a:chExt cx="7894248" cy="2794959"/>
            </a:xfrm>
          </p:grpSpPr>
          <p:sp>
            <p:nvSpPr>
              <p:cNvPr id="11" name="TextBox 10">
                <a:extLst>
                  <a:ext uri="{FF2B5EF4-FFF2-40B4-BE49-F238E27FC236}">
                    <a16:creationId xmlns:a16="http://schemas.microsoft.com/office/drawing/2014/main" id="{F778CA8B-43E9-4731-8861-06C0C68F1831}"/>
                  </a:ext>
                </a:extLst>
              </p:cNvPr>
              <p:cNvSpPr txBox="1"/>
              <p:nvPr/>
            </p:nvSpPr>
            <p:spPr>
              <a:xfrm>
                <a:off x="628650" y="1337094"/>
                <a:ext cx="7886700" cy="5709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3200" dirty="0"/>
                  <a:t>How to Make a Boxplot</a:t>
                </a:r>
              </a:p>
            </p:txBody>
          </p:sp>
          <p:sp>
            <p:nvSpPr>
              <p:cNvPr id="13" name="TextBox 12">
                <a:extLst>
                  <a:ext uri="{FF2B5EF4-FFF2-40B4-BE49-F238E27FC236}">
                    <a16:creationId xmlns:a16="http://schemas.microsoft.com/office/drawing/2014/main" id="{81423369-DD80-4D49-9FA4-0DD801BC67E3}"/>
                  </a:ext>
                </a:extLst>
              </p:cNvPr>
              <p:cNvSpPr txBox="1"/>
              <p:nvPr/>
            </p:nvSpPr>
            <p:spPr>
              <a:xfrm>
                <a:off x="621102" y="1337094"/>
                <a:ext cx="7886699" cy="2794959"/>
              </a:xfrm>
              <a:prstGeom prst="rect">
                <a:avLst/>
              </a:prstGeom>
              <a:noFill/>
              <a:ln w="28575"/>
              <a:effectLst/>
            </p:spPr>
            <p:style>
              <a:lnRef idx="2">
                <a:schemeClr val="accent6"/>
              </a:lnRef>
              <a:fillRef idx="1">
                <a:schemeClr val="lt1"/>
              </a:fillRef>
              <a:effectRef idx="0">
                <a:schemeClr val="accent6"/>
              </a:effectRef>
              <a:fontRef idx="minor">
                <a:schemeClr val="dk1"/>
              </a:fontRef>
            </p:style>
            <p:txBody>
              <a:bodyPr wrap="square" rtlCol="0">
                <a:noAutofit/>
              </a:bodyPr>
              <a:lstStyle/>
              <a:p>
                <a:endParaRPr lang="en-US" dirty="0"/>
              </a:p>
            </p:txBody>
          </p:sp>
        </p:grpSp>
        <p:sp>
          <p:nvSpPr>
            <p:cNvPr id="12" name="TextBox 11">
              <a:extLst>
                <a:ext uri="{FF2B5EF4-FFF2-40B4-BE49-F238E27FC236}">
                  <a16:creationId xmlns:a16="http://schemas.microsoft.com/office/drawing/2014/main" id="{7BC5B93C-7F4A-42CA-8834-8A3DBB89BFEA}"/>
                </a:ext>
              </a:extLst>
            </p:cNvPr>
            <p:cNvSpPr txBox="1"/>
            <p:nvPr/>
          </p:nvSpPr>
          <p:spPr>
            <a:xfrm>
              <a:off x="489548" y="1959756"/>
              <a:ext cx="4054173" cy="2224056"/>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schemeClr val="bg1">
                      <a:lumMod val="75000"/>
                    </a:schemeClr>
                  </a:solidFill>
                </a:rPr>
                <a:t>Find the five-number summary.</a:t>
              </a:r>
            </a:p>
            <a:p>
              <a:pPr marL="342900" indent="-342900">
                <a:buFont typeface="Arial" panose="020B0604020202020204" pitchFamily="34" charset="0"/>
                <a:buChar char="•"/>
              </a:pPr>
              <a:r>
                <a:rPr lang="en-US" sz="2000" dirty="0">
                  <a:solidFill>
                    <a:schemeClr val="bg1">
                      <a:lumMod val="75000"/>
                    </a:schemeClr>
                  </a:solidFill>
                </a:rPr>
                <a:t>Identify outliers using the 1.5 × IQR rule.</a:t>
              </a:r>
            </a:p>
            <a:p>
              <a:pPr marL="342900" indent="-342900">
                <a:buFont typeface="Arial" panose="020B0604020202020204" pitchFamily="34" charset="0"/>
                <a:buChar char="•"/>
              </a:pPr>
              <a:r>
                <a:rPr lang="en-US" sz="2000" dirty="0"/>
                <a:t>Draw and label the horizontal axis.</a:t>
              </a:r>
            </a:p>
            <a:p>
              <a:pPr marL="342900" indent="-342900">
                <a:buFont typeface="Arial" panose="020B0604020202020204" pitchFamily="34" charset="0"/>
                <a:buChar char="•"/>
              </a:pPr>
              <a:r>
                <a:rPr lang="en-US" sz="2000" dirty="0">
                  <a:solidFill>
                    <a:schemeClr val="bg1">
                      <a:lumMod val="75000"/>
                    </a:schemeClr>
                  </a:solidFill>
                </a:rPr>
                <a:t>Scale the axis.</a:t>
              </a:r>
            </a:p>
            <a:p>
              <a:pPr marL="342900" indent="-342900">
                <a:buFont typeface="Arial" panose="020B0604020202020204" pitchFamily="34" charset="0"/>
                <a:buChar char="•"/>
              </a:pPr>
              <a:r>
                <a:rPr lang="en-US" sz="2000" dirty="0">
                  <a:solidFill>
                    <a:schemeClr val="bg1">
                      <a:lumMod val="75000"/>
                    </a:schemeClr>
                  </a:solidFill>
                </a:rPr>
                <a:t>Draw a box.</a:t>
              </a:r>
            </a:p>
            <a:p>
              <a:pPr marL="342900" indent="-342900">
                <a:buFont typeface="Arial" panose="020B0604020202020204" pitchFamily="34" charset="0"/>
                <a:buChar char="•"/>
              </a:pPr>
              <a:r>
                <a:rPr lang="en-US" sz="2000" dirty="0">
                  <a:solidFill>
                    <a:schemeClr val="bg1">
                      <a:lumMod val="75000"/>
                    </a:schemeClr>
                  </a:solidFill>
                </a:rPr>
                <a:t>Mark the median.</a:t>
              </a:r>
            </a:p>
            <a:p>
              <a:pPr marL="342900" indent="-342900">
                <a:buFont typeface="Arial" panose="020B0604020202020204" pitchFamily="34" charset="0"/>
                <a:buChar char="•"/>
              </a:pPr>
              <a:r>
                <a:rPr lang="en-US" sz="2000" dirty="0">
                  <a:solidFill>
                    <a:schemeClr val="bg1">
                      <a:lumMod val="75000"/>
                    </a:schemeClr>
                  </a:solidFill>
                </a:rPr>
                <a:t>Draw whiskers.</a:t>
              </a:r>
            </a:p>
            <a:p>
              <a:endParaRPr lang="en-US" sz="2000" dirty="0"/>
            </a:p>
          </p:txBody>
        </p:sp>
      </p:grpSp>
    </p:spTree>
    <p:extLst>
      <p:ext uri="{BB962C8B-B14F-4D97-AF65-F5344CB8AC3E}">
        <p14:creationId xmlns:p14="http://schemas.microsoft.com/office/powerpoint/2010/main" val="855684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3B059B3-AEE2-4702-BFB1-71C562384C9C}"/>
              </a:ext>
            </a:extLst>
          </p:cNvPr>
          <p:cNvPicPr>
            <a:picLocks noChangeAspect="1"/>
          </p:cNvPicPr>
          <p:nvPr/>
        </p:nvPicPr>
        <p:blipFill>
          <a:blip r:embed="rId2"/>
          <a:stretch>
            <a:fillRect/>
          </a:stretch>
        </p:blipFill>
        <p:spPr>
          <a:xfrm>
            <a:off x="3690307" y="3608686"/>
            <a:ext cx="5144218" cy="1505160"/>
          </a:xfrm>
          <a:prstGeom prst="rect">
            <a:avLst/>
          </a:prstGeom>
        </p:spPr>
      </p:pic>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Making and Interpreting Boxplots</a:t>
            </a:r>
          </a:p>
        </p:txBody>
      </p:sp>
      <p:grpSp>
        <p:nvGrpSpPr>
          <p:cNvPr id="5" name="Group 4">
            <a:extLst>
              <a:ext uri="{FF2B5EF4-FFF2-40B4-BE49-F238E27FC236}">
                <a16:creationId xmlns:a16="http://schemas.microsoft.com/office/drawing/2014/main" id="{E0A52D19-E156-4BCA-AB51-C0CC7FCFC75A}"/>
              </a:ext>
            </a:extLst>
          </p:cNvPr>
          <p:cNvGrpSpPr/>
          <p:nvPr/>
        </p:nvGrpSpPr>
        <p:grpSpPr>
          <a:xfrm>
            <a:off x="628650" y="1371600"/>
            <a:ext cx="2945563" cy="4692770"/>
            <a:chOff x="474453" y="1388853"/>
            <a:chExt cx="4839419" cy="2794959"/>
          </a:xfrm>
          <a:effectLst/>
        </p:grpSpPr>
        <p:grpSp>
          <p:nvGrpSpPr>
            <p:cNvPr id="4" name="Group 3">
              <a:extLst>
                <a:ext uri="{FF2B5EF4-FFF2-40B4-BE49-F238E27FC236}">
                  <a16:creationId xmlns:a16="http://schemas.microsoft.com/office/drawing/2014/main" id="{7F792D49-3C79-4FC5-BF7C-D19FAF1EC09E}"/>
                </a:ext>
              </a:extLst>
            </p:cNvPr>
            <p:cNvGrpSpPr/>
            <p:nvPr/>
          </p:nvGrpSpPr>
          <p:grpSpPr>
            <a:xfrm>
              <a:off x="474453" y="1388853"/>
              <a:ext cx="4839419" cy="2794959"/>
              <a:chOff x="621102" y="1337094"/>
              <a:chExt cx="7894248" cy="2794959"/>
            </a:xfrm>
          </p:grpSpPr>
          <p:sp>
            <p:nvSpPr>
              <p:cNvPr id="11" name="TextBox 10">
                <a:extLst>
                  <a:ext uri="{FF2B5EF4-FFF2-40B4-BE49-F238E27FC236}">
                    <a16:creationId xmlns:a16="http://schemas.microsoft.com/office/drawing/2014/main" id="{F778CA8B-43E9-4731-8861-06C0C68F1831}"/>
                  </a:ext>
                </a:extLst>
              </p:cNvPr>
              <p:cNvSpPr txBox="1"/>
              <p:nvPr/>
            </p:nvSpPr>
            <p:spPr>
              <a:xfrm>
                <a:off x="628650" y="1337094"/>
                <a:ext cx="7886700" cy="5709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3200" dirty="0"/>
                  <a:t>How to Make a Boxplot</a:t>
                </a:r>
              </a:p>
            </p:txBody>
          </p:sp>
          <p:sp>
            <p:nvSpPr>
              <p:cNvPr id="13" name="TextBox 12">
                <a:extLst>
                  <a:ext uri="{FF2B5EF4-FFF2-40B4-BE49-F238E27FC236}">
                    <a16:creationId xmlns:a16="http://schemas.microsoft.com/office/drawing/2014/main" id="{81423369-DD80-4D49-9FA4-0DD801BC67E3}"/>
                  </a:ext>
                </a:extLst>
              </p:cNvPr>
              <p:cNvSpPr txBox="1"/>
              <p:nvPr/>
            </p:nvSpPr>
            <p:spPr>
              <a:xfrm>
                <a:off x="621102" y="1337094"/>
                <a:ext cx="7886699" cy="2794959"/>
              </a:xfrm>
              <a:prstGeom prst="rect">
                <a:avLst/>
              </a:prstGeom>
              <a:noFill/>
              <a:ln w="28575"/>
              <a:effectLst/>
            </p:spPr>
            <p:style>
              <a:lnRef idx="2">
                <a:schemeClr val="accent6"/>
              </a:lnRef>
              <a:fillRef idx="1">
                <a:schemeClr val="lt1"/>
              </a:fillRef>
              <a:effectRef idx="0">
                <a:schemeClr val="accent6"/>
              </a:effectRef>
              <a:fontRef idx="minor">
                <a:schemeClr val="dk1"/>
              </a:fontRef>
            </p:style>
            <p:txBody>
              <a:bodyPr wrap="square" rtlCol="0">
                <a:noAutofit/>
              </a:bodyPr>
              <a:lstStyle/>
              <a:p>
                <a:endParaRPr lang="en-US" dirty="0"/>
              </a:p>
            </p:txBody>
          </p:sp>
        </p:grpSp>
        <p:sp>
          <p:nvSpPr>
            <p:cNvPr id="12" name="TextBox 11">
              <a:extLst>
                <a:ext uri="{FF2B5EF4-FFF2-40B4-BE49-F238E27FC236}">
                  <a16:creationId xmlns:a16="http://schemas.microsoft.com/office/drawing/2014/main" id="{7BC5B93C-7F4A-42CA-8834-8A3DBB89BFEA}"/>
                </a:ext>
              </a:extLst>
            </p:cNvPr>
            <p:cNvSpPr txBox="1"/>
            <p:nvPr/>
          </p:nvSpPr>
          <p:spPr>
            <a:xfrm>
              <a:off x="489548" y="1959756"/>
              <a:ext cx="4054173" cy="2224056"/>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schemeClr val="bg1">
                      <a:lumMod val="75000"/>
                    </a:schemeClr>
                  </a:solidFill>
                </a:rPr>
                <a:t>Find the five-number summary.</a:t>
              </a:r>
            </a:p>
            <a:p>
              <a:pPr marL="342900" indent="-342900">
                <a:buFont typeface="Arial" panose="020B0604020202020204" pitchFamily="34" charset="0"/>
                <a:buChar char="•"/>
              </a:pPr>
              <a:r>
                <a:rPr lang="en-US" sz="2000" dirty="0">
                  <a:solidFill>
                    <a:schemeClr val="bg1">
                      <a:lumMod val="75000"/>
                    </a:schemeClr>
                  </a:solidFill>
                </a:rPr>
                <a:t>Identify outliers using the 1.5 × IQR rule.</a:t>
              </a:r>
            </a:p>
            <a:p>
              <a:pPr marL="342900" indent="-342900">
                <a:buFont typeface="Arial" panose="020B0604020202020204" pitchFamily="34" charset="0"/>
                <a:buChar char="•"/>
              </a:pPr>
              <a:r>
                <a:rPr lang="en-US" sz="2000" dirty="0">
                  <a:solidFill>
                    <a:schemeClr val="bg1">
                      <a:lumMod val="75000"/>
                    </a:schemeClr>
                  </a:solidFill>
                </a:rPr>
                <a:t>Draw and label the horizontal axis.</a:t>
              </a:r>
            </a:p>
            <a:p>
              <a:pPr marL="342900" indent="-342900">
                <a:buFont typeface="Arial" panose="020B0604020202020204" pitchFamily="34" charset="0"/>
                <a:buChar char="•"/>
              </a:pPr>
              <a:r>
                <a:rPr lang="en-US" sz="2000" dirty="0"/>
                <a:t>Scale the axis.</a:t>
              </a:r>
            </a:p>
            <a:p>
              <a:pPr marL="342900" indent="-342900">
                <a:buFont typeface="Arial" panose="020B0604020202020204" pitchFamily="34" charset="0"/>
                <a:buChar char="•"/>
              </a:pPr>
              <a:r>
                <a:rPr lang="en-US" sz="2000" dirty="0">
                  <a:solidFill>
                    <a:schemeClr val="bg1">
                      <a:lumMod val="75000"/>
                    </a:schemeClr>
                  </a:solidFill>
                </a:rPr>
                <a:t>Draw a box.</a:t>
              </a:r>
            </a:p>
            <a:p>
              <a:pPr marL="342900" indent="-342900">
                <a:buFont typeface="Arial" panose="020B0604020202020204" pitchFamily="34" charset="0"/>
                <a:buChar char="•"/>
              </a:pPr>
              <a:r>
                <a:rPr lang="en-US" sz="2000" dirty="0">
                  <a:solidFill>
                    <a:schemeClr val="bg1">
                      <a:lumMod val="75000"/>
                    </a:schemeClr>
                  </a:solidFill>
                </a:rPr>
                <a:t>Mark the median.</a:t>
              </a:r>
            </a:p>
            <a:p>
              <a:pPr marL="342900" indent="-342900">
                <a:buFont typeface="Arial" panose="020B0604020202020204" pitchFamily="34" charset="0"/>
                <a:buChar char="•"/>
              </a:pPr>
              <a:r>
                <a:rPr lang="en-US" sz="2000" dirty="0">
                  <a:solidFill>
                    <a:schemeClr val="bg1">
                      <a:lumMod val="75000"/>
                    </a:schemeClr>
                  </a:solidFill>
                </a:rPr>
                <a:t>Draw whiskers.</a:t>
              </a:r>
            </a:p>
            <a:p>
              <a:endParaRPr lang="en-US" sz="2000" dirty="0"/>
            </a:p>
          </p:txBody>
        </p:sp>
      </p:grpSp>
    </p:spTree>
    <p:extLst>
      <p:ext uri="{BB962C8B-B14F-4D97-AF65-F5344CB8AC3E}">
        <p14:creationId xmlns:p14="http://schemas.microsoft.com/office/powerpoint/2010/main" val="1404534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F8AFCFA-4049-47DB-BD2F-76638D13FE28}"/>
              </a:ext>
            </a:extLst>
          </p:cNvPr>
          <p:cNvPicPr>
            <a:picLocks noChangeAspect="1"/>
          </p:cNvPicPr>
          <p:nvPr/>
        </p:nvPicPr>
        <p:blipFill>
          <a:blip r:embed="rId2"/>
          <a:stretch>
            <a:fillRect/>
          </a:stretch>
        </p:blipFill>
        <p:spPr>
          <a:xfrm>
            <a:off x="3690307" y="3608687"/>
            <a:ext cx="5144218" cy="1505160"/>
          </a:xfrm>
          <a:prstGeom prst="rect">
            <a:avLst/>
          </a:prstGeom>
        </p:spPr>
      </p:pic>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Making and Interpreting Boxplots</a:t>
            </a:r>
          </a:p>
        </p:txBody>
      </p:sp>
      <p:grpSp>
        <p:nvGrpSpPr>
          <p:cNvPr id="5" name="Group 4">
            <a:extLst>
              <a:ext uri="{FF2B5EF4-FFF2-40B4-BE49-F238E27FC236}">
                <a16:creationId xmlns:a16="http://schemas.microsoft.com/office/drawing/2014/main" id="{E0A52D19-E156-4BCA-AB51-C0CC7FCFC75A}"/>
              </a:ext>
            </a:extLst>
          </p:cNvPr>
          <p:cNvGrpSpPr/>
          <p:nvPr/>
        </p:nvGrpSpPr>
        <p:grpSpPr>
          <a:xfrm>
            <a:off x="628650" y="1371600"/>
            <a:ext cx="2945563" cy="4692770"/>
            <a:chOff x="474453" y="1388853"/>
            <a:chExt cx="4839419" cy="2794959"/>
          </a:xfrm>
          <a:effectLst/>
        </p:grpSpPr>
        <p:grpSp>
          <p:nvGrpSpPr>
            <p:cNvPr id="4" name="Group 3">
              <a:extLst>
                <a:ext uri="{FF2B5EF4-FFF2-40B4-BE49-F238E27FC236}">
                  <a16:creationId xmlns:a16="http://schemas.microsoft.com/office/drawing/2014/main" id="{7F792D49-3C79-4FC5-BF7C-D19FAF1EC09E}"/>
                </a:ext>
              </a:extLst>
            </p:cNvPr>
            <p:cNvGrpSpPr/>
            <p:nvPr/>
          </p:nvGrpSpPr>
          <p:grpSpPr>
            <a:xfrm>
              <a:off x="474453" y="1388853"/>
              <a:ext cx="4839419" cy="2794959"/>
              <a:chOff x="621102" y="1337094"/>
              <a:chExt cx="7894248" cy="2794959"/>
            </a:xfrm>
          </p:grpSpPr>
          <p:sp>
            <p:nvSpPr>
              <p:cNvPr id="11" name="TextBox 10">
                <a:extLst>
                  <a:ext uri="{FF2B5EF4-FFF2-40B4-BE49-F238E27FC236}">
                    <a16:creationId xmlns:a16="http://schemas.microsoft.com/office/drawing/2014/main" id="{F778CA8B-43E9-4731-8861-06C0C68F1831}"/>
                  </a:ext>
                </a:extLst>
              </p:cNvPr>
              <p:cNvSpPr txBox="1"/>
              <p:nvPr/>
            </p:nvSpPr>
            <p:spPr>
              <a:xfrm>
                <a:off x="628650" y="1337094"/>
                <a:ext cx="7886700" cy="5709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3200" dirty="0"/>
                  <a:t>How to Make a Boxplot</a:t>
                </a:r>
              </a:p>
            </p:txBody>
          </p:sp>
          <p:sp>
            <p:nvSpPr>
              <p:cNvPr id="13" name="TextBox 12">
                <a:extLst>
                  <a:ext uri="{FF2B5EF4-FFF2-40B4-BE49-F238E27FC236}">
                    <a16:creationId xmlns:a16="http://schemas.microsoft.com/office/drawing/2014/main" id="{81423369-DD80-4D49-9FA4-0DD801BC67E3}"/>
                  </a:ext>
                </a:extLst>
              </p:cNvPr>
              <p:cNvSpPr txBox="1"/>
              <p:nvPr/>
            </p:nvSpPr>
            <p:spPr>
              <a:xfrm>
                <a:off x="621102" y="1337094"/>
                <a:ext cx="7886699" cy="2794959"/>
              </a:xfrm>
              <a:prstGeom prst="rect">
                <a:avLst/>
              </a:prstGeom>
              <a:noFill/>
              <a:ln w="28575"/>
              <a:effectLst/>
            </p:spPr>
            <p:style>
              <a:lnRef idx="2">
                <a:schemeClr val="accent6"/>
              </a:lnRef>
              <a:fillRef idx="1">
                <a:schemeClr val="lt1"/>
              </a:fillRef>
              <a:effectRef idx="0">
                <a:schemeClr val="accent6"/>
              </a:effectRef>
              <a:fontRef idx="minor">
                <a:schemeClr val="dk1"/>
              </a:fontRef>
            </p:style>
            <p:txBody>
              <a:bodyPr wrap="square" rtlCol="0">
                <a:noAutofit/>
              </a:bodyPr>
              <a:lstStyle/>
              <a:p>
                <a:endParaRPr lang="en-US" dirty="0"/>
              </a:p>
            </p:txBody>
          </p:sp>
        </p:grpSp>
        <p:sp>
          <p:nvSpPr>
            <p:cNvPr id="12" name="TextBox 11">
              <a:extLst>
                <a:ext uri="{FF2B5EF4-FFF2-40B4-BE49-F238E27FC236}">
                  <a16:creationId xmlns:a16="http://schemas.microsoft.com/office/drawing/2014/main" id="{7BC5B93C-7F4A-42CA-8834-8A3DBB89BFEA}"/>
                </a:ext>
              </a:extLst>
            </p:cNvPr>
            <p:cNvSpPr txBox="1"/>
            <p:nvPr/>
          </p:nvSpPr>
          <p:spPr>
            <a:xfrm>
              <a:off x="489548" y="1959756"/>
              <a:ext cx="4054173" cy="2224056"/>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schemeClr val="bg1">
                      <a:lumMod val="75000"/>
                    </a:schemeClr>
                  </a:solidFill>
                </a:rPr>
                <a:t>Find the five-number summary.</a:t>
              </a:r>
            </a:p>
            <a:p>
              <a:pPr marL="342900" indent="-342900">
                <a:buFont typeface="Arial" panose="020B0604020202020204" pitchFamily="34" charset="0"/>
                <a:buChar char="•"/>
              </a:pPr>
              <a:r>
                <a:rPr lang="en-US" sz="2000" dirty="0">
                  <a:solidFill>
                    <a:schemeClr val="bg1">
                      <a:lumMod val="75000"/>
                    </a:schemeClr>
                  </a:solidFill>
                </a:rPr>
                <a:t>Identify outliers using the 1.5 × IQR rule.</a:t>
              </a:r>
            </a:p>
            <a:p>
              <a:pPr marL="342900" indent="-342900">
                <a:buFont typeface="Arial" panose="020B0604020202020204" pitchFamily="34" charset="0"/>
                <a:buChar char="•"/>
              </a:pPr>
              <a:r>
                <a:rPr lang="en-US" sz="2000" dirty="0">
                  <a:solidFill>
                    <a:schemeClr val="bg1">
                      <a:lumMod val="75000"/>
                    </a:schemeClr>
                  </a:solidFill>
                </a:rPr>
                <a:t>Draw and label the horizontal axis.</a:t>
              </a:r>
            </a:p>
            <a:p>
              <a:pPr marL="342900" indent="-342900">
                <a:buFont typeface="Arial" panose="020B0604020202020204" pitchFamily="34" charset="0"/>
                <a:buChar char="•"/>
              </a:pPr>
              <a:r>
                <a:rPr lang="en-US" sz="2000" dirty="0">
                  <a:solidFill>
                    <a:schemeClr val="bg1">
                      <a:lumMod val="75000"/>
                    </a:schemeClr>
                  </a:solidFill>
                </a:rPr>
                <a:t>Scale the axis.</a:t>
              </a:r>
            </a:p>
            <a:p>
              <a:pPr marL="342900" indent="-342900">
                <a:buFont typeface="Arial" panose="020B0604020202020204" pitchFamily="34" charset="0"/>
                <a:buChar char="•"/>
              </a:pPr>
              <a:r>
                <a:rPr lang="en-US" sz="2000" dirty="0"/>
                <a:t>Draw a box.</a:t>
              </a:r>
            </a:p>
            <a:p>
              <a:pPr marL="342900" indent="-342900">
                <a:buFont typeface="Arial" panose="020B0604020202020204" pitchFamily="34" charset="0"/>
                <a:buChar char="•"/>
              </a:pPr>
              <a:r>
                <a:rPr lang="en-US" sz="2000" dirty="0">
                  <a:solidFill>
                    <a:schemeClr val="bg1">
                      <a:lumMod val="75000"/>
                    </a:schemeClr>
                  </a:solidFill>
                </a:rPr>
                <a:t>Mark the median.</a:t>
              </a:r>
            </a:p>
            <a:p>
              <a:pPr marL="342900" indent="-342900">
                <a:buFont typeface="Arial" panose="020B0604020202020204" pitchFamily="34" charset="0"/>
                <a:buChar char="•"/>
              </a:pPr>
              <a:r>
                <a:rPr lang="en-US" sz="2000" dirty="0">
                  <a:solidFill>
                    <a:schemeClr val="bg1">
                      <a:lumMod val="75000"/>
                    </a:schemeClr>
                  </a:solidFill>
                </a:rPr>
                <a:t>Draw whiskers.</a:t>
              </a:r>
            </a:p>
            <a:p>
              <a:endParaRPr lang="en-US" sz="2000" dirty="0"/>
            </a:p>
          </p:txBody>
        </p:sp>
      </p:grpSp>
    </p:spTree>
    <p:extLst>
      <p:ext uri="{BB962C8B-B14F-4D97-AF65-F5344CB8AC3E}">
        <p14:creationId xmlns:p14="http://schemas.microsoft.com/office/powerpoint/2010/main" val="1485277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CA2B380-2BA3-4DE4-8B3E-8840CC80553C}"/>
              </a:ext>
            </a:extLst>
          </p:cNvPr>
          <p:cNvPicPr>
            <a:picLocks noChangeAspect="1"/>
          </p:cNvPicPr>
          <p:nvPr/>
        </p:nvPicPr>
        <p:blipFill>
          <a:blip r:embed="rId2"/>
          <a:stretch>
            <a:fillRect/>
          </a:stretch>
        </p:blipFill>
        <p:spPr>
          <a:xfrm>
            <a:off x="3694848" y="3614465"/>
            <a:ext cx="5144218" cy="1505160"/>
          </a:xfrm>
          <a:prstGeom prst="rect">
            <a:avLst/>
          </a:prstGeom>
        </p:spPr>
      </p:pic>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Making and Interpreting Boxplots</a:t>
            </a:r>
          </a:p>
        </p:txBody>
      </p:sp>
      <p:grpSp>
        <p:nvGrpSpPr>
          <p:cNvPr id="5" name="Group 4">
            <a:extLst>
              <a:ext uri="{FF2B5EF4-FFF2-40B4-BE49-F238E27FC236}">
                <a16:creationId xmlns:a16="http://schemas.microsoft.com/office/drawing/2014/main" id="{E0A52D19-E156-4BCA-AB51-C0CC7FCFC75A}"/>
              </a:ext>
            </a:extLst>
          </p:cNvPr>
          <p:cNvGrpSpPr/>
          <p:nvPr/>
        </p:nvGrpSpPr>
        <p:grpSpPr>
          <a:xfrm>
            <a:off x="628650" y="1371600"/>
            <a:ext cx="2945563" cy="4692770"/>
            <a:chOff x="474453" y="1388853"/>
            <a:chExt cx="4839419" cy="2794959"/>
          </a:xfrm>
          <a:effectLst/>
        </p:grpSpPr>
        <p:grpSp>
          <p:nvGrpSpPr>
            <p:cNvPr id="4" name="Group 3">
              <a:extLst>
                <a:ext uri="{FF2B5EF4-FFF2-40B4-BE49-F238E27FC236}">
                  <a16:creationId xmlns:a16="http://schemas.microsoft.com/office/drawing/2014/main" id="{7F792D49-3C79-4FC5-BF7C-D19FAF1EC09E}"/>
                </a:ext>
              </a:extLst>
            </p:cNvPr>
            <p:cNvGrpSpPr/>
            <p:nvPr/>
          </p:nvGrpSpPr>
          <p:grpSpPr>
            <a:xfrm>
              <a:off x="474453" y="1388853"/>
              <a:ext cx="4839419" cy="2794959"/>
              <a:chOff x="621102" y="1337094"/>
              <a:chExt cx="7894248" cy="2794959"/>
            </a:xfrm>
          </p:grpSpPr>
          <p:sp>
            <p:nvSpPr>
              <p:cNvPr id="11" name="TextBox 10">
                <a:extLst>
                  <a:ext uri="{FF2B5EF4-FFF2-40B4-BE49-F238E27FC236}">
                    <a16:creationId xmlns:a16="http://schemas.microsoft.com/office/drawing/2014/main" id="{F778CA8B-43E9-4731-8861-06C0C68F1831}"/>
                  </a:ext>
                </a:extLst>
              </p:cNvPr>
              <p:cNvSpPr txBox="1"/>
              <p:nvPr/>
            </p:nvSpPr>
            <p:spPr>
              <a:xfrm>
                <a:off x="628650" y="1337094"/>
                <a:ext cx="7886700" cy="5709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3200" dirty="0"/>
                  <a:t>How to Make a Boxplot</a:t>
                </a:r>
              </a:p>
            </p:txBody>
          </p:sp>
          <p:sp>
            <p:nvSpPr>
              <p:cNvPr id="13" name="TextBox 12">
                <a:extLst>
                  <a:ext uri="{FF2B5EF4-FFF2-40B4-BE49-F238E27FC236}">
                    <a16:creationId xmlns:a16="http://schemas.microsoft.com/office/drawing/2014/main" id="{81423369-DD80-4D49-9FA4-0DD801BC67E3}"/>
                  </a:ext>
                </a:extLst>
              </p:cNvPr>
              <p:cNvSpPr txBox="1"/>
              <p:nvPr/>
            </p:nvSpPr>
            <p:spPr>
              <a:xfrm>
                <a:off x="621102" y="1337094"/>
                <a:ext cx="7886699" cy="2794959"/>
              </a:xfrm>
              <a:prstGeom prst="rect">
                <a:avLst/>
              </a:prstGeom>
              <a:noFill/>
              <a:ln w="28575"/>
              <a:effectLst/>
            </p:spPr>
            <p:style>
              <a:lnRef idx="2">
                <a:schemeClr val="accent6"/>
              </a:lnRef>
              <a:fillRef idx="1">
                <a:schemeClr val="lt1"/>
              </a:fillRef>
              <a:effectRef idx="0">
                <a:schemeClr val="accent6"/>
              </a:effectRef>
              <a:fontRef idx="minor">
                <a:schemeClr val="dk1"/>
              </a:fontRef>
            </p:style>
            <p:txBody>
              <a:bodyPr wrap="square" rtlCol="0">
                <a:noAutofit/>
              </a:bodyPr>
              <a:lstStyle/>
              <a:p>
                <a:endParaRPr lang="en-US" dirty="0"/>
              </a:p>
            </p:txBody>
          </p:sp>
        </p:grpSp>
        <p:sp>
          <p:nvSpPr>
            <p:cNvPr id="12" name="TextBox 11">
              <a:extLst>
                <a:ext uri="{FF2B5EF4-FFF2-40B4-BE49-F238E27FC236}">
                  <a16:creationId xmlns:a16="http://schemas.microsoft.com/office/drawing/2014/main" id="{7BC5B93C-7F4A-42CA-8834-8A3DBB89BFEA}"/>
                </a:ext>
              </a:extLst>
            </p:cNvPr>
            <p:cNvSpPr txBox="1"/>
            <p:nvPr/>
          </p:nvSpPr>
          <p:spPr>
            <a:xfrm>
              <a:off x="489548" y="1959756"/>
              <a:ext cx="4054173" cy="2224056"/>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schemeClr val="bg1">
                      <a:lumMod val="75000"/>
                    </a:schemeClr>
                  </a:solidFill>
                </a:rPr>
                <a:t>Find the five-number summary.</a:t>
              </a:r>
            </a:p>
            <a:p>
              <a:pPr marL="342900" indent="-342900">
                <a:buFont typeface="Arial" panose="020B0604020202020204" pitchFamily="34" charset="0"/>
                <a:buChar char="•"/>
              </a:pPr>
              <a:r>
                <a:rPr lang="en-US" sz="2000" dirty="0">
                  <a:solidFill>
                    <a:schemeClr val="bg1">
                      <a:lumMod val="75000"/>
                    </a:schemeClr>
                  </a:solidFill>
                </a:rPr>
                <a:t>Identify outliers using the 1.5 × IQR rule.</a:t>
              </a:r>
            </a:p>
            <a:p>
              <a:pPr marL="342900" indent="-342900">
                <a:buFont typeface="Arial" panose="020B0604020202020204" pitchFamily="34" charset="0"/>
                <a:buChar char="•"/>
              </a:pPr>
              <a:r>
                <a:rPr lang="en-US" sz="2000" dirty="0">
                  <a:solidFill>
                    <a:schemeClr val="bg1">
                      <a:lumMod val="75000"/>
                    </a:schemeClr>
                  </a:solidFill>
                </a:rPr>
                <a:t>Draw and label the horizontal axis.</a:t>
              </a:r>
            </a:p>
            <a:p>
              <a:pPr marL="342900" indent="-342900">
                <a:buFont typeface="Arial" panose="020B0604020202020204" pitchFamily="34" charset="0"/>
                <a:buChar char="•"/>
              </a:pPr>
              <a:r>
                <a:rPr lang="en-US" sz="2000" dirty="0">
                  <a:solidFill>
                    <a:schemeClr val="bg1">
                      <a:lumMod val="75000"/>
                    </a:schemeClr>
                  </a:solidFill>
                </a:rPr>
                <a:t>Scale the axis.</a:t>
              </a:r>
            </a:p>
            <a:p>
              <a:pPr marL="342900" indent="-342900">
                <a:buFont typeface="Arial" panose="020B0604020202020204" pitchFamily="34" charset="0"/>
                <a:buChar char="•"/>
              </a:pPr>
              <a:r>
                <a:rPr lang="en-US" sz="2000" dirty="0">
                  <a:solidFill>
                    <a:schemeClr val="bg1">
                      <a:lumMod val="75000"/>
                    </a:schemeClr>
                  </a:solidFill>
                </a:rPr>
                <a:t>Draw a box.</a:t>
              </a:r>
            </a:p>
            <a:p>
              <a:pPr marL="342900" indent="-342900">
                <a:buFont typeface="Arial" panose="020B0604020202020204" pitchFamily="34" charset="0"/>
                <a:buChar char="•"/>
              </a:pPr>
              <a:r>
                <a:rPr lang="en-US" sz="2000" dirty="0"/>
                <a:t>Mark the median.</a:t>
              </a:r>
            </a:p>
            <a:p>
              <a:pPr marL="342900" indent="-342900">
                <a:buFont typeface="Arial" panose="020B0604020202020204" pitchFamily="34" charset="0"/>
                <a:buChar char="•"/>
              </a:pPr>
              <a:r>
                <a:rPr lang="en-US" sz="2000" dirty="0">
                  <a:solidFill>
                    <a:schemeClr val="bg1">
                      <a:lumMod val="75000"/>
                    </a:schemeClr>
                  </a:solidFill>
                </a:rPr>
                <a:t>Draw whiskers.</a:t>
              </a:r>
            </a:p>
            <a:p>
              <a:endParaRPr lang="en-US" sz="2000" dirty="0"/>
            </a:p>
          </p:txBody>
        </p:sp>
      </p:grpSp>
    </p:spTree>
    <p:extLst>
      <p:ext uri="{BB962C8B-B14F-4D97-AF65-F5344CB8AC3E}">
        <p14:creationId xmlns:p14="http://schemas.microsoft.com/office/powerpoint/2010/main" val="367889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F11265E7-D7C0-4A2D-ABDD-51780621E6D7}"/>
              </a:ext>
            </a:extLst>
          </p:cNvPr>
          <p:cNvPicPr>
            <a:picLocks noChangeAspect="1"/>
          </p:cNvPicPr>
          <p:nvPr/>
        </p:nvPicPr>
        <p:blipFill>
          <a:blip r:embed="rId2"/>
          <a:stretch>
            <a:fillRect/>
          </a:stretch>
        </p:blipFill>
        <p:spPr>
          <a:xfrm>
            <a:off x="3680781" y="3614466"/>
            <a:ext cx="5153744" cy="1505160"/>
          </a:xfrm>
          <a:prstGeom prst="rect">
            <a:avLst/>
          </a:prstGeom>
        </p:spPr>
      </p:pic>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Making and Interpreting Boxplots</a:t>
            </a:r>
          </a:p>
        </p:txBody>
      </p:sp>
      <p:grpSp>
        <p:nvGrpSpPr>
          <p:cNvPr id="5" name="Group 4">
            <a:extLst>
              <a:ext uri="{FF2B5EF4-FFF2-40B4-BE49-F238E27FC236}">
                <a16:creationId xmlns:a16="http://schemas.microsoft.com/office/drawing/2014/main" id="{E0A52D19-E156-4BCA-AB51-C0CC7FCFC75A}"/>
              </a:ext>
            </a:extLst>
          </p:cNvPr>
          <p:cNvGrpSpPr/>
          <p:nvPr/>
        </p:nvGrpSpPr>
        <p:grpSpPr>
          <a:xfrm>
            <a:off x="628650" y="1371600"/>
            <a:ext cx="2945563" cy="4692770"/>
            <a:chOff x="474453" y="1388853"/>
            <a:chExt cx="4839419" cy="2794959"/>
          </a:xfrm>
          <a:effectLst/>
        </p:grpSpPr>
        <p:grpSp>
          <p:nvGrpSpPr>
            <p:cNvPr id="4" name="Group 3">
              <a:extLst>
                <a:ext uri="{FF2B5EF4-FFF2-40B4-BE49-F238E27FC236}">
                  <a16:creationId xmlns:a16="http://schemas.microsoft.com/office/drawing/2014/main" id="{7F792D49-3C79-4FC5-BF7C-D19FAF1EC09E}"/>
                </a:ext>
              </a:extLst>
            </p:cNvPr>
            <p:cNvGrpSpPr/>
            <p:nvPr/>
          </p:nvGrpSpPr>
          <p:grpSpPr>
            <a:xfrm>
              <a:off x="474453" y="1388853"/>
              <a:ext cx="4839419" cy="2794959"/>
              <a:chOff x="621102" y="1337094"/>
              <a:chExt cx="7894248" cy="2794959"/>
            </a:xfrm>
          </p:grpSpPr>
          <p:sp>
            <p:nvSpPr>
              <p:cNvPr id="11" name="TextBox 10">
                <a:extLst>
                  <a:ext uri="{FF2B5EF4-FFF2-40B4-BE49-F238E27FC236}">
                    <a16:creationId xmlns:a16="http://schemas.microsoft.com/office/drawing/2014/main" id="{F778CA8B-43E9-4731-8861-06C0C68F1831}"/>
                  </a:ext>
                </a:extLst>
              </p:cNvPr>
              <p:cNvSpPr txBox="1"/>
              <p:nvPr/>
            </p:nvSpPr>
            <p:spPr>
              <a:xfrm>
                <a:off x="628650" y="1337094"/>
                <a:ext cx="7886700" cy="5709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3200" dirty="0"/>
                  <a:t>How to Make a Boxplot</a:t>
                </a:r>
              </a:p>
            </p:txBody>
          </p:sp>
          <p:sp>
            <p:nvSpPr>
              <p:cNvPr id="13" name="TextBox 12">
                <a:extLst>
                  <a:ext uri="{FF2B5EF4-FFF2-40B4-BE49-F238E27FC236}">
                    <a16:creationId xmlns:a16="http://schemas.microsoft.com/office/drawing/2014/main" id="{81423369-DD80-4D49-9FA4-0DD801BC67E3}"/>
                  </a:ext>
                </a:extLst>
              </p:cNvPr>
              <p:cNvSpPr txBox="1"/>
              <p:nvPr/>
            </p:nvSpPr>
            <p:spPr>
              <a:xfrm>
                <a:off x="621102" y="1337094"/>
                <a:ext cx="7886699" cy="2794959"/>
              </a:xfrm>
              <a:prstGeom prst="rect">
                <a:avLst/>
              </a:prstGeom>
              <a:noFill/>
              <a:ln w="28575"/>
              <a:effectLst/>
            </p:spPr>
            <p:style>
              <a:lnRef idx="2">
                <a:schemeClr val="accent6"/>
              </a:lnRef>
              <a:fillRef idx="1">
                <a:schemeClr val="lt1"/>
              </a:fillRef>
              <a:effectRef idx="0">
                <a:schemeClr val="accent6"/>
              </a:effectRef>
              <a:fontRef idx="minor">
                <a:schemeClr val="dk1"/>
              </a:fontRef>
            </p:style>
            <p:txBody>
              <a:bodyPr wrap="square" rtlCol="0">
                <a:noAutofit/>
              </a:bodyPr>
              <a:lstStyle/>
              <a:p>
                <a:endParaRPr lang="en-US" dirty="0"/>
              </a:p>
            </p:txBody>
          </p:sp>
        </p:grpSp>
        <p:sp>
          <p:nvSpPr>
            <p:cNvPr id="12" name="TextBox 11">
              <a:extLst>
                <a:ext uri="{FF2B5EF4-FFF2-40B4-BE49-F238E27FC236}">
                  <a16:creationId xmlns:a16="http://schemas.microsoft.com/office/drawing/2014/main" id="{7BC5B93C-7F4A-42CA-8834-8A3DBB89BFEA}"/>
                </a:ext>
              </a:extLst>
            </p:cNvPr>
            <p:cNvSpPr txBox="1"/>
            <p:nvPr/>
          </p:nvSpPr>
          <p:spPr>
            <a:xfrm>
              <a:off x="489548" y="1959756"/>
              <a:ext cx="4054173" cy="2224056"/>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schemeClr val="bg1">
                      <a:lumMod val="75000"/>
                    </a:schemeClr>
                  </a:solidFill>
                </a:rPr>
                <a:t>Find the five-number summary.</a:t>
              </a:r>
            </a:p>
            <a:p>
              <a:pPr marL="342900" indent="-342900">
                <a:buFont typeface="Arial" panose="020B0604020202020204" pitchFamily="34" charset="0"/>
                <a:buChar char="•"/>
              </a:pPr>
              <a:r>
                <a:rPr lang="en-US" sz="2000" dirty="0">
                  <a:solidFill>
                    <a:schemeClr val="bg1">
                      <a:lumMod val="75000"/>
                    </a:schemeClr>
                  </a:solidFill>
                </a:rPr>
                <a:t>Identify outliers using the 1.5 × IQR rule.</a:t>
              </a:r>
            </a:p>
            <a:p>
              <a:pPr marL="342900" indent="-342900">
                <a:buFont typeface="Arial" panose="020B0604020202020204" pitchFamily="34" charset="0"/>
                <a:buChar char="•"/>
              </a:pPr>
              <a:r>
                <a:rPr lang="en-US" sz="2000" dirty="0">
                  <a:solidFill>
                    <a:schemeClr val="bg1">
                      <a:lumMod val="75000"/>
                    </a:schemeClr>
                  </a:solidFill>
                </a:rPr>
                <a:t>Draw and label the horizontal axis.</a:t>
              </a:r>
            </a:p>
            <a:p>
              <a:pPr marL="342900" indent="-342900">
                <a:buFont typeface="Arial" panose="020B0604020202020204" pitchFamily="34" charset="0"/>
                <a:buChar char="•"/>
              </a:pPr>
              <a:r>
                <a:rPr lang="en-US" sz="2000" dirty="0">
                  <a:solidFill>
                    <a:schemeClr val="bg1">
                      <a:lumMod val="75000"/>
                    </a:schemeClr>
                  </a:solidFill>
                </a:rPr>
                <a:t>Scale the axis.</a:t>
              </a:r>
            </a:p>
            <a:p>
              <a:pPr marL="342900" indent="-342900">
                <a:buFont typeface="Arial" panose="020B0604020202020204" pitchFamily="34" charset="0"/>
                <a:buChar char="•"/>
              </a:pPr>
              <a:r>
                <a:rPr lang="en-US" sz="2000" dirty="0">
                  <a:solidFill>
                    <a:schemeClr val="bg1">
                      <a:lumMod val="75000"/>
                    </a:schemeClr>
                  </a:solidFill>
                </a:rPr>
                <a:t>Draw a box.</a:t>
              </a:r>
            </a:p>
            <a:p>
              <a:pPr marL="342900" indent="-342900">
                <a:buFont typeface="Arial" panose="020B0604020202020204" pitchFamily="34" charset="0"/>
                <a:buChar char="•"/>
              </a:pPr>
              <a:r>
                <a:rPr lang="en-US" sz="2000" dirty="0">
                  <a:solidFill>
                    <a:schemeClr val="bg1">
                      <a:lumMod val="75000"/>
                    </a:schemeClr>
                  </a:solidFill>
                </a:rPr>
                <a:t>Mark the median.</a:t>
              </a:r>
            </a:p>
            <a:p>
              <a:pPr marL="342900" indent="-342900">
                <a:buFont typeface="Arial" panose="020B0604020202020204" pitchFamily="34" charset="0"/>
                <a:buChar char="•"/>
              </a:pPr>
              <a:r>
                <a:rPr lang="en-US" sz="2000" dirty="0"/>
                <a:t>Draw whiskers.</a:t>
              </a:r>
            </a:p>
            <a:p>
              <a:endParaRPr lang="en-US" sz="2000" dirty="0"/>
            </a:p>
          </p:txBody>
        </p:sp>
      </p:grpSp>
      <p:sp>
        <p:nvSpPr>
          <p:cNvPr id="15" name="TextBox 14">
            <a:extLst>
              <a:ext uri="{FF2B5EF4-FFF2-40B4-BE49-F238E27FC236}">
                <a16:creationId xmlns:a16="http://schemas.microsoft.com/office/drawing/2014/main" id="{D310F2AB-0FA0-41DF-A720-9953A7095392}"/>
              </a:ext>
            </a:extLst>
          </p:cNvPr>
          <p:cNvSpPr txBox="1"/>
          <p:nvPr/>
        </p:nvSpPr>
        <p:spPr>
          <a:xfrm>
            <a:off x="4744228" y="1729988"/>
            <a:ext cx="2674490" cy="1200329"/>
          </a:xfrm>
          <a:prstGeom prst="rect">
            <a:avLst/>
          </a:prstGeom>
          <a:noFill/>
        </p:spPr>
        <p:txBody>
          <a:bodyPr wrap="square" rtlCol="0">
            <a:spAutoFit/>
          </a:bodyPr>
          <a:lstStyle/>
          <a:p>
            <a:pPr algn="ctr"/>
            <a:r>
              <a:rPr lang="en-US" sz="2400" b="1" dirty="0">
                <a:solidFill>
                  <a:srgbClr val="FF0000"/>
                </a:solidFill>
              </a:rPr>
              <a:t>Whiskers extend to last data value that isn’t an outlier</a:t>
            </a:r>
          </a:p>
        </p:txBody>
      </p:sp>
      <p:cxnSp>
        <p:nvCxnSpPr>
          <p:cNvPr id="16" name="Straight Arrow Connector 15">
            <a:extLst>
              <a:ext uri="{FF2B5EF4-FFF2-40B4-BE49-F238E27FC236}">
                <a16:creationId xmlns:a16="http://schemas.microsoft.com/office/drawing/2014/main" id="{50AF9C51-E294-4660-88B7-8B671A1D3815}"/>
              </a:ext>
            </a:extLst>
          </p:cNvPr>
          <p:cNvCxnSpPr>
            <a:cxnSpLocks/>
          </p:cNvCxnSpPr>
          <p:nvPr/>
        </p:nvCxnSpPr>
        <p:spPr>
          <a:xfrm flipH="1">
            <a:off x="4942937" y="2930317"/>
            <a:ext cx="992037" cy="11758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1B15FCC-C26B-465C-9F37-B07003897E58}"/>
              </a:ext>
            </a:extLst>
          </p:cNvPr>
          <p:cNvCxnSpPr>
            <a:cxnSpLocks/>
          </p:cNvCxnSpPr>
          <p:nvPr/>
        </p:nvCxnSpPr>
        <p:spPr>
          <a:xfrm>
            <a:off x="5934974" y="2930317"/>
            <a:ext cx="1138686" cy="118448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029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D2222CD9-7179-4206-8F00-3B3A5B174736}"/>
              </a:ext>
            </a:extLst>
          </p:cNvPr>
          <p:cNvPicPr>
            <a:picLocks noChangeAspect="1"/>
          </p:cNvPicPr>
          <p:nvPr/>
        </p:nvPicPr>
        <p:blipFill>
          <a:blip r:embed="rId2"/>
          <a:stretch>
            <a:fillRect/>
          </a:stretch>
        </p:blipFill>
        <p:spPr>
          <a:xfrm>
            <a:off x="3690307" y="3614467"/>
            <a:ext cx="5144218" cy="1505160"/>
          </a:xfrm>
          <a:prstGeom prst="rect">
            <a:avLst/>
          </a:prstGeom>
        </p:spPr>
      </p:pic>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Making and Interpreting Boxplots</a:t>
            </a:r>
          </a:p>
        </p:txBody>
      </p:sp>
      <p:grpSp>
        <p:nvGrpSpPr>
          <p:cNvPr id="5" name="Group 4">
            <a:extLst>
              <a:ext uri="{FF2B5EF4-FFF2-40B4-BE49-F238E27FC236}">
                <a16:creationId xmlns:a16="http://schemas.microsoft.com/office/drawing/2014/main" id="{E0A52D19-E156-4BCA-AB51-C0CC7FCFC75A}"/>
              </a:ext>
            </a:extLst>
          </p:cNvPr>
          <p:cNvGrpSpPr/>
          <p:nvPr/>
        </p:nvGrpSpPr>
        <p:grpSpPr>
          <a:xfrm>
            <a:off x="628650" y="1371600"/>
            <a:ext cx="2945563" cy="4692770"/>
            <a:chOff x="474453" y="1388853"/>
            <a:chExt cx="4839419" cy="2794959"/>
          </a:xfrm>
          <a:effectLst/>
        </p:grpSpPr>
        <p:grpSp>
          <p:nvGrpSpPr>
            <p:cNvPr id="4" name="Group 3">
              <a:extLst>
                <a:ext uri="{FF2B5EF4-FFF2-40B4-BE49-F238E27FC236}">
                  <a16:creationId xmlns:a16="http://schemas.microsoft.com/office/drawing/2014/main" id="{7F792D49-3C79-4FC5-BF7C-D19FAF1EC09E}"/>
                </a:ext>
              </a:extLst>
            </p:cNvPr>
            <p:cNvGrpSpPr/>
            <p:nvPr/>
          </p:nvGrpSpPr>
          <p:grpSpPr>
            <a:xfrm>
              <a:off x="474453" y="1388853"/>
              <a:ext cx="4839419" cy="2794959"/>
              <a:chOff x="621102" y="1337094"/>
              <a:chExt cx="7894248" cy="2794959"/>
            </a:xfrm>
          </p:grpSpPr>
          <p:sp>
            <p:nvSpPr>
              <p:cNvPr id="11" name="TextBox 10">
                <a:extLst>
                  <a:ext uri="{FF2B5EF4-FFF2-40B4-BE49-F238E27FC236}">
                    <a16:creationId xmlns:a16="http://schemas.microsoft.com/office/drawing/2014/main" id="{F778CA8B-43E9-4731-8861-06C0C68F1831}"/>
                  </a:ext>
                </a:extLst>
              </p:cNvPr>
              <p:cNvSpPr txBox="1"/>
              <p:nvPr/>
            </p:nvSpPr>
            <p:spPr>
              <a:xfrm>
                <a:off x="628650" y="1337094"/>
                <a:ext cx="7886700" cy="5709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3200" dirty="0"/>
                  <a:t>How to Make a Boxplot</a:t>
                </a:r>
              </a:p>
            </p:txBody>
          </p:sp>
          <p:sp>
            <p:nvSpPr>
              <p:cNvPr id="13" name="TextBox 12">
                <a:extLst>
                  <a:ext uri="{FF2B5EF4-FFF2-40B4-BE49-F238E27FC236}">
                    <a16:creationId xmlns:a16="http://schemas.microsoft.com/office/drawing/2014/main" id="{81423369-DD80-4D49-9FA4-0DD801BC67E3}"/>
                  </a:ext>
                </a:extLst>
              </p:cNvPr>
              <p:cNvSpPr txBox="1"/>
              <p:nvPr/>
            </p:nvSpPr>
            <p:spPr>
              <a:xfrm>
                <a:off x="621102" y="1337094"/>
                <a:ext cx="7886699" cy="2794959"/>
              </a:xfrm>
              <a:prstGeom prst="rect">
                <a:avLst/>
              </a:prstGeom>
              <a:noFill/>
              <a:ln w="28575"/>
              <a:effectLst/>
            </p:spPr>
            <p:style>
              <a:lnRef idx="2">
                <a:schemeClr val="accent6"/>
              </a:lnRef>
              <a:fillRef idx="1">
                <a:schemeClr val="lt1"/>
              </a:fillRef>
              <a:effectRef idx="0">
                <a:schemeClr val="accent6"/>
              </a:effectRef>
              <a:fontRef idx="minor">
                <a:schemeClr val="dk1"/>
              </a:fontRef>
            </p:style>
            <p:txBody>
              <a:bodyPr wrap="square" rtlCol="0">
                <a:noAutofit/>
              </a:bodyPr>
              <a:lstStyle/>
              <a:p>
                <a:endParaRPr lang="en-US" dirty="0"/>
              </a:p>
            </p:txBody>
          </p:sp>
        </p:grpSp>
        <p:sp>
          <p:nvSpPr>
            <p:cNvPr id="12" name="TextBox 11">
              <a:extLst>
                <a:ext uri="{FF2B5EF4-FFF2-40B4-BE49-F238E27FC236}">
                  <a16:creationId xmlns:a16="http://schemas.microsoft.com/office/drawing/2014/main" id="{7BC5B93C-7F4A-42CA-8834-8A3DBB89BFEA}"/>
                </a:ext>
              </a:extLst>
            </p:cNvPr>
            <p:cNvSpPr txBox="1"/>
            <p:nvPr/>
          </p:nvSpPr>
          <p:spPr>
            <a:xfrm>
              <a:off x="489548" y="1959756"/>
              <a:ext cx="4054173" cy="2224056"/>
            </a:xfrm>
            <a:prstGeom prst="rect">
              <a:avLst/>
            </a:prstGeom>
            <a:noFill/>
          </p:spPr>
          <p:txBody>
            <a:bodyPr wrap="square" rtlCol="0">
              <a:noAutofit/>
            </a:bodyPr>
            <a:lstStyle/>
            <a:p>
              <a:pPr marL="342900" indent="-342900">
                <a:buFont typeface="Arial" panose="020B0604020202020204" pitchFamily="34" charset="0"/>
                <a:buChar char="•"/>
              </a:pPr>
              <a:r>
                <a:rPr lang="en-US" sz="2000" dirty="0">
                  <a:solidFill>
                    <a:schemeClr val="bg1">
                      <a:lumMod val="75000"/>
                    </a:schemeClr>
                  </a:solidFill>
                </a:rPr>
                <a:t>Find the five-number summary.</a:t>
              </a:r>
            </a:p>
            <a:p>
              <a:pPr marL="342900" indent="-342900">
                <a:buFont typeface="Arial" panose="020B0604020202020204" pitchFamily="34" charset="0"/>
                <a:buChar char="•"/>
              </a:pPr>
              <a:r>
                <a:rPr lang="en-US" sz="2000" dirty="0">
                  <a:solidFill>
                    <a:schemeClr val="bg1">
                      <a:lumMod val="75000"/>
                    </a:schemeClr>
                  </a:solidFill>
                </a:rPr>
                <a:t>Identify outliers using the 1.5 × IQR rule.</a:t>
              </a:r>
            </a:p>
            <a:p>
              <a:pPr marL="342900" indent="-342900">
                <a:buFont typeface="Arial" panose="020B0604020202020204" pitchFamily="34" charset="0"/>
                <a:buChar char="•"/>
              </a:pPr>
              <a:r>
                <a:rPr lang="en-US" sz="2000" dirty="0">
                  <a:solidFill>
                    <a:schemeClr val="bg1">
                      <a:lumMod val="75000"/>
                    </a:schemeClr>
                  </a:solidFill>
                </a:rPr>
                <a:t>Draw and label the horizontal axis.</a:t>
              </a:r>
            </a:p>
            <a:p>
              <a:pPr marL="342900" indent="-342900">
                <a:buFont typeface="Arial" panose="020B0604020202020204" pitchFamily="34" charset="0"/>
                <a:buChar char="•"/>
              </a:pPr>
              <a:r>
                <a:rPr lang="en-US" sz="2000" dirty="0">
                  <a:solidFill>
                    <a:schemeClr val="bg1">
                      <a:lumMod val="75000"/>
                    </a:schemeClr>
                  </a:solidFill>
                </a:rPr>
                <a:t>Scale the axis.</a:t>
              </a:r>
            </a:p>
            <a:p>
              <a:pPr marL="342900" indent="-342900">
                <a:buFont typeface="Arial" panose="020B0604020202020204" pitchFamily="34" charset="0"/>
                <a:buChar char="•"/>
              </a:pPr>
              <a:r>
                <a:rPr lang="en-US" sz="2000" dirty="0">
                  <a:solidFill>
                    <a:schemeClr val="bg1">
                      <a:lumMod val="75000"/>
                    </a:schemeClr>
                  </a:solidFill>
                </a:rPr>
                <a:t>Draw a box.</a:t>
              </a:r>
            </a:p>
            <a:p>
              <a:pPr marL="342900" indent="-342900">
                <a:buFont typeface="Arial" panose="020B0604020202020204" pitchFamily="34" charset="0"/>
                <a:buChar char="•"/>
              </a:pPr>
              <a:r>
                <a:rPr lang="en-US" sz="2000" dirty="0">
                  <a:solidFill>
                    <a:schemeClr val="bg1">
                      <a:lumMod val="75000"/>
                    </a:schemeClr>
                  </a:solidFill>
                </a:rPr>
                <a:t>Mark the median.</a:t>
              </a:r>
            </a:p>
            <a:p>
              <a:pPr marL="342900" indent="-342900">
                <a:buFont typeface="Arial" panose="020B0604020202020204" pitchFamily="34" charset="0"/>
                <a:buChar char="•"/>
              </a:pPr>
              <a:r>
                <a:rPr lang="en-US" sz="2000" dirty="0"/>
                <a:t>Draw whiskers.</a:t>
              </a:r>
            </a:p>
            <a:p>
              <a:endParaRPr lang="en-US" sz="2000" dirty="0"/>
            </a:p>
          </p:txBody>
        </p:sp>
      </p:grpSp>
      <p:cxnSp>
        <p:nvCxnSpPr>
          <p:cNvPr id="22" name="Straight Arrow Connector 21">
            <a:extLst>
              <a:ext uri="{FF2B5EF4-FFF2-40B4-BE49-F238E27FC236}">
                <a16:creationId xmlns:a16="http://schemas.microsoft.com/office/drawing/2014/main" id="{4CBA815D-2EE9-46BD-8AF3-A596B74DAEC2}"/>
              </a:ext>
            </a:extLst>
          </p:cNvPr>
          <p:cNvCxnSpPr>
            <a:cxnSpLocks/>
          </p:cNvCxnSpPr>
          <p:nvPr/>
        </p:nvCxnSpPr>
        <p:spPr>
          <a:xfrm flipH="1" flipV="1">
            <a:off x="4130040" y="4305300"/>
            <a:ext cx="1027509" cy="146304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00D7881-777A-4EE9-88E6-7F426C1E5187}"/>
              </a:ext>
            </a:extLst>
          </p:cNvPr>
          <p:cNvCxnSpPr>
            <a:cxnSpLocks/>
          </p:cNvCxnSpPr>
          <p:nvPr/>
        </p:nvCxnSpPr>
        <p:spPr>
          <a:xfrm flipV="1">
            <a:off x="7216140" y="4305300"/>
            <a:ext cx="762000" cy="140208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DE9CED1-45C8-4128-ABC9-0EDFB42ECC3A}"/>
              </a:ext>
            </a:extLst>
          </p:cNvPr>
          <p:cNvSpPr txBox="1"/>
          <p:nvPr/>
        </p:nvSpPr>
        <p:spPr>
          <a:xfrm>
            <a:off x="4876801" y="5297405"/>
            <a:ext cx="2606040" cy="830997"/>
          </a:xfrm>
          <a:prstGeom prst="rect">
            <a:avLst/>
          </a:prstGeom>
          <a:noFill/>
        </p:spPr>
        <p:txBody>
          <a:bodyPr wrap="square" rtlCol="0">
            <a:spAutoFit/>
          </a:bodyPr>
          <a:lstStyle/>
          <a:p>
            <a:pPr algn="ctr"/>
            <a:r>
              <a:rPr lang="en-US" sz="2400" b="1" dirty="0">
                <a:solidFill>
                  <a:srgbClr val="7030A0"/>
                </a:solidFill>
              </a:rPr>
              <a:t>Mark outliers as separate points</a:t>
            </a:r>
          </a:p>
        </p:txBody>
      </p:sp>
    </p:spTree>
    <p:extLst>
      <p:ext uri="{BB962C8B-B14F-4D97-AF65-F5344CB8AC3E}">
        <p14:creationId xmlns:p14="http://schemas.microsoft.com/office/powerpoint/2010/main" val="2671818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87F1A07-DF97-4F13-932A-34F256F307EF}"/>
              </a:ext>
            </a:extLst>
          </p:cNvPr>
          <p:cNvPicPr>
            <a:picLocks noChangeAspect="1"/>
          </p:cNvPicPr>
          <p:nvPr/>
        </p:nvPicPr>
        <p:blipFill>
          <a:blip r:embed="rId2"/>
          <a:stretch>
            <a:fillRect/>
          </a:stretch>
        </p:blipFill>
        <p:spPr>
          <a:xfrm>
            <a:off x="3690308" y="3608690"/>
            <a:ext cx="5144218" cy="1505160"/>
          </a:xfrm>
          <a:prstGeom prst="rect">
            <a:avLst/>
          </a:prstGeom>
        </p:spPr>
      </p:pic>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Making and Interpreting Boxplots</a:t>
            </a:r>
          </a:p>
        </p:txBody>
      </p:sp>
      <p:grpSp>
        <p:nvGrpSpPr>
          <p:cNvPr id="5" name="Group 4">
            <a:extLst>
              <a:ext uri="{FF2B5EF4-FFF2-40B4-BE49-F238E27FC236}">
                <a16:creationId xmlns:a16="http://schemas.microsoft.com/office/drawing/2014/main" id="{E0A52D19-E156-4BCA-AB51-C0CC7FCFC75A}"/>
              </a:ext>
            </a:extLst>
          </p:cNvPr>
          <p:cNvGrpSpPr/>
          <p:nvPr/>
        </p:nvGrpSpPr>
        <p:grpSpPr>
          <a:xfrm>
            <a:off x="628650" y="1371600"/>
            <a:ext cx="2945563" cy="4692770"/>
            <a:chOff x="474453" y="1388853"/>
            <a:chExt cx="4839419" cy="2794959"/>
          </a:xfrm>
          <a:effectLst/>
        </p:grpSpPr>
        <p:grpSp>
          <p:nvGrpSpPr>
            <p:cNvPr id="4" name="Group 3">
              <a:extLst>
                <a:ext uri="{FF2B5EF4-FFF2-40B4-BE49-F238E27FC236}">
                  <a16:creationId xmlns:a16="http://schemas.microsoft.com/office/drawing/2014/main" id="{7F792D49-3C79-4FC5-BF7C-D19FAF1EC09E}"/>
                </a:ext>
              </a:extLst>
            </p:cNvPr>
            <p:cNvGrpSpPr/>
            <p:nvPr/>
          </p:nvGrpSpPr>
          <p:grpSpPr>
            <a:xfrm>
              <a:off x="474453" y="1388853"/>
              <a:ext cx="4839419" cy="2794959"/>
              <a:chOff x="621102" y="1337094"/>
              <a:chExt cx="7894248" cy="2794959"/>
            </a:xfrm>
          </p:grpSpPr>
          <p:sp>
            <p:nvSpPr>
              <p:cNvPr id="11" name="TextBox 10">
                <a:extLst>
                  <a:ext uri="{FF2B5EF4-FFF2-40B4-BE49-F238E27FC236}">
                    <a16:creationId xmlns:a16="http://schemas.microsoft.com/office/drawing/2014/main" id="{F778CA8B-43E9-4731-8861-06C0C68F1831}"/>
                  </a:ext>
                </a:extLst>
              </p:cNvPr>
              <p:cNvSpPr txBox="1"/>
              <p:nvPr/>
            </p:nvSpPr>
            <p:spPr>
              <a:xfrm>
                <a:off x="628650" y="1337094"/>
                <a:ext cx="7886700" cy="5709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3200" dirty="0"/>
                  <a:t>How to Make a Boxplot</a:t>
                </a:r>
              </a:p>
            </p:txBody>
          </p:sp>
          <p:sp>
            <p:nvSpPr>
              <p:cNvPr id="13" name="TextBox 12">
                <a:extLst>
                  <a:ext uri="{FF2B5EF4-FFF2-40B4-BE49-F238E27FC236}">
                    <a16:creationId xmlns:a16="http://schemas.microsoft.com/office/drawing/2014/main" id="{81423369-DD80-4D49-9FA4-0DD801BC67E3}"/>
                  </a:ext>
                </a:extLst>
              </p:cNvPr>
              <p:cNvSpPr txBox="1"/>
              <p:nvPr/>
            </p:nvSpPr>
            <p:spPr>
              <a:xfrm>
                <a:off x="621102" y="1337094"/>
                <a:ext cx="7886699" cy="2794959"/>
              </a:xfrm>
              <a:prstGeom prst="rect">
                <a:avLst/>
              </a:prstGeom>
              <a:noFill/>
              <a:ln w="28575"/>
              <a:effectLst/>
            </p:spPr>
            <p:style>
              <a:lnRef idx="2">
                <a:schemeClr val="accent6"/>
              </a:lnRef>
              <a:fillRef idx="1">
                <a:schemeClr val="lt1"/>
              </a:fillRef>
              <a:effectRef idx="0">
                <a:schemeClr val="accent6"/>
              </a:effectRef>
              <a:fontRef idx="minor">
                <a:schemeClr val="dk1"/>
              </a:fontRef>
            </p:style>
            <p:txBody>
              <a:bodyPr wrap="square" rtlCol="0">
                <a:noAutofit/>
              </a:bodyPr>
              <a:lstStyle/>
              <a:p>
                <a:endParaRPr lang="en-US" dirty="0"/>
              </a:p>
            </p:txBody>
          </p:sp>
        </p:grpSp>
        <p:sp>
          <p:nvSpPr>
            <p:cNvPr id="12" name="TextBox 11">
              <a:extLst>
                <a:ext uri="{FF2B5EF4-FFF2-40B4-BE49-F238E27FC236}">
                  <a16:creationId xmlns:a16="http://schemas.microsoft.com/office/drawing/2014/main" id="{7BC5B93C-7F4A-42CA-8834-8A3DBB89BFEA}"/>
                </a:ext>
              </a:extLst>
            </p:cNvPr>
            <p:cNvSpPr txBox="1"/>
            <p:nvPr/>
          </p:nvSpPr>
          <p:spPr>
            <a:xfrm>
              <a:off x="489548" y="1959756"/>
              <a:ext cx="4054173" cy="2224056"/>
            </a:xfrm>
            <a:prstGeom prst="rect">
              <a:avLst/>
            </a:prstGeom>
            <a:noFill/>
          </p:spPr>
          <p:txBody>
            <a:bodyPr wrap="square" rtlCol="0">
              <a:noAutofit/>
            </a:bodyPr>
            <a:lstStyle/>
            <a:p>
              <a:pPr marL="342900" indent="-342900">
                <a:buFont typeface="Arial" panose="020B0604020202020204" pitchFamily="34" charset="0"/>
                <a:buChar char="•"/>
              </a:pPr>
              <a:r>
                <a:rPr lang="en-US" sz="2000" dirty="0"/>
                <a:t>Find the five-number summary.</a:t>
              </a:r>
            </a:p>
            <a:p>
              <a:pPr marL="342900" indent="-342900">
                <a:buFont typeface="Arial" panose="020B0604020202020204" pitchFamily="34" charset="0"/>
                <a:buChar char="•"/>
              </a:pPr>
              <a:r>
                <a:rPr lang="en-US" sz="2000" dirty="0"/>
                <a:t>Identify outliers using the 1.5 × IQR rule.</a:t>
              </a:r>
            </a:p>
            <a:p>
              <a:pPr marL="342900" indent="-342900">
                <a:buFont typeface="Arial" panose="020B0604020202020204" pitchFamily="34" charset="0"/>
                <a:buChar char="•"/>
              </a:pPr>
              <a:r>
                <a:rPr lang="en-US" sz="2000" dirty="0"/>
                <a:t>Draw and label the horizontal axis.</a:t>
              </a:r>
            </a:p>
            <a:p>
              <a:pPr marL="342900" indent="-342900">
                <a:buFont typeface="Arial" panose="020B0604020202020204" pitchFamily="34" charset="0"/>
                <a:buChar char="•"/>
              </a:pPr>
              <a:r>
                <a:rPr lang="en-US" sz="2000" dirty="0"/>
                <a:t>Scale the axis.</a:t>
              </a:r>
            </a:p>
            <a:p>
              <a:pPr marL="342900" indent="-342900">
                <a:buFont typeface="Arial" panose="020B0604020202020204" pitchFamily="34" charset="0"/>
                <a:buChar char="•"/>
              </a:pPr>
              <a:r>
                <a:rPr lang="en-US" sz="2000" dirty="0"/>
                <a:t>Draw a box.</a:t>
              </a:r>
            </a:p>
            <a:p>
              <a:pPr marL="342900" indent="-342900">
                <a:buFont typeface="Arial" panose="020B0604020202020204" pitchFamily="34" charset="0"/>
                <a:buChar char="•"/>
              </a:pPr>
              <a:r>
                <a:rPr lang="en-US" sz="2000" dirty="0"/>
                <a:t>Mark the median.</a:t>
              </a:r>
            </a:p>
            <a:p>
              <a:pPr marL="342900" indent="-342900">
                <a:buFont typeface="Arial" panose="020B0604020202020204" pitchFamily="34" charset="0"/>
                <a:buChar char="•"/>
              </a:pPr>
              <a:r>
                <a:rPr lang="en-US" sz="2000" dirty="0"/>
                <a:t>Draw whiskers.</a:t>
              </a:r>
            </a:p>
            <a:p>
              <a:endParaRPr lang="en-US" sz="2000" dirty="0"/>
            </a:p>
          </p:txBody>
        </p:sp>
      </p:grpSp>
      <p:sp>
        <p:nvSpPr>
          <p:cNvPr id="10" name="Rectangle 9">
            <a:extLst>
              <a:ext uri="{FF2B5EF4-FFF2-40B4-BE49-F238E27FC236}">
                <a16:creationId xmlns:a16="http://schemas.microsoft.com/office/drawing/2014/main" id="{357EA8D1-B1D3-4FFE-BFC8-D0F1539F4DA4}"/>
              </a:ext>
            </a:extLst>
          </p:cNvPr>
          <p:cNvSpPr/>
          <p:nvPr/>
        </p:nvSpPr>
        <p:spPr>
          <a:xfrm>
            <a:off x="4175186" y="1414652"/>
            <a:ext cx="4252822" cy="1992782"/>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defRPr/>
            </a:pPr>
            <a:r>
              <a:rPr lang="en-US" sz="1600" b="1" dirty="0">
                <a:solidFill>
                  <a:srgbClr val="C00000"/>
                </a:solidFill>
              </a:rPr>
              <a:t>	  </a:t>
            </a:r>
            <a:r>
              <a:rPr lang="en-US" sz="4000" b="1" dirty="0">
                <a:solidFill>
                  <a:srgbClr val="C00000"/>
                </a:solidFill>
              </a:rPr>
              <a:t> </a:t>
            </a:r>
            <a:r>
              <a:rPr lang="en-US" sz="2400" b="1" dirty="0">
                <a:solidFill>
                  <a:srgbClr val="C00000"/>
                </a:solidFill>
              </a:rPr>
              <a:t>CAUTION</a:t>
            </a:r>
            <a:r>
              <a:rPr lang="en-US" sz="2400" dirty="0">
                <a:solidFill>
                  <a:srgbClr val="C00000"/>
                </a:solidFill>
              </a:rPr>
              <a:t>:</a:t>
            </a:r>
            <a:r>
              <a:rPr lang="en-US" sz="2400" dirty="0"/>
              <a:t> </a:t>
            </a:r>
          </a:p>
          <a:p>
            <a:pPr marL="342900" indent="-342900">
              <a:buFont typeface="Arial" panose="020B0604020202020204" pitchFamily="34" charset="0"/>
              <a:buChar char="•"/>
              <a:defRPr/>
            </a:pPr>
            <a:r>
              <a:rPr lang="en-US" sz="2000" dirty="0"/>
              <a:t>Boxplots do not display each individual value in a distribution.</a:t>
            </a:r>
          </a:p>
          <a:p>
            <a:pPr marL="342900" indent="-342900">
              <a:buFont typeface="Arial" panose="020B0604020202020204" pitchFamily="34" charset="0"/>
              <a:buChar char="•"/>
              <a:defRPr/>
            </a:pPr>
            <a:r>
              <a:rPr lang="en-US" sz="2000" dirty="0"/>
              <a:t>Boxplots don’t show gaps, clusters, or peaks.</a:t>
            </a:r>
          </a:p>
        </p:txBody>
      </p:sp>
      <p:pic>
        <p:nvPicPr>
          <p:cNvPr id="14" name="Picture 13">
            <a:extLst>
              <a:ext uri="{FF2B5EF4-FFF2-40B4-BE49-F238E27FC236}">
                <a16:creationId xmlns:a16="http://schemas.microsoft.com/office/drawing/2014/main" id="{F9717A33-C47B-4BD1-AE8D-3D63880C418D}"/>
              </a:ext>
            </a:extLst>
          </p:cNvPr>
          <p:cNvPicPr>
            <a:picLocks noChangeAspect="1"/>
          </p:cNvPicPr>
          <p:nvPr/>
        </p:nvPicPr>
        <p:blipFill>
          <a:blip r:embed="rId3"/>
          <a:stretch>
            <a:fillRect/>
          </a:stretch>
        </p:blipFill>
        <p:spPr>
          <a:xfrm rot="21588054">
            <a:off x="4241646" y="1505694"/>
            <a:ext cx="599753" cy="592880"/>
          </a:xfrm>
          <a:prstGeom prst="rect">
            <a:avLst/>
          </a:prstGeom>
        </p:spPr>
      </p:pic>
    </p:spTree>
    <p:extLst>
      <p:ext uri="{BB962C8B-B14F-4D97-AF65-F5344CB8AC3E}">
        <p14:creationId xmlns:p14="http://schemas.microsoft.com/office/powerpoint/2010/main" val="2584248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E230A5-9EEB-437E-88E3-E1C8735CA353}"/>
              </a:ext>
            </a:extLst>
          </p:cNvPr>
          <p:cNvSpPr>
            <a:spLocks noGrp="1"/>
          </p:cNvSpPr>
          <p:nvPr>
            <p:ph type="title"/>
          </p:nvPr>
        </p:nvSpPr>
        <p:spPr/>
        <p:txBody>
          <a:bodyPr/>
          <a:lstStyle/>
          <a:p>
            <a:r>
              <a:rPr lang="en-US"/>
              <a:t>Section Summary</a:t>
            </a:r>
            <a:endParaRPr lang="en-US" dirty="0"/>
          </a:p>
        </p:txBody>
      </p:sp>
      <p:sp>
        <p:nvSpPr>
          <p:cNvPr id="5" name="Text Placeholder 4">
            <a:extLst>
              <a:ext uri="{FF2B5EF4-FFF2-40B4-BE49-F238E27FC236}">
                <a16:creationId xmlns:a16="http://schemas.microsoft.com/office/drawing/2014/main" id="{1F811551-37FA-4C3C-B4A6-F65A9DFB6528}"/>
              </a:ext>
            </a:extLst>
          </p:cNvPr>
          <p:cNvSpPr>
            <a:spLocks noGrp="1"/>
          </p:cNvSpPr>
          <p:nvPr>
            <p:ph type="body" sz="quarter" idx="10"/>
          </p:nvPr>
        </p:nvSpPr>
        <p:spPr/>
        <p:txBody>
          <a:bodyPr>
            <a:normAutofit fontScale="85000" lnSpcReduction="20000"/>
          </a:bodyPr>
          <a:lstStyle/>
          <a:p>
            <a:pPr>
              <a:lnSpc>
                <a:spcPct val="110000"/>
              </a:lnSpc>
            </a:pPr>
            <a:r>
              <a:rPr lang="en-US" dirty="0"/>
              <a:t>CALCULATE measures of center (mean, median) for a distribution of quantitative data.</a:t>
            </a:r>
          </a:p>
          <a:p>
            <a:pPr>
              <a:lnSpc>
                <a:spcPct val="110000"/>
              </a:lnSpc>
            </a:pPr>
            <a:r>
              <a:rPr lang="en-US" dirty="0"/>
              <a:t>CALCULATE and INTERPRET measures of variability (range, standard deviation, IQR) for a distribution of quantitative data.</a:t>
            </a:r>
          </a:p>
          <a:p>
            <a:pPr>
              <a:lnSpc>
                <a:spcPct val="110000"/>
              </a:lnSpc>
            </a:pPr>
            <a:r>
              <a:rPr lang="en-US" dirty="0"/>
              <a:t>EXPLAIN how outliers and skewness affect measures of center and variability.</a:t>
            </a:r>
          </a:p>
          <a:p>
            <a:pPr>
              <a:lnSpc>
                <a:spcPct val="110000"/>
              </a:lnSpc>
            </a:pPr>
            <a:r>
              <a:rPr lang="en-US" dirty="0"/>
              <a:t>IDENTIFY outliers using the 1.5 × IQR rule.</a:t>
            </a:r>
          </a:p>
          <a:p>
            <a:pPr>
              <a:lnSpc>
                <a:spcPct val="110000"/>
              </a:lnSpc>
            </a:pPr>
            <a:r>
              <a:rPr lang="en-US" dirty="0"/>
              <a:t>MAKE and INTERPRET boxplots of quantitative data.</a:t>
            </a:r>
          </a:p>
          <a:p>
            <a:pPr>
              <a:lnSpc>
                <a:spcPct val="110000"/>
              </a:lnSpc>
            </a:pPr>
            <a:r>
              <a:rPr lang="en-US" dirty="0"/>
              <a:t>Use boxplots and numerical summaries to COMPARE distributions of quantitative data.</a:t>
            </a:r>
          </a:p>
        </p:txBody>
      </p:sp>
    </p:spTree>
    <p:extLst>
      <p:ext uri="{BB962C8B-B14F-4D97-AF65-F5344CB8AC3E}">
        <p14:creationId xmlns:p14="http://schemas.microsoft.com/office/powerpoint/2010/main" val="2153773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402E8-E674-4C09-949E-B04CAE44D0DE}"/>
              </a:ext>
            </a:extLst>
          </p:cNvPr>
          <p:cNvSpPr>
            <a:spLocks noGrp="1"/>
          </p:cNvSpPr>
          <p:nvPr>
            <p:ph type="title"/>
          </p:nvPr>
        </p:nvSpPr>
        <p:spPr/>
        <p:txBody>
          <a:bodyPr/>
          <a:lstStyle/>
          <a:p>
            <a:r>
              <a:rPr lang="en-US" dirty="0"/>
              <a:t>Measuring Center: The Mean</a:t>
            </a:r>
          </a:p>
        </p:txBody>
      </p:sp>
      <p:sp>
        <p:nvSpPr>
          <p:cNvPr id="3" name="Content Placeholder 2">
            <a:extLst>
              <a:ext uri="{FF2B5EF4-FFF2-40B4-BE49-F238E27FC236}">
                <a16:creationId xmlns:a16="http://schemas.microsoft.com/office/drawing/2014/main" id="{13DA22B0-ECC0-4B10-99B1-FE63F8F8D99A}"/>
              </a:ext>
            </a:extLst>
          </p:cNvPr>
          <p:cNvSpPr>
            <a:spLocks noGrp="1"/>
          </p:cNvSpPr>
          <p:nvPr>
            <p:ph idx="1"/>
          </p:nvPr>
        </p:nvSpPr>
        <p:spPr>
          <a:xfrm>
            <a:off x="628650" y="1511895"/>
            <a:ext cx="7886700" cy="1238589"/>
          </a:xfr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2400" dirty="0"/>
              <a:t>Here are the data on the number of goals scored in 20 games played by the 2016 U.S. women’s soccer team:</a:t>
            </a:r>
          </a:p>
          <a:p>
            <a:pPr marL="0" indent="0" algn="ctr">
              <a:buNone/>
            </a:pPr>
            <a:r>
              <a:rPr lang="en-US" sz="2400" dirty="0"/>
              <a:t>5  5  1  10  5  2  1  1  2  3  3  2  1  4  2  1  2  1  9  3</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656E0DE-F0A7-40E5-B0BA-7593DBA2B6F9}"/>
                  </a:ext>
                </a:extLst>
              </p:cNvPr>
              <p:cNvSpPr txBox="1"/>
              <p:nvPr/>
            </p:nvSpPr>
            <p:spPr>
              <a:xfrm>
                <a:off x="1644815" y="3020984"/>
                <a:ext cx="6870535" cy="673711"/>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400" b="0" i="1" smtClean="0">
                              <a:latin typeface="Cambria Math" panose="02040503050406030204" pitchFamily="18" charset="0"/>
                            </a:rPr>
                          </m:ctrlPr>
                        </m:accPr>
                        <m:e>
                          <m:r>
                            <a:rPr lang="en-US" sz="1400" b="0" i="1" smtClean="0">
                              <a:latin typeface="Cambria Math" panose="02040503050406030204" pitchFamily="18" charset="0"/>
                            </a:rPr>
                            <m:t>𝑥</m:t>
                          </m:r>
                        </m:e>
                      </m:acc>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i="1">
                              <a:latin typeface="Cambria Math" panose="02040503050406030204" pitchFamily="18" charset="0"/>
                            </a:rPr>
                            <m:t>1	</m:t>
                          </m:r>
                          <m:r>
                            <a:rPr lang="en-US" sz="1400" b="0" i="1" smtClean="0">
                              <a:latin typeface="Cambria Math" panose="02040503050406030204" pitchFamily="18" charset="0"/>
                            </a:rPr>
                            <m:t>+</m:t>
                          </m:r>
                          <m:r>
                            <a:rPr lang="en-US" sz="1400" i="1">
                              <a:latin typeface="Cambria Math" panose="02040503050406030204" pitchFamily="18" charset="0"/>
                            </a:rPr>
                            <m:t>1</m:t>
                          </m:r>
                          <m:r>
                            <a:rPr lang="en-US" sz="1400" b="0" i="1" smtClean="0">
                              <a:latin typeface="Cambria Math" panose="02040503050406030204" pitchFamily="18" charset="0"/>
                            </a:rPr>
                            <m:t>+</m:t>
                          </m:r>
                          <m:r>
                            <a:rPr lang="en-US" sz="1400" i="1">
                              <a:latin typeface="Cambria Math" panose="02040503050406030204" pitchFamily="18" charset="0"/>
                            </a:rPr>
                            <m:t>1	</m:t>
                          </m:r>
                          <m:r>
                            <a:rPr lang="en-US" sz="1400" b="0" i="1" smtClean="0">
                              <a:latin typeface="Cambria Math" panose="02040503050406030204" pitchFamily="18" charset="0"/>
                            </a:rPr>
                            <m:t>+</m:t>
                          </m:r>
                          <m:r>
                            <a:rPr lang="en-US" sz="1400" i="1">
                              <a:latin typeface="Cambria Math" panose="02040503050406030204" pitchFamily="18" charset="0"/>
                            </a:rPr>
                            <m:t>1</m:t>
                          </m:r>
                          <m:r>
                            <a:rPr lang="en-US" sz="1400" b="0" i="1" smtClean="0">
                              <a:latin typeface="Cambria Math" panose="02040503050406030204" pitchFamily="18" charset="0"/>
                            </a:rPr>
                            <m:t>+</m:t>
                          </m:r>
                          <m:r>
                            <a:rPr lang="en-US" sz="1400" i="1">
                              <a:latin typeface="Cambria Math" panose="02040503050406030204" pitchFamily="18" charset="0"/>
                            </a:rPr>
                            <m:t>	1</m:t>
                          </m:r>
                          <m:r>
                            <a:rPr lang="en-US" sz="1400" b="0" i="1" smtClean="0">
                              <a:latin typeface="Cambria Math" panose="02040503050406030204" pitchFamily="18" charset="0"/>
                            </a:rPr>
                            <m:t>+</m:t>
                          </m:r>
                          <m:r>
                            <a:rPr lang="en-US" sz="1400" i="1">
                              <a:latin typeface="Cambria Math" panose="02040503050406030204" pitchFamily="18" charset="0"/>
                            </a:rPr>
                            <m:t>	1	</m:t>
                          </m:r>
                          <m:r>
                            <a:rPr lang="en-US" sz="1400" b="0" i="1" smtClean="0">
                              <a:latin typeface="Cambria Math" panose="02040503050406030204" pitchFamily="18" charset="0"/>
                            </a:rPr>
                            <m:t>+</m:t>
                          </m:r>
                          <m:r>
                            <a:rPr lang="en-US" sz="1400" i="1">
                              <a:latin typeface="Cambria Math" panose="02040503050406030204" pitchFamily="18" charset="0"/>
                            </a:rPr>
                            <m:t>2	</m:t>
                          </m:r>
                          <m:r>
                            <a:rPr lang="en-US" sz="1400" b="0" i="1" smtClean="0">
                              <a:latin typeface="Cambria Math" panose="02040503050406030204" pitchFamily="18" charset="0"/>
                            </a:rPr>
                            <m:t>+</m:t>
                          </m:r>
                          <m:r>
                            <a:rPr lang="en-US" sz="1400" i="1">
                              <a:latin typeface="Cambria Math" panose="02040503050406030204" pitchFamily="18" charset="0"/>
                            </a:rPr>
                            <m:t>2	+2	+2+	2	+3	+3	+3+	4	+5	+5	+5+	9	+10 </m:t>
                          </m:r>
                        </m:num>
                        <m:den>
                          <m:r>
                            <a:rPr lang="en-US" sz="1400" b="0" i="1" smtClean="0">
                              <a:latin typeface="Cambria Math" panose="02040503050406030204" pitchFamily="18" charset="0"/>
                            </a:rPr>
                            <m:t>20</m:t>
                          </m:r>
                        </m:den>
                      </m:f>
                    </m:oMath>
                  </m:oMathPara>
                </a14:m>
                <a:endParaRPr lang="en-US" sz="1400" dirty="0"/>
              </a:p>
              <a:p>
                <a:pPr/>
                <a14:m>
                  <m:oMathPara xmlns:m="http://schemas.openxmlformats.org/officeDocument/2006/math">
                    <m:oMathParaPr>
                      <m:jc m:val="left"/>
                    </m:oMathParaPr>
                    <m:oMath xmlns:m="http://schemas.openxmlformats.org/officeDocument/2006/math">
                      <m:r>
                        <a:rPr lang="en-US" sz="1400" b="0" i="1" smtClean="0">
                          <a:latin typeface="Cambria Math" panose="02040503050406030204" pitchFamily="18" charset="0"/>
                        </a:rPr>
                        <m:t>  </m:t>
                      </m:r>
                      <m:acc>
                        <m:accPr>
                          <m:chr m:val="̅"/>
                          <m:ctrlPr>
                            <a:rPr lang="en-US" sz="1400" i="1">
                              <a:latin typeface="Cambria Math" panose="02040503050406030204" pitchFamily="18" charset="0"/>
                            </a:rPr>
                          </m:ctrlPr>
                        </m:accPr>
                        <m:e>
                          <m:r>
                            <a:rPr lang="en-US" sz="1400" i="1">
                              <a:latin typeface="Cambria Math" panose="02040503050406030204" pitchFamily="18" charset="0"/>
                            </a:rPr>
                            <m:t>𝑥</m:t>
                          </m:r>
                        </m:e>
                      </m:acc>
                      <m:r>
                        <a:rPr lang="en-US" sz="1400" b="0" i="1" smtClean="0">
                          <a:latin typeface="Cambria Math" panose="02040503050406030204" pitchFamily="18" charset="0"/>
                        </a:rPr>
                        <m:t>=3.15 </m:t>
                      </m:r>
                      <m:r>
                        <a:rPr lang="en-US" sz="1400" b="0" i="1" smtClean="0">
                          <a:latin typeface="Cambria Math" panose="02040503050406030204" pitchFamily="18" charset="0"/>
                        </a:rPr>
                        <m:t>𝑔𝑜𝑎𝑙𝑠</m:t>
                      </m:r>
                    </m:oMath>
                  </m:oMathPara>
                </a14:m>
                <a:endParaRPr lang="en-US" sz="1400" dirty="0"/>
              </a:p>
            </p:txBody>
          </p:sp>
        </mc:Choice>
        <mc:Fallback xmlns="">
          <p:sp>
            <p:nvSpPr>
              <p:cNvPr id="6" name="TextBox 5">
                <a:extLst>
                  <a:ext uri="{FF2B5EF4-FFF2-40B4-BE49-F238E27FC236}">
                    <a16:creationId xmlns:a16="http://schemas.microsoft.com/office/drawing/2014/main" id="{5656E0DE-F0A7-40E5-B0BA-7593DBA2B6F9}"/>
                  </a:ext>
                </a:extLst>
              </p:cNvPr>
              <p:cNvSpPr txBox="1">
                <a:spLocks noRot="1" noChangeAspect="1" noMove="1" noResize="1" noEditPoints="1" noAdjustHandles="1" noChangeArrowheads="1" noChangeShapeType="1" noTextEdit="1"/>
              </p:cNvSpPr>
              <p:nvPr/>
            </p:nvSpPr>
            <p:spPr>
              <a:xfrm>
                <a:off x="1644815" y="3020984"/>
                <a:ext cx="6870535" cy="673711"/>
              </a:xfrm>
              <a:prstGeom prst="rect">
                <a:avLst/>
              </a:prstGeom>
              <a:blipFill>
                <a:blip r:embed="rId2"/>
                <a:stretch>
                  <a:fillRect/>
                </a:stretch>
              </a:blipFill>
              <a:effectLst>
                <a:outerShdw blurRad="50800" dist="38100" dir="2700000" algn="tl" rotWithShape="0">
                  <a:prstClr val="black">
                    <a:alpha val="40000"/>
                  </a:prstClr>
                </a:outerShdw>
              </a:effectLst>
            </p:spPr>
            <p:txBody>
              <a:bodyPr/>
              <a:lstStyle/>
              <a:p>
                <a:r>
                  <a:rPr lang="en-US">
                    <a:noFill/>
                  </a:rPr>
                  <a:t> </a:t>
                </a:r>
              </a:p>
            </p:txBody>
          </p:sp>
        </mc:Fallback>
      </mc:AlternateContent>
      <p:pic>
        <p:nvPicPr>
          <p:cNvPr id="7" name="Picture 6">
            <a:extLst>
              <a:ext uri="{FF2B5EF4-FFF2-40B4-BE49-F238E27FC236}">
                <a16:creationId xmlns:a16="http://schemas.microsoft.com/office/drawing/2014/main" id="{C0366CA1-D5F5-44CF-8217-49BA89977479}"/>
              </a:ext>
            </a:extLst>
          </p:cNvPr>
          <p:cNvPicPr>
            <a:picLocks noChangeAspect="1"/>
          </p:cNvPicPr>
          <p:nvPr/>
        </p:nvPicPr>
        <p:blipFill>
          <a:blip r:embed="rId3"/>
          <a:stretch>
            <a:fillRect/>
          </a:stretch>
        </p:blipFill>
        <p:spPr>
          <a:xfrm>
            <a:off x="628650" y="3965195"/>
            <a:ext cx="5693434" cy="1342646"/>
          </a:xfrm>
          <a:prstGeom prst="rect">
            <a:avLst/>
          </a:prstGeom>
        </p:spPr>
      </p:pic>
    </p:spTree>
    <p:extLst>
      <p:ext uri="{BB962C8B-B14F-4D97-AF65-F5344CB8AC3E}">
        <p14:creationId xmlns:p14="http://schemas.microsoft.com/office/powerpoint/2010/main" val="2891906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402E8-E674-4C09-949E-B04CAE44D0DE}"/>
              </a:ext>
            </a:extLst>
          </p:cNvPr>
          <p:cNvSpPr>
            <a:spLocks noGrp="1"/>
          </p:cNvSpPr>
          <p:nvPr>
            <p:ph type="title"/>
          </p:nvPr>
        </p:nvSpPr>
        <p:spPr/>
        <p:txBody>
          <a:bodyPr/>
          <a:lstStyle/>
          <a:p>
            <a:r>
              <a:rPr lang="en-US" dirty="0"/>
              <a:t>Measuring Center: The Mean</a:t>
            </a:r>
          </a:p>
        </p:txBody>
      </p:sp>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A1CD40B5-E4D5-4029-86E8-038C584E9866}"/>
                  </a:ext>
                </a:extLst>
              </p:cNvPr>
              <p:cNvSpPr/>
              <p:nvPr/>
            </p:nvSpPr>
            <p:spPr>
              <a:xfrm>
                <a:off x="1208944" y="1770017"/>
                <a:ext cx="5034840" cy="400110"/>
              </a:xfrm>
              <a:prstGeom prst="rect">
                <a:avLst/>
              </a:prstGeom>
            </p:spPr>
            <p:txBody>
              <a:bodyPr wrap="none">
                <a:spAutoFit/>
              </a:bodyPr>
              <a:lstStyle/>
              <a:p>
                <a:r>
                  <a:rPr lang="en-US" sz="2000" dirty="0"/>
                  <a:t>The symbol </a:t>
                </a:r>
                <a14:m>
                  <m:oMath xmlns:m="http://schemas.openxmlformats.org/officeDocument/2006/math">
                    <m:acc>
                      <m:accPr>
                        <m:chr m:val="̅"/>
                        <m:ctrlPr>
                          <a:rPr lang="en-US" sz="2000" i="1" dirty="0" smtClean="0">
                            <a:latin typeface="Cambria Math" panose="02040503050406030204" pitchFamily="18" charset="0"/>
                          </a:rPr>
                        </m:ctrlPr>
                      </m:accPr>
                      <m:e>
                        <m:r>
                          <a:rPr lang="en-US" sz="2000" b="0" i="1" dirty="0" smtClean="0">
                            <a:latin typeface="Cambria Math" panose="02040503050406030204" pitchFamily="18" charset="0"/>
                          </a:rPr>
                          <m:t>𝑥</m:t>
                        </m:r>
                      </m:e>
                    </m:acc>
                  </m:oMath>
                </a14:m>
                <a:r>
                  <a:rPr lang="en-US" sz="2000" i="1" dirty="0"/>
                  <a:t> </a:t>
                </a:r>
                <a:r>
                  <a:rPr lang="en-US" sz="2000" dirty="0"/>
                  <a:t>refers to the mean of a </a:t>
                </a:r>
                <a:r>
                  <a:rPr lang="en-US" sz="2000" i="1" dirty="0"/>
                  <a:t>sample.</a:t>
                </a:r>
                <a:endParaRPr lang="en-US" sz="2000" dirty="0"/>
              </a:p>
            </p:txBody>
          </p:sp>
        </mc:Choice>
        <mc:Fallback>
          <p:sp>
            <p:nvSpPr>
              <p:cNvPr id="4" name="Rectangle 3">
                <a:extLst>
                  <a:ext uri="{FF2B5EF4-FFF2-40B4-BE49-F238E27FC236}">
                    <a16:creationId xmlns:a16="http://schemas.microsoft.com/office/drawing/2014/main" id="{A1CD40B5-E4D5-4029-86E8-038C584E9866}"/>
                  </a:ext>
                </a:extLst>
              </p:cNvPr>
              <p:cNvSpPr>
                <a:spLocks noRot="1" noChangeAspect="1" noMove="1" noResize="1" noEditPoints="1" noAdjustHandles="1" noChangeArrowheads="1" noChangeShapeType="1" noTextEdit="1"/>
              </p:cNvSpPr>
              <p:nvPr/>
            </p:nvSpPr>
            <p:spPr>
              <a:xfrm>
                <a:off x="1208944" y="1770017"/>
                <a:ext cx="5034840" cy="400110"/>
              </a:xfrm>
              <a:prstGeom prst="rect">
                <a:avLst/>
              </a:prstGeom>
              <a:blipFill>
                <a:blip r:embed="rId2"/>
                <a:stretch>
                  <a:fillRect l="-1211" t="-7576" b="-25758"/>
                </a:stretch>
              </a:blipFill>
            </p:spPr>
            <p:txBody>
              <a:bodyPr/>
              <a:lstStyle/>
              <a:p>
                <a:r>
                  <a:rPr lang="en-US">
                    <a:noFill/>
                  </a:rPr>
                  <a:t> </a:t>
                </a:r>
              </a:p>
            </p:txBody>
          </p:sp>
        </mc:Fallback>
      </mc:AlternateContent>
      <p:sp>
        <p:nvSpPr>
          <p:cNvPr id="8" name="Rectangle 7">
            <a:extLst>
              <a:ext uri="{FF2B5EF4-FFF2-40B4-BE49-F238E27FC236}">
                <a16:creationId xmlns:a16="http://schemas.microsoft.com/office/drawing/2014/main" id="{DB2E368F-99F9-4F77-8933-2D8B9F15C73B}"/>
              </a:ext>
            </a:extLst>
          </p:cNvPr>
          <p:cNvSpPr/>
          <p:nvPr/>
        </p:nvSpPr>
        <p:spPr>
          <a:xfrm>
            <a:off x="1218434" y="2460171"/>
            <a:ext cx="5403659" cy="400110"/>
          </a:xfrm>
          <a:prstGeom prst="rect">
            <a:avLst/>
          </a:prstGeom>
        </p:spPr>
        <p:txBody>
          <a:bodyPr wrap="none">
            <a:spAutoFit/>
          </a:bodyPr>
          <a:lstStyle/>
          <a:p>
            <a:r>
              <a:rPr lang="en-US" sz="2000" dirty="0"/>
              <a:t>The notation </a:t>
            </a:r>
            <a:r>
              <a:rPr lang="en-US" sz="2000" i="1" dirty="0"/>
              <a:t>µ </a:t>
            </a:r>
            <a:r>
              <a:rPr lang="en-US" sz="2000" dirty="0"/>
              <a:t>refers to the mean of a </a:t>
            </a:r>
            <a:r>
              <a:rPr lang="en-US" sz="2000" i="1" dirty="0"/>
              <a:t>population.</a:t>
            </a:r>
            <a:endParaRPr lang="en-US" sz="2000" dirty="0"/>
          </a:p>
        </p:txBody>
      </p:sp>
      <p:sp>
        <p:nvSpPr>
          <p:cNvPr id="12" name="TextBox 11">
            <a:extLst>
              <a:ext uri="{FF2B5EF4-FFF2-40B4-BE49-F238E27FC236}">
                <a16:creationId xmlns:a16="http://schemas.microsoft.com/office/drawing/2014/main" id="{ECA941BD-1D6F-4216-8D5C-87D1943B5B2A}"/>
              </a:ext>
            </a:extLst>
          </p:cNvPr>
          <p:cNvSpPr txBox="1">
            <a:spLocks noChangeArrowheads="1"/>
          </p:cNvSpPr>
          <p:nvPr/>
        </p:nvSpPr>
        <p:spPr bwMode="auto">
          <a:xfrm>
            <a:off x="1208944" y="3455758"/>
            <a:ext cx="6498142" cy="1631216"/>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latin typeface="+mn-lt"/>
              </a:rPr>
              <a:t>A </a:t>
            </a:r>
            <a:r>
              <a:rPr lang="en-US" sz="2000" b="1" dirty="0">
                <a:solidFill>
                  <a:srgbClr val="C00000"/>
                </a:solidFill>
                <a:latin typeface="+mn-lt"/>
              </a:rPr>
              <a:t>statistic</a:t>
            </a:r>
            <a:r>
              <a:rPr lang="en-US" sz="2000" dirty="0">
                <a:latin typeface="+mn-lt"/>
              </a:rPr>
              <a:t> is a number that describes some characteristic </a:t>
            </a:r>
            <a:br>
              <a:rPr lang="en-US" sz="2000" dirty="0">
                <a:latin typeface="+mn-lt"/>
              </a:rPr>
            </a:br>
            <a:r>
              <a:rPr lang="en-US" sz="2000" dirty="0">
                <a:latin typeface="+mn-lt"/>
              </a:rPr>
              <a:t>of a </a:t>
            </a:r>
            <a:r>
              <a:rPr lang="en-US" sz="2000" i="1" dirty="0">
                <a:latin typeface="+mn-lt"/>
              </a:rPr>
              <a:t>sample</a:t>
            </a:r>
            <a:r>
              <a:rPr lang="en-US" sz="2000" dirty="0">
                <a:latin typeface="+mn-lt"/>
              </a:rPr>
              <a:t>.</a:t>
            </a:r>
          </a:p>
          <a:p>
            <a:endParaRPr lang="en-US" sz="2000" dirty="0">
              <a:latin typeface="+mn-lt"/>
            </a:endParaRPr>
          </a:p>
          <a:p>
            <a:endParaRPr lang="en-US" sz="2000" dirty="0">
              <a:latin typeface="+mn-lt"/>
            </a:endParaRPr>
          </a:p>
          <a:p>
            <a:endParaRPr lang="en-US" sz="2000" dirty="0">
              <a:latin typeface="+mn-lt"/>
            </a:endParaRPr>
          </a:p>
        </p:txBody>
      </p:sp>
      <p:sp>
        <p:nvSpPr>
          <p:cNvPr id="14" name="TextBox 13">
            <a:extLst>
              <a:ext uri="{FF2B5EF4-FFF2-40B4-BE49-F238E27FC236}">
                <a16:creationId xmlns:a16="http://schemas.microsoft.com/office/drawing/2014/main" id="{313674F2-62EF-4E05-BE29-1135EA69D3D3}"/>
              </a:ext>
            </a:extLst>
          </p:cNvPr>
          <p:cNvSpPr txBox="1">
            <a:spLocks noChangeArrowheads="1"/>
          </p:cNvSpPr>
          <p:nvPr/>
        </p:nvSpPr>
        <p:spPr bwMode="auto">
          <a:xfrm>
            <a:off x="1218434" y="3455758"/>
            <a:ext cx="6498142" cy="1631216"/>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latin typeface="+mn-lt"/>
              </a:rPr>
              <a:t>A </a:t>
            </a:r>
            <a:r>
              <a:rPr lang="en-US" sz="2000" b="1" dirty="0">
                <a:solidFill>
                  <a:srgbClr val="C00000"/>
                </a:solidFill>
                <a:latin typeface="+mn-lt"/>
              </a:rPr>
              <a:t>statistic</a:t>
            </a:r>
            <a:r>
              <a:rPr lang="en-US" sz="2000" dirty="0">
                <a:latin typeface="+mn-lt"/>
              </a:rPr>
              <a:t> is a number that describes some characteristic </a:t>
            </a:r>
            <a:br>
              <a:rPr lang="en-US" sz="2000" dirty="0">
                <a:latin typeface="+mn-lt"/>
              </a:rPr>
            </a:br>
            <a:r>
              <a:rPr lang="en-US" sz="2000" dirty="0">
                <a:latin typeface="+mn-lt"/>
              </a:rPr>
              <a:t>of a </a:t>
            </a:r>
            <a:r>
              <a:rPr lang="en-US" sz="2000" i="1" dirty="0">
                <a:latin typeface="+mn-lt"/>
              </a:rPr>
              <a:t>sample</a:t>
            </a:r>
            <a:r>
              <a:rPr lang="en-US" sz="2000" dirty="0">
                <a:latin typeface="+mn-lt"/>
              </a:rPr>
              <a:t>.</a:t>
            </a:r>
          </a:p>
          <a:p>
            <a:endParaRPr lang="en-US" sz="2000" dirty="0">
              <a:latin typeface="+mn-lt"/>
            </a:endParaRPr>
          </a:p>
          <a:p>
            <a:r>
              <a:rPr lang="en-US" sz="2000" dirty="0">
                <a:latin typeface="+mn-lt"/>
              </a:rPr>
              <a:t>A </a:t>
            </a:r>
            <a:r>
              <a:rPr lang="en-US" sz="2000" b="1" dirty="0">
                <a:solidFill>
                  <a:srgbClr val="C00000"/>
                </a:solidFill>
                <a:latin typeface="+mn-lt"/>
              </a:rPr>
              <a:t>parameter</a:t>
            </a:r>
            <a:r>
              <a:rPr lang="en-US" sz="2000" dirty="0">
                <a:latin typeface="+mn-lt"/>
              </a:rPr>
              <a:t> is a number that describes some characteristic of a </a:t>
            </a:r>
            <a:r>
              <a:rPr lang="en-US" sz="2000" i="1" dirty="0">
                <a:latin typeface="+mn-lt"/>
              </a:rPr>
              <a:t>population</a:t>
            </a:r>
            <a:r>
              <a:rPr lang="en-US" sz="2000" dirty="0">
                <a:latin typeface="+mn-lt"/>
              </a:rPr>
              <a:t>.</a:t>
            </a:r>
            <a:endParaRPr lang="en-US" sz="2000" dirty="0">
              <a:latin typeface="+mn-lt"/>
              <a:cs typeface="Calibri" panose="020F0502020204030204" pitchFamily="34" charset="0"/>
            </a:endParaRPr>
          </a:p>
        </p:txBody>
      </p:sp>
      <p:grpSp>
        <p:nvGrpSpPr>
          <p:cNvPr id="21" name="Group 20">
            <a:extLst>
              <a:ext uri="{FF2B5EF4-FFF2-40B4-BE49-F238E27FC236}">
                <a16:creationId xmlns:a16="http://schemas.microsoft.com/office/drawing/2014/main" id="{1B5AC53C-EB2D-49DD-BD6A-0C7C61FC9107}"/>
              </a:ext>
            </a:extLst>
          </p:cNvPr>
          <p:cNvGrpSpPr/>
          <p:nvPr/>
        </p:nvGrpSpPr>
        <p:grpSpPr>
          <a:xfrm>
            <a:off x="6020706" y="1764779"/>
            <a:ext cx="2368729" cy="461665"/>
            <a:chOff x="6020706" y="1764779"/>
            <a:chExt cx="2368729" cy="461665"/>
          </a:xfrm>
        </p:grpSpPr>
        <p:sp>
          <p:nvSpPr>
            <p:cNvPr id="10" name="TextBox 9">
              <a:extLst>
                <a:ext uri="{FF2B5EF4-FFF2-40B4-BE49-F238E27FC236}">
                  <a16:creationId xmlns:a16="http://schemas.microsoft.com/office/drawing/2014/main" id="{A82EF0AF-0E54-4E06-86AF-F5E742133E90}"/>
                </a:ext>
              </a:extLst>
            </p:cNvPr>
            <p:cNvSpPr txBox="1"/>
            <p:nvPr/>
          </p:nvSpPr>
          <p:spPr>
            <a:xfrm>
              <a:off x="7043716" y="1764779"/>
              <a:ext cx="1345719" cy="461665"/>
            </a:xfrm>
            <a:prstGeom prst="rect">
              <a:avLst/>
            </a:prstGeom>
            <a:solidFill>
              <a:srgbClr val="CCCCFF"/>
            </a:solidFill>
            <a:ln>
              <a:solidFill>
                <a:srgbClr val="7030A0"/>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dirty="0"/>
                <a:t>Statistic</a:t>
              </a:r>
            </a:p>
          </p:txBody>
        </p:sp>
        <p:cxnSp>
          <p:nvCxnSpPr>
            <p:cNvPr id="16" name="Straight Arrow Connector 15">
              <a:extLst>
                <a:ext uri="{FF2B5EF4-FFF2-40B4-BE49-F238E27FC236}">
                  <a16:creationId xmlns:a16="http://schemas.microsoft.com/office/drawing/2014/main" id="{FCD3BE22-CEBF-4FA6-8470-CAA2BD429DC8}"/>
                </a:ext>
              </a:extLst>
            </p:cNvPr>
            <p:cNvCxnSpPr>
              <a:cxnSpLocks/>
              <a:stCxn id="10" idx="1"/>
            </p:cNvCxnSpPr>
            <p:nvPr/>
          </p:nvCxnSpPr>
          <p:spPr>
            <a:xfrm flipH="1">
              <a:off x="6020706" y="1995612"/>
              <a:ext cx="102301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99BA88C9-CA71-4F55-A9C4-5102509960E4}"/>
              </a:ext>
            </a:extLst>
          </p:cNvPr>
          <p:cNvGrpSpPr/>
          <p:nvPr/>
        </p:nvGrpSpPr>
        <p:grpSpPr>
          <a:xfrm>
            <a:off x="6514011" y="2429393"/>
            <a:ext cx="1854924" cy="461665"/>
            <a:chOff x="6514011" y="2429393"/>
            <a:chExt cx="1854924" cy="461665"/>
          </a:xfrm>
        </p:grpSpPr>
        <p:sp>
          <p:nvSpPr>
            <p:cNvPr id="11" name="TextBox 10">
              <a:extLst>
                <a:ext uri="{FF2B5EF4-FFF2-40B4-BE49-F238E27FC236}">
                  <a16:creationId xmlns:a16="http://schemas.microsoft.com/office/drawing/2014/main" id="{B5E51E8D-5AC3-4D96-ACB6-9B9930EA8E26}"/>
                </a:ext>
              </a:extLst>
            </p:cNvPr>
            <p:cNvSpPr txBox="1"/>
            <p:nvPr/>
          </p:nvSpPr>
          <p:spPr>
            <a:xfrm>
              <a:off x="6768448" y="2429393"/>
              <a:ext cx="1600487"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dirty="0"/>
                <a:t>Parameter</a:t>
              </a:r>
            </a:p>
          </p:txBody>
        </p:sp>
        <p:cxnSp>
          <p:nvCxnSpPr>
            <p:cNvPr id="17" name="Straight Arrow Connector 16">
              <a:extLst>
                <a:ext uri="{FF2B5EF4-FFF2-40B4-BE49-F238E27FC236}">
                  <a16:creationId xmlns:a16="http://schemas.microsoft.com/office/drawing/2014/main" id="{EF581BB0-02C3-4E92-A764-F26D998EFB2D}"/>
                </a:ext>
              </a:extLst>
            </p:cNvPr>
            <p:cNvCxnSpPr>
              <a:cxnSpLocks/>
            </p:cNvCxnSpPr>
            <p:nvPr/>
          </p:nvCxnSpPr>
          <p:spPr>
            <a:xfrm flipH="1">
              <a:off x="6514011" y="2666514"/>
              <a:ext cx="254437" cy="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2165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2"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103177-4531-4392-AFF0-CA509D748260}"/>
              </a:ext>
            </a:extLst>
          </p:cNvPr>
          <p:cNvSpPr>
            <a:spLocks noGrp="1"/>
          </p:cNvSpPr>
          <p:nvPr>
            <p:ph type="title"/>
          </p:nvPr>
        </p:nvSpPr>
        <p:spPr/>
        <p:txBody>
          <a:bodyPr/>
          <a:lstStyle/>
          <a:p>
            <a:r>
              <a:rPr lang="en-US" dirty="0"/>
              <a:t>Measuring Center: The Mean</a:t>
            </a:r>
          </a:p>
        </p:txBody>
      </p:sp>
      <p:sp>
        <p:nvSpPr>
          <p:cNvPr id="12" name="Content Placeholder 2">
            <a:extLst>
              <a:ext uri="{FF2B5EF4-FFF2-40B4-BE49-F238E27FC236}">
                <a16:creationId xmlns:a16="http://schemas.microsoft.com/office/drawing/2014/main" id="{3D887FE4-D1E8-41D1-8142-9DD41FA50099}"/>
              </a:ext>
            </a:extLst>
          </p:cNvPr>
          <p:cNvSpPr>
            <a:spLocks noGrp="1"/>
          </p:cNvSpPr>
          <p:nvPr>
            <p:ph idx="1"/>
          </p:nvPr>
        </p:nvSpPr>
        <p:spPr>
          <a:xfrm>
            <a:off x="628650" y="1486904"/>
            <a:ext cx="7886700" cy="1238589"/>
          </a:xfr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2400" dirty="0"/>
              <a:t>Here is the mean number of goals scored by the 2016 U.S. women’s soccer team, </a:t>
            </a:r>
            <a:r>
              <a:rPr lang="en-US" sz="2400" b="1" i="1" dirty="0"/>
              <a:t>if we exclude the games that are possible outliers </a:t>
            </a:r>
            <a:r>
              <a:rPr lang="en-US" sz="2400" dirty="0"/>
              <a:t>(when they scored 9 and 10 goals).</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FEDAC3F-34A8-4574-90DA-CB21788DB363}"/>
                  </a:ext>
                </a:extLst>
              </p:cNvPr>
              <p:cNvSpPr txBox="1"/>
              <p:nvPr/>
            </p:nvSpPr>
            <p:spPr>
              <a:xfrm>
                <a:off x="2438866" y="2921374"/>
                <a:ext cx="6076484" cy="673711"/>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lIns="0" tIns="0" rIns="0" bIns="0" rtlCol="0">
                <a:noAutofit/>
              </a:bodyPr>
              <a:lstStyle/>
              <a:p>
                <a:pPr/>
                <a14:m>
                  <m:oMathPara xmlns:m="http://schemas.openxmlformats.org/officeDocument/2006/math">
                    <m:oMathParaPr>
                      <m:jc m:val="left"/>
                    </m:oMathParaPr>
                    <m:oMath xmlns:m="http://schemas.openxmlformats.org/officeDocument/2006/math">
                      <m:r>
                        <a:rPr lang="en-US" sz="1400" b="0" i="1" smtClean="0">
                          <a:latin typeface="Cambria Math" panose="02040503050406030204" pitchFamily="18" charset="0"/>
                        </a:rPr>
                        <m:t>  </m:t>
                      </m:r>
                      <m:acc>
                        <m:accPr>
                          <m:chr m:val="̅"/>
                          <m:ctrlPr>
                            <a:rPr lang="en-US" sz="1400" b="0" i="1" smtClean="0">
                              <a:latin typeface="Cambria Math" panose="02040503050406030204" pitchFamily="18" charset="0"/>
                            </a:rPr>
                          </m:ctrlPr>
                        </m:accPr>
                        <m:e>
                          <m:r>
                            <a:rPr lang="en-US" sz="1400" b="0" i="1" smtClean="0">
                              <a:latin typeface="Cambria Math" panose="02040503050406030204" pitchFamily="18" charset="0"/>
                            </a:rPr>
                            <m:t>𝑥</m:t>
                          </m:r>
                        </m:e>
                      </m:acc>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i="1">
                              <a:latin typeface="Cambria Math" panose="02040503050406030204" pitchFamily="18" charset="0"/>
                            </a:rPr>
                            <m:t>1	</m:t>
                          </m:r>
                          <m:r>
                            <a:rPr lang="en-US" sz="1400" b="0" i="1" smtClean="0">
                              <a:latin typeface="Cambria Math" panose="02040503050406030204" pitchFamily="18" charset="0"/>
                            </a:rPr>
                            <m:t>+</m:t>
                          </m:r>
                          <m:r>
                            <a:rPr lang="en-US" sz="1400" i="1">
                              <a:latin typeface="Cambria Math" panose="02040503050406030204" pitchFamily="18" charset="0"/>
                            </a:rPr>
                            <m:t>1</m:t>
                          </m:r>
                          <m:r>
                            <a:rPr lang="en-US" sz="1400" b="0" i="1" smtClean="0">
                              <a:latin typeface="Cambria Math" panose="02040503050406030204" pitchFamily="18" charset="0"/>
                            </a:rPr>
                            <m:t>+</m:t>
                          </m:r>
                          <m:r>
                            <a:rPr lang="en-US" sz="1400" i="1">
                              <a:latin typeface="Cambria Math" panose="02040503050406030204" pitchFamily="18" charset="0"/>
                            </a:rPr>
                            <m:t>1	</m:t>
                          </m:r>
                          <m:r>
                            <a:rPr lang="en-US" sz="1400" b="0" i="1" smtClean="0">
                              <a:latin typeface="Cambria Math" panose="02040503050406030204" pitchFamily="18" charset="0"/>
                            </a:rPr>
                            <m:t>+</m:t>
                          </m:r>
                          <m:r>
                            <a:rPr lang="en-US" sz="1400" i="1">
                              <a:latin typeface="Cambria Math" panose="02040503050406030204" pitchFamily="18" charset="0"/>
                            </a:rPr>
                            <m:t>1</m:t>
                          </m:r>
                          <m:r>
                            <a:rPr lang="en-US" sz="1400" b="0" i="1" smtClean="0">
                              <a:latin typeface="Cambria Math" panose="02040503050406030204" pitchFamily="18" charset="0"/>
                            </a:rPr>
                            <m:t>+</m:t>
                          </m:r>
                          <m:r>
                            <a:rPr lang="en-US" sz="1400" i="1">
                              <a:latin typeface="Cambria Math" panose="02040503050406030204" pitchFamily="18" charset="0"/>
                            </a:rPr>
                            <m:t>	1</m:t>
                          </m:r>
                          <m:r>
                            <a:rPr lang="en-US" sz="1400" b="0" i="1" smtClean="0">
                              <a:latin typeface="Cambria Math" panose="02040503050406030204" pitchFamily="18" charset="0"/>
                            </a:rPr>
                            <m:t>+</m:t>
                          </m:r>
                          <m:r>
                            <a:rPr lang="en-US" sz="1400" i="1">
                              <a:latin typeface="Cambria Math" panose="02040503050406030204" pitchFamily="18" charset="0"/>
                            </a:rPr>
                            <m:t>	1	</m:t>
                          </m:r>
                          <m:r>
                            <a:rPr lang="en-US" sz="1400" b="0" i="1" smtClean="0">
                              <a:latin typeface="Cambria Math" panose="02040503050406030204" pitchFamily="18" charset="0"/>
                            </a:rPr>
                            <m:t>+</m:t>
                          </m:r>
                          <m:r>
                            <a:rPr lang="en-US" sz="1400" i="1">
                              <a:latin typeface="Cambria Math" panose="02040503050406030204" pitchFamily="18" charset="0"/>
                            </a:rPr>
                            <m:t>2	</m:t>
                          </m:r>
                          <m:r>
                            <a:rPr lang="en-US" sz="1400" b="0" i="1" smtClean="0">
                              <a:latin typeface="Cambria Math" panose="02040503050406030204" pitchFamily="18" charset="0"/>
                            </a:rPr>
                            <m:t>+</m:t>
                          </m:r>
                          <m:r>
                            <a:rPr lang="en-US" sz="1400" i="1">
                              <a:latin typeface="Cambria Math" panose="02040503050406030204" pitchFamily="18" charset="0"/>
                            </a:rPr>
                            <m:t>2	+2	+2+	2	+3	+3	+3+	4	+5	+5	+5</m:t>
                          </m:r>
                        </m:num>
                        <m:den>
                          <m:r>
                            <a:rPr lang="en-US" sz="1400" b="0" i="1" smtClean="0">
                              <a:latin typeface="Cambria Math" panose="02040503050406030204" pitchFamily="18" charset="0"/>
                            </a:rPr>
                            <m:t>18</m:t>
                          </m:r>
                        </m:den>
                      </m:f>
                    </m:oMath>
                  </m:oMathPara>
                </a14:m>
                <a:endParaRPr lang="en-US" sz="1400" dirty="0"/>
              </a:p>
              <a:p>
                <a:pPr/>
                <a14:m>
                  <m:oMathPara xmlns:m="http://schemas.openxmlformats.org/officeDocument/2006/math">
                    <m:oMathParaPr>
                      <m:jc m:val="left"/>
                    </m:oMathParaPr>
                    <m:oMath xmlns:m="http://schemas.openxmlformats.org/officeDocument/2006/math">
                      <m:r>
                        <a:rPr lang="en-US" sz="1400" b="0" i="1" smtClean="0">
                          <a:latin typeface="Cambria Math" panose="02040503050406030204" pitchFamily="18" charset="0"/>
                        </a:rPr>
                        <m:t>  </m:t>
                      </m:r>
                      <m:acc>
                        <m:accPr>
                          <m:chr m:val="̅"/>
                          <m:ctrlPr>
                            <a:rPr lang="en-US" sz="1400" i="1">
                              <a:latin typeface="Cambria Math" panose="02040503050406030204" pitchFamily="18" charset="0"/>
                            </a:rPr>
                          </m:ctrlPr>
                        </m:accPr>
                        <m:e>
                          <m:r>
                            <a:rPr lang="en-US" sz="1400" i="1">
                              <a:latin typeface="Cambria Math" panose="02040503050406030204" pitchFamily="18" charset="0"/>
                            </a:rPr>
                            <m:t>𝑥</m:t>
                          </m:r>
                        </m:e>
                      </m:acc>
                      <m:r>
                        <a:rPr lang="en-US" sz="1400" b="0" i="1" smtClean="0">
                          <a:latin typeface="Cambria Math" panose="02040503050406030204" pitchFamily="18" charset="0"/>
                        </a:rPr>
                        <m:t>=2.44 </m:t>
                      </m:r>
                      <m:r>
                        <a:rPr lang="en-US" sz="1400" b="0" i="1" smtClean="0">
                          <a:latin typeface="Cambria Math" panose="02040503050406030204" pitchFamily="18" charset="0"/>
                        </a:rPr>
                        <m:t>𝑔𝑜𝑎𝑙𝑠</m:t>
                      </m:r>
                    </m:oMath>
                  </m:oMathPara>
                </a14:m>
                <a:endParaRPr lang="en-US" sz="1400" dirty="0"/>
              </a:p>
            </p:txBody>
          </p:sp>
        </mc:Choice>
        <mc:Fallback xmlns="">
          <p:sp>
            <p:nvSpPr>
              <p:cNvPr id="13" name="TextBox 12">
                <a:extLst>
                  <a:ext uri="{FF2B5EF4-FFF2-40B4-BE49-F238E27FC236}">
                    <a16:creationId xmlns:a16="http://schemas.microsoft.com/office/drawing/2014/main" id="{BFEDAC3F-34A8-4574-90DA-CB21788DB363}"/>
                  </a:ext>
                </a:extLst>
              </p:cNvPr>
              <p:cNvSpPr txBox="1">
                <a:spLocks noRot="1" noChangeAspect="1" noMove="1" noResize="1" noEditPoints="1" noAdjustHandles="1" noChangeArrowheads="1" noChangeShapeType="1" noTextEdit="1"/>
              </p:cNvSpPr>
              <p:nvPr/>
            </p:nvSpPr>
            <p:spPr>
              <a:xfrm>
                <a:off x="2438866" y="2921374"/>
                <a:ext cx="6076484" cy="673711"/>
              </a:xfrm>
              <a:prstGeom prst="rect">
                <a:avLst/>
              </a:prstGeom>
              <a:blipFill>
                <a:blip r:embed="rId2"/>
                <a:stretch>
                  <a:fillRect/>
                </a:stretch>
              </a:blipFill>
              <a:effectLst>
                <a:outerShdw blurRad="50800" dist="38100" dir="2700000" algn="tl" rotWithShape="0">
                  <a:prstClr val="black">
                    <a:alpha val="40000"/>
                  </a:prstClr>
                </a:outerShdw>
              </a:effectLst>
            </p:spPr>
            <p:txBody>
              <a:bodyPr/>
              <a:lstStyle/>
              <a:p>
                <a:r>
                  <a:rPr lang="en-US">
                    <a:noFill/>
                  </a:rPr>
                  <a:t> </a:t>
                </a:r>
              </a:p>
            </p:txBody>
          </p:sp>
        </mc:Fallback>
      </mc:AlternateContent>
      <p:pic>
        <p:nvPicPr>
          <p:cNvPr id="16" name="Picture 15">
            <a:extLst>
              <a:ext uri="{FF2B5EF4-FFF2-40B4-BE49-F238E27FC236}">
                <a16:creationId xmlns:a16="http://schemas.microsoft.com/office/drawing/2014/main" id="{8461CC1A-B3DF-472D-9652-A79DEC759641}"/>
              </a:ext>
            </a:extLst>
          </p:cNvPr>
          <p:cNvPicPr>
            <a:picLocks noChangeAspect="1"/>
          </p:cNvPicPr>
          <p:nvPr/>
        </p:nvPicPr>
        <p:blipFill>
          <a:blip r:embed="rId3"/>
          <a:stretch>
            <a:fillRect/>
          </a:stretch>
        </p:blipFill>
        <p:spPr>
          <a:xfrm>
            <a:off x="628650" y="3790966"/>
            <a:ext cx="5696745" cy="1343212"/>
          </a:xfrm>
          <a:prstGeom prst="rect">
            <a:avLst/>
          </a:prstGeom>
        </p:spPr>
      </p:pic>
      <p:sp>
        <p:nvSpPr>
          <p:cNvPr id="6" name="TextBox 5">
            <a:extLst>
              <a:ext uri="{FF2B5EF4-FFF2-40B4-BE49-F238E27FC236}">
                <a16:creationId xmlns:a16="http://schemas.microsoft.com/office/drawing/2014/main" id="{D5C1081C-30FC-437D-8859-CFB12A5E6BEB}"/>
              </a:ext>
            </a:extLst>
          </p:cNvPr>
          <p:cNvSpPr txBox="1">
            <a:spLocks noChangeArrowheads="1"/>
          </p:cNvSpPr>
          <p:nvPr/>
        </p:nvSpPr>
        <p:spPr bwMode="auto">
          <a:xfrm>
            <a:off x="5676181" y="4988784"/>
            <a:ext cx="3088256" cy="1015663"/>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A statistical measure is </a:t>
            </a:r>
            <a:r>
              <a:rPr lang="en-US" sz="2000" b="1" dirty="0">
                <a:solidFill>
                  <a:srgbClr val="C00000"/>
                </a:solidFill>
                <a:latin typeface="Calibri" panose="020F0502020204030204" pitchFamily="34" charset="0"/>
                <a:cs typeface="Calibri" panose="020F0502020204030204" pitchFamily="34" charset="0"/>
              </a:rPr>
              <a:t>resistant</a:t>
            </a:r>
            <a:r>
              <a:rPr lang="en-US" sz="2000" dirty="0">
                <a:latin typeface="Calibri" panose="020F0502020204030204" pitchFamily="34" charset="0"/>
                <a:cs typeface="Calibri" panose="020F0502020204030204" pitchFamily="34" charset="0"/>
              </a:rPr>
              <a:t> if it isn’t sensitive to extreme values.</a:t>
            </a:r>
          </a:p>
        </p:txBody>
      </p:sp>
    </p:spTree>
    <p:extLst>
      <p:ext uri="{BB962C8B-B14F-4D97-AF65-F5344CB8AC3E}">
        <p14:creationId xmlns:p14="http://schemas.microsoft.com/office/powerpoint/2010/main" val="3834205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103177-4531-4392-AFF0-CA509D748260}"/>
              </a:ext>
            </a:extLst>
          </p:cNvPr>
          <p:cNvSpPr>
            <a:spLocks noGrp="1"/>
          </p:cNvSpPr>
          <p:nvPr>
            <p:ph type="title"/>
          </p:nvPr>
        </p:nvSpPr>
        <p:spPr/>
        <p:txBody>
          <a:bodyPr/>
          <a:lstStyle/>
          <a:p>
            <a:r>
              <a:rPr lang="en-US" dirty="0"/>
              <a:t>Measuring Center: The Mean</a:t>
            </a:r>
          </a:p>
        </p:txBody>
      </p:sp>
      <p:sp>
        <p:nvSpPr>
          <p:cNvPr id="12" name="Content Placeholder 2">
            <a:extLst>
              <a:ext uri="{FF2B5EF4-FFF2-40B4-BE49-F238E27FC236}">
                <a16:creationId xmlns:a16="http://schemas.microsoft.com/office/drawing/2014/main" id="{3D887FE4-D1E8-41D1-8142-9DD41FA50099}"/>
              </a:ext>
            </a:extLst>
          </p:cNvPr>
          <p:cNvSpPr>
            <a:spLocks noGrp="1"/>
          </p:cNvSpPr>
          <p:nvPr>
            <p:ph idx="1"/>
          </p:nvPr>
        </p:nvSpPr>
        <p:spPr>
          <a:xfrm>
            <a:off x="628650" y="1486904"/>
            <a:ext cx="7886700" cy="1238589"/>
          </a:xfr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2400" dirty="0"/>
              <a:t>Here is the mean number of goals scored by the 2016 U.S. women’s soccer team, if we exclude the games that are possible outliers (when they scored 9 and 10 goals).</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FEDAC3F-34A8-4574-90DA-CB21788DB363}"/>
                  </a:ext>
                </a:extLst>
              </p:cNvPr>
              <p:cNvSpPr txBox="1"/>
              <p:nvPr/>
            </p:nvSpPr>
            <p:spPr>
              <a:xfrm>
                <a:off x="2438866" y="2921374"/>
                <a:ext cx="6076484" cy="673711"/>
              </a:xfrm>
              <a:prstGeom prst="rect">
                <a:avLst/>
              </a:prstGeom>
              <a:solidFill>
                <a:schemeClr val="accent4">
                  <a:lumMod val="20000"/>
                  <a:lumOff val="80000"/>
                </a:schemeClr>
              </a:solidFill>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lIns="0" tIns="0" rIns="0" bIns="0" rtlCol="0">
                <a:noAutofit/>
              </a:bodyPr>
              <a:lstStyle/>
              <a:p>
                <a:pPr/>
                <a14:m>
                  <m:oMathPara xmlns:m="http://schemas.openxmlformats.org/officeDocument/2006/math">
                    <m:oMathParaPr>
                      <m:jc m:val="left"/>
                    </m:oMathParaPr>
                    <m:oMath xmlns:m="http://schemas.openxmlformats.org/officeDocument/2006/math">
                      <m:r>
                        <a:rPr lang="en-US" sz="1400" b="0" i="1" smtClean="0">
                          <a:latin typeface="Cambria Math" panose="02040503050406030204" pitchFamily="18" charset="0"/>
                        </a:rPr>
                        <m:t>  </m:t>
                      </m:r>
                      <m:acc>
                        <m:accPr>
                          <m:chr m:val="̅"/>
                          <m:ctrlPr>
                            <a:rPr lang="en-US" sz="1400" b="0" i="1" smtClean="0">
                              <a:latin typeface="Cambria Math" panose="02040503050406030204" pitchFamily="18" charset="0"/>
                            </a:rPr>
                          </m:ctrlPr>
                        </m:accPr>
                        <m:e>
                          <m:r>
                            <a:rPr lang="en-US" sz="1400" b="0" i="1" smtClean="0">
                              <a:latin typeface="Cambria Math" panose="02040503050406030204" pitchFamily="18" charset="0"/>
                            </a:rPr>
                            <m:t>𝑥</m:t>
                          </m:r>
                        </m:e>
                      </m:acc>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i="1">
                              <a:latin typeface="Cambria Math" panose="02040503050406030204" pitchFamily="18" charset="0"/>
                            </a:rPr>
                            <m:t>1	</m:t>
                          </m:r>
                          <m:r>
                            <a:rPr lang="en-US" sz="1400" b="0" i="1" smtClean="0">
                              <a:latin typeface="Cambria Math" panose="02040503050406030204" pitchFamily="18" charset="0"/>
                            </a:rPr>
                            <m:t>+</m:t>
                          </m:r>
                          <m:r>
                            <a:rPr lang="en-US" sz="1400" i="1">
                              <a:latin typeface="Cambria Math" panose="02040503050406030204" pitchFamily="18" charset="0"/>
                            </a:rPr>
                            <m:t>1</m:t>
                          </m:r>
                          <m:r>
                            <a:rPr lang="en-US" sz="1400" b="0" i="1" smtClean="0">
                              <a:latin typeface="Cambria Math" panose="02040503050406030204" pitchFamily="18" charset="0"/>
                            </a:rPr>
                            <m:t>+</m:t>
                          </m:r>
                          <m:r>
                            <a:rPr lang="en-US" sz="1400" i="1">
                              <a:latin typeface="Cambria Math" panose="02040503050406030204" pitchFamily="18" charset="0"/>
                            </a:rPr>
                            <m:t>1	</m:t>
                          </m:r>
                          <m:r>
                            <a:rPr lang="en-US" sz="1400" b="0" i="1" smtClean="0">
                              <a:latin typeface="Cambria Math" panose="02040503050406030204" pitchFamily="18" charset="0"/>
                            </a:rPr>
                            <m:t>+</m:t>
                          </m:r>
                          <m:r>
                            <a:rPr lang="en-US" sz="1400" i="1">
                              <a:latin typeface="Cambria Math" panose="02040503050406030204" pitchFamily="18" charset="0"/>
                            </a:rPr>
                            <m:t>1</m:t>
                          </m:r>
                          <m:r>
                            <a:rPr lang="en-US" sz="1400" b="0" i="1" smtClean="0">
                              <a:latin typeface="Cambria Math" panose="02040503050406030204" pitchFamily="18" charset="0"/>
                            </a:rPr>
                            <m:t>+</m:t>
                          </m:r>
                          <m:r>
                            <a:rPr lang="en-US" sz="1400" i="1">
                              <a:latin typeface="Cambria Math" panose="02040503050406030204" pitchFamily="18" charset="0"/>
                            </a:rPr>
                            <m:t>	1</m:t>
                          </m:r>
                          <m:r>
                            <a:rPr lang="en-US" sz="1400" b="0" i="1" smtClean="0">
                              <a:latin typeface="Cambria Math" panose="02040503050406030204" pitchFamily="18" charset="0"/>
                            </a:rPr>
                            <m:t>+</m:t>
                          </m:r>
                          <m:r>
                            <a:rPr lang="en-US" sz="1400" i="1">
                              <a:latin typeface="Cambria Math" panose="02040503050406030204" pitchFamily="18" charset="0"/>
                            </a:rPr>
                            <m:t>	1	</m:t>
                          </m:r>
                          <m:r>
                            <a:rPr lang="en-US" sz="1400" b="0" i="1" smtClean="0">
                              <a:latin typeface="Cambria Math" panose="02040503050406030204" pitchFamily="18" charset="0"/>
                            </a:rPr>
                            <m:t>+</m:t>
                          </m:r>
                          <m:r>
                            <a:rPr lang="en-US" sz="1400" i="1">
                              <a:latin typeface="Cambria Math" panose="02040503050406030204" pitchFamily="18" charset="0"/>
                            </a:rPr>
                            <m:t>2	</m:t>
                          </m:r>
                          <m:r>
                            <a:rPr lang="en-US" sz="1400" b="0" i="1" smtClean="0">
                              <a:latin typeface="Cambria Math" panose="02040503050406030204" pitchFamily="18" charset="0"/>
                            </a:rPr>
                            <m:t>+</m:t>
                          </m:r>
                          <m:r>
                            <a:rPr lang="en-US" sz="1400" i="1">
                              <a:latin typeface="Cambria Math" panose="02040503050406030204" pitchFamily="18" charset="0"/>
                            </a:rPr>
                            <m:t>2	+2	+2+	2	+3	+3	+3+	4	+5	+5	+5</m:t>
                          </m:r>
                        </m:num>
                        <m:den>
                          <m:r>
                            <a:rPr lang="en-US" sz="1400" b="0" i="1" smtClean="0">
                              <a:latin typeface="Cambria Math" panose="02040503050406030204" pitchFamily="18" charset="0"/>
                            </a:rPr>
                            <m:t>18</m:t>
                          </m:r>
                        </m:den>
                      </m:f>
                    </m:oMath>
                  </m:oMathPara>
                </a14:m>
                <a:endParaRPr lang="en-US" sz="1400" dirty="0"/>
              </a:p>
              <a:p>
                <a:pPr/>
                <a14:m>
                  <m:oMathPara xmlns:m="http://schemas.openxmlformats.org/officeDocument/2006/math">
                    <m:oMathParaPr>
                      <m:jc m:val="left"/>
                    </m:oMathParaPr>
                    <m:oMath xmlns:m="http://schemas.openxmlformats.org/officeDocument/2006/math">
                      <m:r>
                        <a:rPr lang="en-US" sz="1400" b="0" i="1" smtClean="0">
                          <a:latin typeface="Cambria Math" panose="02040503050406030204" pitchFamily="18" charset="0"/>
                        </a:rPr>
                        <m:t>  </m:t>
                      </m:r>
                      <m:acc>
                        <m:accPr>
                          <m:chr m:val="̅"/>
                          <m:ctrlPr>
                            <a:rPr lang="en-US" sz="1400" i="1">
                              <a:latin typeface="Cambria Math" panose="02040503050406030204" pitchFamily="18" charset="0"/>
                            </a:rPr>
                          </m:ctrlPr>
                        </m:accPr>
                        <m:e>
                          <m:r>
                            <a:rPr lang="en-US" sz="1400" i="1">
                              <a:latin typeface="Cambria Math" panose="02040503050406030204" pitchFamily="18" charset="0"/>
                            </a:rPr>
                            <m:t>𝑥</m:t>
                          </m:r>
                        </m:e>
                      </m:acc>
                      <m:r>
                        <a:rPr lang="en-US" sz="1400" b="0" i="1" smtClean="0">
                          <a:latin typeface="Cambria Math" panose="02040503050406030204" pitchFamily="18" charset="0"/>
                        </a:rPr>
                        <m:t>=2.44 </m:t>
                      </m:r>
                      <m:r>
                        <a:rPr lang="en-US" sz="1400" b="0" i="1" smtClean="0">
                          <a:latin typeface="Cambria Math" panose="02040503050406030204" pitchFamily="18" charset="0"/>
                        </a:rPr>
                        <m:t>𝑔𝑜𝑎𝑙𝑠</m:t>
                      </m:r>
                    </m:oMath>
                  </m:oMathPara>
                </a14:m>
                <a:endParaRPr lang="en-US" sz="1400" dirty="0"/>
              </a:p>
            </p:txBody>
          </p:sp>
        </mc:Choice>
        <mc:Fallback xmlns="">
          <p:sp>
            <p:nvSpPr>
              <p:cNvPr id="13" name="TextBox 12">
                <a:extLst>
                  <a:ext uri="{FF2B5EF4-FFF2-40B4-BE49-F238E27FC236}">
                    <a16:creationId xmlns:a16="http://schemas.microsoft.com/office/drawing/2014/main" id="{BFEDAC3F-34A8-4574-90DA-CB21788DB363}"/>
                  </a:ext>
                </a:extLst>
              </p:cNvPr>
              <p:cNvSpPr txBox="1">
                <a:spLocks noRot="1" noChangeAspect="1" noMove="1" noResize="1" noEditPoints="1" noAdjustHandles="1" noChangeArrowheads="1" noChangeShapeType="1" noTextEdit="1"/>
              </p:cNvSpPr>
              <p:nvPr/>
            </p:nvSpPr>
            <p:spPr>
              <a:xfrm>
                <a:off x="2438866" y="2921374"/>
                <a:ext cx="6076484" cy="673711"/>
              </a:xfrm>
              <a:prstGeom prst="rect">
                <a:avLst/>
              </a:prstGeom>
              <a:blipFill>
                <a:blip r:embed="rId2"/>
                <a:stretch>
                  <a:fillRect/>
                </a:stretch>
              </a:blipFill>
              <a:effectLst>
                <a:outerShdw blurRad="50800" dist="38100" dir="2700000" algn="tl" rotWithShape="0">
                  <a:prstClr val="black">
                    <a:alpha val="40000"/>
                  </a:prstClr>
                </a:outerShdw>
              </a:effectLst>
            </p:spPr>
            <p:txBody>
              <a:bodyPr/>
              <a:lstStyle/>
              <a:p>
                <a:r>
                  <a:rPr lang="en-US">
                    <a:noFill/>
                  </a:rPr>
                  <a:t> </a:t>
                </a:r>
              </a:p>
            </p:txBody>
          </p:sp>
        </mc:Fallback>
      </mc:AlternateContent>
      <p:pic>
        <p:nvPicPr>
          <p:cNvPr id="16" name="Picture 15">
            <a:extLst>
              <a:ext uri="{FF2B5EF4-FFF2-40B4-BE49-F238E27FC236}">
                <a16:creationId xmlns:a16="http://schemas.microsoft.com/office/drawing/2014/main" id="{8461CC1A-B3DF-472D-9652-A79DEC759641}"/>
              </a:ext>
            </a:extLst>
          </p:cNvPr>
          <p:cNvPicPr>
            <a:picLocks noChangeAspect="1"/>
          </p:cNvPicPr>
          <p:nvPr/>
        </p:nvPicPr>
        <p:blipFill>
          <a:blip r:embed="rId3"/>
          <a:stretch>
            <a:fillRect/>
          </a:stretch>
        </p:blipFill>
        <p:spPr>
          <a:xfrm>
            <a:off x="628650" y="3790966"/>
            <a:ext cx="5696745" cy="1343212"/>
          </a:xfrm>
          <a:prstGeom prst="rect">
            <a:avLst/>
          </a:prstGeom>
        </p:spPr>
      </p:pic>
      <p:sp>
        <p:nvSpPr>
          <p:cNvPr id="6" name="TextBox 5">
            <a:extLst>
              <a:ext uri="{FF2B5EF4-FFF2-40B4-BE49-F238E27FC236}">
                <a16:creationId xmlns:a16="http://schemas.microsoft.com/office/drawing/2014/main" id="{D5C1081C-30FC-437D-8859-CFB12A5E6BEB}"/>
              </a:ext>
            </a:extLst>
          </p:cNvPr>
          <p:cNvSpPr txBox="1">
            <a:spLocks noChangeArrowheads="1"/>
          </p:cNvSpPr>
          <p:nvPr/>
        </p:nvSpPr>
        <p:spPr bwMode="auto">
          <a:xfrm>
            <a:off x="5676181" y="4988784"/>
            <a:ext cx="3088256" cy="1015663"/>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A statistical measure is </a:t>
            </a:r>
            <a:r>
              <a:rPr lang="en-US" sz="2000" b="1" dirty="0">
                <a:solidFill>
                  <a:srgbClr val="C00000"/>
                </a:solidFill>
                <a:latin typeface="Calibri" panose="020F0502020204030204" pitchFamily="34" charset="0"/>
                <a:cs typeface="Calibri" panose="020F0502020204030204" pitchFamily="34" charset="0"/>
              </a:rPr>
              <a:t>resistant</a:t>
            </a:r>
            <a:r>
              <a:rPr lang="en-US" sz="2000" dirty="0">
                <a:latin typeface="Calibri" panose="020F0502020204030204" pitchFamily="34" charset="0"/>
                <a:cs typeface="Calibri" panose="020F0502020204030204" pitchFamily="34" charset="0"/>
              </a:rPr>
              <a:t> if it isn’t sensitive to extreme values.</a:t>
            </a:r>
          </a:p>
        </p:txBody>
      </p:sp>
      <p:grpSp>
        <p:nvGrpSpPr>
          <p:cNvPr id="2" name="Group 1">
            <a:extLst>
              <a:ext uri="{FF2B5EF4-FFF2-40B4-BE49-F238E27FC236}">
                <a16:creationId xmlns:a16="http://schemas.microsoft.com/office/drawing/2014/main" id="{D9BA5C59-CF68-497A-995B-BB914F4CE69B}"/>
              </a:ext>
            </a:extLst>
          </p:cNvPr>
          <p:cNvGrpSpPr/>
          <p:nvPr/>
        </p:nvGrpSpPr>
        <p:grpSpPr>
          <a:xfrm>
            <a:off x="990450" y="2070632"/>
            <a:ext cx="6722157" cy="2822519"/>
            <a:chOff x="990450" y="2070632"/>
            <a:chExt cx="6722157" cy="2822519"/>
          </a:xfrm>
        </p:grpSpPr>
        <p:sp>
          <p:nvSpPr>
            <p:cNvPr id="7" name="Rectangle 6">
              <a:extLst>
                <a:ext uri="{FF2B5EF4-FFF2-40B4-BE49-F238E27FC236}">
                  <a16:creationId xmlns:a16="http://schemas.microsoft.com/office/drawing/2014/main" id="{1AD80C0C-CC9D-4576-9C36-C275BFBDE151}"/>
                </a:ext>
              </a:extLst>
            </p:cNvPr>
            <p:cNvSpPr/>
            <p:nvPr/>
          </p:nvSpPr>
          <p:spPr>
            <a:xfrm rot="20367536">
              <a:off x="1553805" y="2070632"/>
              <a:ext cx="6158802" cy="2822519"/>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spcBef>
                  <a:spcPts val="2400"/>
                </a:spcBef>
              </a:pPr>
              <a:br>
                <a:rPr lang="en-US" sz="5400" dirty="0"/>
              </a:br>
              <a:endParaRPr lang="en-US" sz="3200" dirty="0"/>
            </a:p>
          </p:txBody>
        </p:sp>
        <p:pic>
          <p:nvPicPr>
            <p:cNvPr id="8" name="Picture 7">
              <a:extLst>
                <a:ext uri="{FF2B5EF4-FFF2-40B4-BE49-F238E27FC236}">
                  <a16:creationId xmlns:a16="http://schemas.microsoft.com/office/drawing/2014/main" id="{E2C37361-4C71-4415-90E1-8025841087E8}"/>
                </a:ext>
              </a:extLst>
            </p:cNvPr>
            <p:cNvPicPr>
              <a:picLocks noChangeAspect="1"/>
            </p:cNvPicPr>
            <p:nvPr/>
          </p:nvPicPr>
          <p:blipFill>
            <a:blip r:embed="rId4"/>
            <a:stretch>
              <a:fillRect/>
            </a:stretch>
          </p:blipFill>
          <p:spPr>
            <a:xfrm rot="20367536">
              <a:off x="1522969" y="3208782"/>
              <a:ext cx="968498" cy="957398"/>
            </a:xfrm>
            <a:prstGeom prst="rect">
              <a:avLst/>
            </a:prstGeom>
          </p:spPr>
        </p:pic>
        <p:sp>
          <p:nvSpPr>
            <p:cNvPr id="9" name="TextBox 8">
              <a:extLst>
                <a:ext uri="{FF2B5EF4-FFF2-40B4-BE49-F238E27FC236}">
                  <a16:creationId xmlns:a16="http://schemas.microsoft.com/office/drawing/2014/main" id="{838902F6-66D5-4D0C-83EA-A11122AE220E}"/>
                </a:ext>
              </a:extLst>
            </p:cNvPr>
            <p:cNvSpPr txBox="1"/>
            <p:nvPr/>
          </p:nvSpPr>
          <p:spPr>
            <a:xfrm rot="20367536">
              <a:off x="990450" y="2482001"/>
              <a:ext cx="6094580" cy="769441"/>
            </a:xfrm>
            <a:prstGeom prst="rect">
              <a:avLst/>
            </a:prstGeom>
            <a:noFill/>
          </p:spPr>
          <p:txBody>
            <a:bodyPr wrap="square" rtlCol="0">
              <a:spAutoFit/>
            </a:bodyPr>
            <a:lstStyle/>
            <a:p>
              <a:r>
                <a:rPr lang="en-US" sz="4400" dirty="0"/>
                <a:t>		</a:t>
              </a:r>
              <a:r>
                <a:rPr lang="en-US" sz="4400" b="1" dirty="0">
                  <a:solidFill>
                    <a:srgbClr val="C00000"/>
                  </a:solidFill>
                </a:rPr>
                <a:t>	CAUTION</a:t>
              </a:r>
              <a:r>
                <a:rPr lang="en-US" sz="4400" dirty="0">
                  <a:solidFill>
                    <a:srgbClr val="C00000"/>
                  </a:solidFill>
                </a:rPr>
                <a:t>:</a:t>
              </a:r>
              <a:r>
                <a:rPr lang="en-US" sz="4400" dirty="0"/>
                <a:t> </a:t>
              </a:r>
            </a:p>
          </p:txBody>
        </p:sp>
        <p:sp>
          <p:nvSpPr>
            <p:cNvPr id="10" name="TextBox 9">
              <a:extLst>
                <a:ext uri="{FF2B5EF4-FFF2-40B4-BE49-F238E27FC236}">
                  <a16:creationId xmlns:a16="http://schemas.microsoft.com/office/drawing/2014/main" id="{1EE264C5-B512-4689-9028-F35D92DE4B35}"/>
                </a:ext>
              </a:extLst>
            </p:cNvPr>
            <p:cNvSpPr txBox="1"/>
            <p:nvPr/>
          </p:nvSpPr>
          <p:spPr>
            <a:xfrm rot="20338710">
              <a:off x="1853726" y="3169924"/>
              <a:ext cx="5637003" cy="1384995"/>
            </a:xfrm>
            <a:prstGeom prst="rect">
              <a:avLst/>
            </a:prstGeom>
            <a:noFill/>
          </p:spPr>
          <p:txBody>
            <a:bodyPr wrap="square" rtlCol="0">
              <a:spAutoFit/>
            </a:bodyPr>
            <a:lstStyle/>
            <a:p>
              <a:r>
                <a:rPr lang="en-US" sz="2800" dirty="0"/>
                <a:t>The mean is sensitive to extreme values in a distribution. The mean is </a:t>
              </a:r>
              <a:r>
                <a:rPr lang="en-US" sz="2800" b="1" i="1" dirty="0"/>
                <a:t>not</a:t>
              </a:r>
              <a:r>
                <a:rPr lang="en-US" sz="2800" dirty="0"/>
                <a:t> a resistant measure of center.</a:t>
              </a:r>
            </a:p>
          </p:txBody>
        </p:sp>
      </p:grpSp>
    </p:spTree>
    <p:extLst>
      <p:ext uri="{BB962C8B-B14F-4D97-AF65-F5344CB8AC3E}">
        <p14:creationId xmlns:p14="http://schemas.microsoft.com/office/powerpoint/2010/main" val="1490379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PS6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PS6MediaPowerPointTemplateV2.pptx" id="{32D2206F-0001-4689-811F-3F71FDE9DA37}" vid="{655C1BF9-2C2A-441D-8AF1-28CB82161D07}"/>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PS6MediaPowerPointTemplateV2.pptx" id="{32D2206F-0001-4689-811F-3F71FDE9DA37}" vid="{011FBC4A-94AD-42C1-91F3-29E66462B58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4058</TotalTime>
  <Words>3541</Words>
  <Application>Microsoft Office PowerPoint</Application>
  <PresentationFormat>On-screen Show (4:3)</PresentationFormat>
  <Paragraphs>584</Paragraphs>
  <Slides>59</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59</vt:i4>
      </vt:variant>
    </vt:vector>
  </HeadingPairs>
  <TitlesOfParts>
    <vt:vector size="69" baseType="lpstr">
      <vt:lpstr>Arial</vt:lpstr>
      <vt:lpstr>Calibri</vt:lpstr>
      <vt:lpstr>Calibri Light</vt:lpstr>
      <vt:lpstr>Cambria Math</vt:lpstr>
      <vt:lpstr>ElectraLTStd-Bold</vt:lpstr>
      <vt:lpstr>ElectraLTStd-Regular</vt:lpstr>
      <vt:lpstr>Trebuchet MS</vt:lpstr>
      <vt:lpstr>Wingdings</vt:lpstr>
      <vt:lpstr>TPS6e</vt:lpstr>
      <vt:lpstr>Custom Design</vt:lpstr>
      <vt:lpstr>PowerPoint Presentation</vt:lpstr>
      <vt:lpstr>Displaying Quantitative Data with Numbers</vt:lpstr>
      <vt:lpstr>Measuring Center: The Mean</vt:lpstr>
      <vt:lpstr>Measuring Center: The Mean</vt:lpstr>
      <vt:lpstr>Measuring Center: The Mean</vt:lpstr>
      <vt:lpstr>Measuring Center: The Mean</vt:lpstr>
      <vt:lpstr>Measuring Center: The Mean</vt:lpstr>
      <vt:lpstr>Measuring Center: The Mean</vt:lpstr>
      <vt:lpstr>Measuring Center: The Mean</vt:lpstr>
      <vt:lpstr>Measuring Center: The Median</vt:lpstr>
      <vt:lpstr>Measuring Center: The Median</vt:lpstr>
      <vt:lpstr>Measuring Center: The Median</vt:lpstr>
      <vt:lpstr>Comparing the Mean and the Median</vt:lpstr>
      <vt:lpstr>Comparing the Mean and the Median</vt:lpstr>
      <vt:lpstr>Measuring Variability: The Range</vt:lpstr>
      <vt:lpstr>Measuring Variability: The Standard Deviation</vt:lpstr>
      <vt:lpstr>Measuring Variability: The Standard Deviation</vt:lpstr>
      <vt:lpstr>Measuring Variability: The Standard Deviation</vt:lpstr>
      <vt:lpstr>Measuring Variability: The Standard Deviation</vt:lpstr>
      <vt:lpstr>Measuring Variability: The Standard Deviation</vt:lpstr>
      <vt:lpstr>Measuring Variability: The Standard Deviation</vt:lpstr>
      <vt:lpstr>Measuring Variability: The Standard Deviation</vt:lpstr>
      <vt:lpstr>Measuring Variability:  The Interquartile Range (IQR )</vt:lpstr>
      <vt:lpstr>Measuring Variability:  The Interquartile Range (IQR )</vt:lpstr>
      <vt:lpstr>Measuring Variability:  The Interquartile Range (IQR )</vt:lpstr>
      <vt:lpstr>Measuring Variability:  The Interquartile Range (IQR )</vt:lpstr>
      <vt:lpstr>Measuring Variability:  The Interquartile Range (IQR )</vt:lpstr>
      <vt:lpstr>Measuring Variability:  The Interquartile Range (IQR )</vt:lpstr>
      <vt:lpstr>Measuring Variability:  The Interquartile Range (IQR )</vt:lpstr>
      <vt:lpstr>Measuring Variability:  The Interquartile Range (IQR )</vt:lpstr>
      <vt:lpstr>Measuring Variability:  The Interquartile Range (IQR )</vt:lpstr>
      <vt:lpstr>Measuring Variability:  The Interquartile Range (IQR )</vt:lpstr>
      <vt:lpstr>Measuring Variability:  The Interquartile Range (IQR )</vt:lpstr>
      <vt:lpstr>Measuring Variability:  The Interquartile Range (IQR )</vt:lpstr>
      <vt:lpstr>Identifying Outliers</vt:lpstr>
      <vt:lpstr>Identifying Outliers</vt:lpstr>
      <vt:lpstr>Identifying Outliers</vt:lpstr>
      <vt:lpstr>Identifying Outliers</vt:lpstr>
      <vt:lpstr>Identifying Outliers</vt:lpstr>
      <vt:lpstr>Identifying Outliers</vt:lpstr>
      <vt:lpstr>Identifying Outliers</vt:lpstr>
      <vt:lpstr>Identifying Outliers</vt:lpstr>
      <vt:lpstr>Identifying Outliers</vt:lpstr>
      <vt:lpstr>Identifying Outliers</vt:lpstr>
      <vt:lpstr>Identifying Outliers</vt:lpstr>
      <vt:lpstr>Making and Interpreting Boxplots</vt:lpstr>
      <vt:lpstr>Making and Interpreting Boxplots</vt:lpstr>
      <vt:lpstr>Making and Interpreting Boxplots</vt:lpstr>
      <vt:lpstr>Making and Interpreting Boxplots</vt:lpstr>
      <vt:lpstr>Making and Interpreting Boxplots</vt:lpstr>
      <vt:lpstr>Making and Interpreting Boxplots</vt:lpstr>
      <vt:lpstr>Making and Interpreting Boxplots</vt:lpstr>
      <vt:lpstr>Making and Interpreting Boxplots</vt:lpstr>
      <vt:lpstr>Making and Interpreting Boxplots</vt:lpstr>
      <vt:lpstr>Making and Interpreting Boxplots</vt:lpstr>
      <vt:lpstr>Making and Interpreting Boxplots</vt:lpstr>
      <vt:lpstr>Making and Interpreting Boxplots</vt:lpstr>
      <vt:lpstr>Making and Interpreting Boxplots</vt:lpstr>
      <vt:lpstr>Section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Tyson</dc:creator>
  <cp:lastModifiedBy>Doug Tyson</cp:lastModifiedBy>
  <cp:revision>16</cp:revision>
  <dcterms:created xsi:type="dcterms:W3CDTF">2017-08-09T14:25:47Z</dcterms:created>
  <dcterms:modified xsi:type="dcterms:W3CDTF">2019-07-14T20:59:28Z</dcterms:modified>
</cp:coreProperties>
</file>