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9" r:id="rId3"/>
    <p:sldId id="530" r:id="rId4"/>
    <p:sldId id="633" r:id="rId5"/>
    <p:sldId id="637" r:id="rId6"/>
    <p:sldId id="640" r:id="rId7"/>
    <p:sldId id="642" r:id="rId8"/>
    <p:sldId id="644" r:id="rId9"/>
    <p:sldId id="647" r:id="rId10"/>
    <p:sldId id="678" r:id="rId11"/>
    <p:sldId id="657" r:id="rId12"/>
    <p:sldId id="668" r:id="rId13"/>
    <p:sldId id="667" r:id="rId14"/>
    <p:sldId id="666" r:id="rId15"/>
    <p:sldId id="665" r:id="rId16"/>
    <p:sldId id="664" r:id="rId17"/>
    <p:sldId id="663" r:id="rId18"/>
    <p:sldId id="662" r:id="rId19"/>
    <p:sldId id="661" r:id="rId20"/>
    <p:sldId id="660" r:id="rId21"/>
    <p:sldId id="658" r:id="rId22"/>
    <p:sldId id="659" r:id="rId23"/>
    <p:sldId id="671" r:id="rId24"/>
    <p:sldId id="674" r:id="rId25"/>
    <p:sldId id="679" r:id="rId26"/>
    <p:sldId id="676" r:id="rId27"/>
    <p:sldId id="627" r:id="rId28"/>
    <p:sldId id="27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FFCC"/>
    <a:srgbClr val="004779"/>
    <a:srgbClr val="FF33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49A123-4651-4CF1-861E-1133A9811378}" v="536" dt="2019-07-15T16:01:06.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33" autoAdjust="0"/>
    <p:restoredTop sz="94660"/>
  </p:normalViewPr>
  <p:slideViewPr>
    <p:cSldViewPr snapToGrid="0">
      <p:cViewPr varScale="1">
        <p:scale>
          <a:sx n="110" d="100"/>
          <a:sy n="110" d="100"/>
        </p:scale>
        <p:origin x="88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Tyson" userId="8cc5704abe1e0291" providerId="LiveId" clId="{7949A123-4651-4CF1-861E-1133A9811378}"/>
    <pc:docChg chg="undo custSel addSld delSld modSld sldOrd">
      <pc:chgData name="Doug Tyson" userId="8cc5704abe1e0291" providerId="LiveId" clId="{7949A123-4651-4CF1-861E-1133A9811378}" dt="2019-07-15T16:01:06.291" v="587"/>
      <pc:docMkLst>
        <pc:docMk/>
      </pc:docMkLst>
      <pc:sldChg chg="del">
        <pc:chgData name="Doug Tyson" userId="8cc5704abe1e0291" providerId="LiveId" clId="{7949A123-4651-4CF1-861E-1133A9811378}" dt="2019-07-15T15:38:25.898" v="26" actId="2696"/>
        <pc:sldMkLst>
          <pc:docMk/>
          <pc:sldMk cId="2264516406" sldId="533"/>
        </pc:sldMkLst>
      </pc:sldChg>
      <pc:sldChg chg="del">
        <pc:chgData name="Doug Tyson" userId="8cc5704abe1e0291" providerId="LiveId" clId="{7949A123-4651-4CF1-861E-1133A9811378}" dt="2019-07-15T15:44:49.965" v="83" actId="2696"/>
        <pc:sldMkLst>
          <pc:docMk/>
          <pc:sldMk cId="431582770" sldId="534"/>
        </pc:sldMkLst>
      </pc:sldChg>
      <pc:sldChg chg="del">
        <pc:chgData name="Doug Tyson" userId="8cc5704abe1e0291" providerId="LiveId" clId="{7949A123-4651-4CF1-861E-1133A9811378}" dt="2019-07-15T15:37:20.638" v="17" actId="2696"/>
        <pc:sldMkLst>
          <pc:docMk/>
          <pc:sldMk cId="722907473" sldId="559"/>
        </pc:sldMkLst>
      </pc:sldChg>
      <pc:sldChg chg="del">
        <pc:chgData name="Doug Tyson" userId="8cc5704abe1e0291" providerId="LiveId" clId="{7949A123-4651-4CF1-861E-1133A9811378}" dt="2019-07-15T15:37:47.333" v="22" actId="2696"/>
        <pc:sldMkLst>
          <pc:docMk/>
          <pc:sldMk cId="3764756203" sldId="560"/>
        </pc:sldMkLst>
      </pc:sldChg>
      <pc:sldChg chg="del">
        <pc:chgData name="Doug Tyson" userId="8cc5704abe1e0291" providerId="LiveId" clId="{7949A123-4651-4CF1-861E-1133A9811378}" dt="2019-07-15T15:38:42.421" v="30" actId="2696"/>
        <pc:sldMkLst>
          <pc:docMk/>
          <pc:sldMk cId="435275896" sldId="561"/>
        </pc:sldMkLst>
      </pc:sldChg>
      <pc:sldChg chg="del">
        <pc:chgData name="Doug Tyson" userId="8cc5704abe1e0291" providerId="LiveId" clId="{7949A123-4651-4CF1-861E-1133A9811378}" dt="2019-07-15T15:44:33.012" v="77" actId="2696"/>
        <pc:sldMkLst>
          <pc:docMk/>
          <pc:sldMk cId="778354520" sldId="563"/>
        </pc:sldMkLst>
      </pc:sldChg>
      <pc:sldChg chg="del">
        <pc:chgData name="Doug Tyson" userId="8cc5704abe1e0291" providerId="LiveId" clId="{7949A123-4651-4CF1-861E-1133A9811378}" dt="2019-07-15T15:56:14.756" v="560" actId="2696"/>
        <pc:sldMkLst>
          <pc:docMk/>
          <pc:sldMk cId="4206291803" sldId="564"/>
        </pc:sldMkLst>
      </pc:sldChg>
      <pc:sldChg chg="del">
        <pc:chgData name="Doug Tyson" userId="8cc5704abe1e0291" providerId="LiveId" clId="{7949A123-4651-4CF1-861E-1133A9811378}" dt="2019-07-15T15:41:23.155" v="51" actId="2696"/>
        <pc:sldMkLst>
          <pc:docMk/>
          <pc:sldMk cId="3177208475" sldId="626"/>
        </pc:sldMkLst>
      </pc:sldChg>
      <pc:sldChg chg="modSp">
        <pc:chgData name="Doug Tyson" userId="8cc5704abe1e0291" providerId="LiveId" clId="{7949A123-4651-4CF1-861E-1133A9811378}" dt="2019-07-15T15:57:29.642" v="580"/>
        <pc:sldMkLst>
          <pc:docMk/>
          <pc:sldMk cId="3862682949" sldId="627"/>
        </pc:sldMkLst>
        <pc:spChg chg="mod">
          <ac:chgData name="Doug Tyson" userId="8cc5704abe1e0291" providerId="LiveId" clId="{7949A123-4651-4CF1-861E-1133A9811378}" dt="2019-07-15T15:57:29.642" v="580"/>
          <ac:spMkLst>
            <pc:docMk/>
            <pc:sldMk cId="3862682949" sldId="627"/>
            <ac:spMk id="3" creationId="{8556837D-6A09-48B9-A738-6175004D4E36}"/>
          </ac:spMkLst>
        </pc:spChg>
      </pc:sldChg>
      <pc:sldChg chg="del">
        <pc:chgData name="Doug Tyson" userId="8cc5704abe1e0291" providerId="LiveId" clId="{7949A123-4651-4CF1-861E-1133A9811378}" dt="2019-07-15T15:36:04.559" v="3" actId="2696"/>
        <pc:sldMkLst>
          <pc:docMk/>
          <pc:sldMk cId="457630900" sldId="629"/>
        </pc:sldMkLst>
      </pc:sldChg>
      <pc:sldChg chg="del">
        <pc:chgData name="Doug Tyson" userId="8cc5704abe1e0291" providerId="LiveId" clId="{7949A123-4651-4CF1-861E-1133A9811378}" dt="2019-07-15T15:36:55.329" v="11" actId="2696"/>
        <pc:sldMkLst>
          <pc:docMk/>
          <pc:sldMk cId="3865707361" sldId="630"/>
        </pc:sldMkLst>
      </pc:sldChg>
      <pc:sldChg chg="del">
        <pc:chgData name="Doug Tyson" userId="8cc5704abe1e0291" providerId="LiveId" clId="{7949A123-4651-4CF1-861E-1133A9811378}" dt="2019-07-15T15:36:55.346" v="12" actId="2696"/>
        <pc:sldMkLst>
          <pc:docMk/>
          <pc:sldMk cId="3812324302" sldId="631"/>
        </pc:sldMkLst>
      </pc:sldChg>
      <pc:sldChg chg="del">
        <pc:chgData name="Doug Tyson" userId="8cc5704abe1e0291" providerId="LiveId" clId="{7949A123-4651-4CF1-861E-1133A9811378}" dt="2019-07-15T15:36:55.362" v="13" actId="2696"/>
        <pc:sldMkLst>
          <pc:docMk/>
          <pc:sldMk cId="1043618200" sldId="632"/>
        </pc:sldMkLst>
      </pc:sldChg>
      <pc:sldChg chg="modAnim">
        <pc:chgData name="Doug Tyson" userId="8cc5704abe1e0291" providerId="LiveId" clId="{7949A123-4651-4CF1-861E-1133A9811378}" dt="2019-07-15T15:57:55.805" v="581"/>
        <pc:sldMkLst>
          <pc:docMk/>
          <pc:sldMk cId="393700878" sldId="633"/>
        </pc:sldMkLst>
      </pc:sldChg>
      <pc:sldChg chg="del modAnim">
        <pc:chgData name="Doug Tyson" userId="8cc5704abe1e0291" providerId="LiveId" clId="{7949A123-4651-4CF1-861E-1133A9811378}" dt="2019-07-15T15:36:55.314" v="10" actId="2696"/>
        <pc:sldMkLst>
          <pc:docMk/>
          <pc:sldMk cId="2875720374" sldId="634"/>
        </pc:sldMkLst>
      </pc:sldChg>
      <pc:sldChg chg="del">
        <pc:chgData name="Doug Tyson" userId="8cc5704abe1e0291" providerId="LiveId" clId="{7949A123-4651-4CF1-861E-1133A9811378}" dt="2019-07-15T15:36:04.548" v="2" actId="2696"/>
        <pc:sldMkLst>
          <pc:docMk/>
          <pc:sldMk cId="1063573354" sldId="635"/>
        </pc:sldMkLst>
      </pc:sldChg>
      <pc:sldChg chg="del">
        <pc:chgData name="Doug Tyson" userId="8cc5704abe1e0291" providerId="LiveId" clId="{7949A123-4651-4CF1-861E-1133A9811378}" dt="2019-07-15T15:37:20.635" v="16" actId="2696"/>
        <pc:sldMkLst>
          <pc:docMk/>
          <pc:sldMk cId="1462918962" sldId="636"/>
        </pc:sldMkLst>
      </pc:sldChg>
      <pc:sldChg chg="modAnim">
        <pc:chgData name="Doug Tyson" userId="8cc5704abe1e0291" providerId="LiveId" clId="{7949A123-4651-4CF1-861E-1133A9811378}" dt="2019-07-15T15:37:17.053" v="15"/>
        <pc:sldMkLst>
          <pc:docMk/>
          <pc:sldMk cId="4059121069" sldId="637"/>
        </pc:sldMkLst>
      </pc:sldChg>
      <pc:sldChg chg="del">
        <pc:chgData name="Doug Tyson" userId="8cc5704abe1e0291" providerId="LiveId" clId="{7949A123-4651-4CF1-861E-1133A9811378}" dt="2019-07-15T15:37:47.336" v="23" actId="2696"/>
        <pc:sldMkLst>
          <pc:docMk/>
          <pc:sldMk cId="3311838533" sldId="638"/>
        </pc:sldMkLst>
      </pc:sldChg>
      <pc:sldChg chg="del">
        <pc:chgData name="Doug Tyson" userId="8cc5704abe1e0291" providerId="LiveId" clId="{7949A123-4651-4CF1-861E-1133A9811378}" dt="2019-07-15T15:37:47.331" v="21" actId="2696"/>
        <pc:sldMkLst>
          <pc:docMk/>
          <pc:sldMk cId="1048894120" sldId="639"/>
        </pc:sldMkLst>
      </pc:sldChg>
      <pc:sldChg chg="modAnim">
        <pc:chgData name="Doug Tyson" userId="8cc5704abe1e0291" providerId="LiveId" clId="{7949A123-4651-4CF1-861E-1133A9811378}" dt="2019-07-15T15:37:44.312" v="20"/>
        <pc:sldMkLst>
          <pc:docMk/>
          <pc:sldMk cId="2497644595" sldId="640"/>
        </pc:sldMkLst>
      </pc:sldChg>
      <pc:sldChg chg="del">
        <pc:chgData name="Doug Tyson" userId="8cc5704abe1e0291" providerId="LiveId" clId="{7949A123-4651-4CF1-861E-1133A9811378}" dt="2019-07-15T15:38:25.916" v="27" actId="2696"/>
        <pc:sldMkLst>
          <pc:docMk/>
          <pc:sldMk cId="582996325" sldId="641"/>
        </pc:sldMkLst>
      </pc:sldChg>
      <pc:sldChg chg="modAnim">
        <pc:chgData name="Doug Tyson" userId="8cc5704abe1e0291" providerId="LiveId" clId="{7949A123-4651-4CF1-861E-1133A9811378}" dt="2019-07-15T15:38:22.855" v="25"/>
        <pc:sldMkLst>
          <pc:docMk/>
          <pc:sldMk cId="2098994298" sldId="642"/>
        </pc:sldMkLst>
      </pc:sldChg>
      <pc:sldChg chg="del">
        <pc:chgData name="Doug Tyson" userId="8cc5704abe1e0291" providerId="LiveId" clId="{7949A123-4651-4CF1-861E-1133A9811378}" dt="2019-07-15T15:38:42.445" v="31" actId="2696"/>
        <pc:sldMkLst>
          <pc:docMk/>
          <pc:sldMk cId="1066311607" sldId="643"/>
        </pc:sldMkLst>
      </pc:sldChg>
      <pc:sldChg chg="modAnim">
        <pc:chgData name="Doug Tyson" userId="8cc5704abe1e0291" providerId="LiveId" clId="{7949A123-4651-4CF1-861E-1133A9811378}" dt="2019-07-15T15:38:39.919" v="29"/>
        <pc:sldMkLst>
          <pc:docMk/>
          <pc:sldMk cId="4190907636" sldId="644"/>
        </pc:sldMkLst>
      </pc:sldChg>
      <pc:sldChg chg="del">
        <pc:chgData name="Doug Tyson" userId="8cc5704abe1e0291" providerId="LiveId" clId="{7949A123-4651-4CF1-861E-1133A9811378}" dt="2019-07-15T15:41:23.161" v="54" actId="2696"/>
        <pc:sldMkLst>
          <pc:docMk/>
          <pc:sldMk cId="2895266961" sldId="645"/>
        </pc:sldMkLst>
      </pc:sldChg>
      <pc:sldChg chg="del">
        <pc:chgData name="Doug Tyson" userId="8cc5704abe1e0291" providerId="LiveId" clId="{7949A123-4651-4CF1-861E-1133A9811378}" dt="2019-07-15T15:41:23.154" v="50" actId="2696"/>
        <pc:sldMkLst>
          <pc:docMk/>
          <pc:sldMk cId="2020724788" sldId="646"/>
        </pc:sldMkLst>
      </pc:sldChg>
      <pc:sldChg chg="addSp delSp modSp addAnim delAnim modAnim">
        <pc:chgData name="Doug Tyson" userId="8cc5704abe1e0291" providerId="LiveId" clId="{7949A123-4651-4CF1-861E-1133A9811378}" dt="2019-07-15T15:58:41.128" v="582"/>
        <pc:sldMkLst>
          <pc:docMk/>
          <pc:sldMk cId="4086952630" sldId="647"/>
        </pc:sldMkLst>
        <pc:spChg chg="add del mod topLvl">
          <ac:chgData name="Doug Tyson" userId="8cc5704abe1e0291" providerId="LiveId" clId="{7949A123-4651-4CF1-861E-1133A9811378}" dt="2019-07-15T15:42:34.143" v="68" actId="478"/>
          <ac:spMkLst>
            <pc:docMk/>
            <pc:sldMk cId="4086952630" sldId="647"/>
            <ac:spMk id="9" creationId="{17EE86D2-C25C-4A56-8895-AB496289A529}"/>
          </ac:spMkLst>
        </pc:spChg>
        <pc:spChg chg="add del mod topLvl">
          <ac:chgData name="Doug Tyson" userId="8cc5704abe1e0291" providerId="LiveId" clId="{7949A123-4651-4CF1-861E-1133A9811378}" dt="2019-07-15T15:42:34.579" v="69" actId="478"/>
          <ac:spMkLst>
            <pc:docMk/>
            <pc:sldMk cId="4086952630" sldId="647"/>
            <ac:spMk id="10" creationId="{55D8BB79-4B2B-432D-ABFB-C373C5349223}"/>
          </ac:spMkLst>
        </pc:spChg>
        <pc:spChg chg="del mod topLvl">
          <ac:chgData name="Doug Tyson" userId="8cc5704abe1e0291" providerId="LiveId" clId="{7949A123-4651-4CF1-861E-1133A9811378}" dt="2019-07-15T15:42:41.631" v="70" actId="478"/>
          <ac:spMkLst>
            <pc:docMk/>
            <pc:sldMk cId="4086952630" sldId="647"/>
            <ac:spMk id="12" creationId="{E5F23502-E85E-4136-B0ED-80D62E319BD5}"/>
          </ac:spMkLst>
        </pc:spChg>
        <pc:spChg chg="del mod topLvl">
          <ac:chgData name="Doug Tyson" userId="8cc5704abe1e0291" providerId="LiveId" clId="{7949A123-4651-4CF1-861E-1133A9811378}" dt="2019-07-15T15:42:41.631" v="70" actId="478"/>
          <ac:spMkLst>
            <pc:docMk/>
            <pc:sldMk cId="4086952630" sldId="647"/>
            <ac:spMk id="13" creationId="{D377F831-8E51-44A2-B118-9ED8D6E6626C}"/>
          </ac:spMkLst>
        </pc:spChg>
        <pc:spChg chg="add mod">
          <ac:chgData name="Doug Tyson" userId="8cc5704abe1e0291" providerId="LiveId" clId="{7949A123-4651-4CF1-861E-1133A9811378}" dt="2019-07-15T15:42:12.668" v="62"/>
          <ac:spMkLst>
            <pc:docMk/>
            <pc:sldMk cId="4086952630" sldId="647"/>
            <ac:spMk id="14" creationId="{E6F768F8-0BC4-400E-9A53-668335134642}"/>
          </ac:spMkLst>
        </pc:spChg>
        <pc:grpChg chg="del">
          <ac:chgData name="Doug Tyson" userId="8cc5704abe1e0291" providerId="LiveId" clId="{7949A123-4651-4CF1-861E-1133A9811378}" dt="2019-07-15T15:40:08.085" v="38" actId="165"/>
          <ac:grpSpMkLst>
            <pc:docMk/>
            <pc:sldMk cId="4086952630" sldId="647"/>
            <ac:grpSpMk id="8" creationId="{FA0DC683-3982-4722-9B25-2B7681142C63}"/>
          </ac:grpSpMkLst>
        </pc:grpChg>
        <pc:grpChg chg="del">
          <ac:chgData name="Doug Tyson" userId="8cc5704abe1e0291" providerId="LiveId" clId="{7949A123-4651-4CF1-861E-1133A9811378}" dt="2019-07-15T15:41:32.670" v="55" actId="165"/>
          <ac:grpSpMkLst>
            <pc:docMk/>
            <pc:sldMk cId="4086952630" sldId="647"/>
            <ac:grpSpMk id="11" creationId="{79B79A7E-D42C-4437-8C71-26AFC96E0B8A}"/>
          </ac:grpSpMkLst>
        </pc:grpChg>
      </pc:sldChg>
      <pc:sldChg chg="del">
        <pc:chgData name="Doug Tyson" userId="8cc5704abe1e0291" providerId="LiveId" clId="{7949A123-4651-4CF1-861E-1133A9811378}" dt="2019-07-15T15:41:23.157" v="52" actId="2696"/>
        <pc:sldMkLst>
          <pc:docMk/>
          <pc:sldMk cId="1814066467" sldId="648"/>
        </pc:sldMkLst>
      </pc:sldChg>
      <pc:sldChg chg="del">
        <pc:chgData name="Doug Tyson" userId="8cc5704abe1e0291" providerId="LiveId" clId="{7949A123-4651-4CF1-861E-1133A9811378}" dt="2019-07-15T15:41:23.159" v="53" actId="2696"/>
        <pc:sldMkLst>
          <pc:docMk/>
          <pc:sldMk cId="2103983423" sldId="649"/>
        </pc:sldMkLst>
      </pc:sldChg>
      <pc:sldChg chg="del">
        <pc:chgData name="Doug Tyson" userId="8cc5704abe1e0291" providerId="LiveId" clId="{7949A123-4651-4CF1-861E-1133A9811378}" dt="2019-07-15T15:44:33.014" v="78" actId="2696"/>
        <pc:sldMkLst>
          <pc:docMk/>
          <pc:sldMk cId="1822239924" sldId="669"/>
        </pc:sldMkLst>
      </pc:sldChg>
      <pc:sldChg chg="del">
        <pc:chgData name="Doug Tyson" userId="8cc5704abe1e0291" providerId="LiveId" clId="{7949A123-4651-4CF1-861E-1133A9811378}" dt="2019-07-15T15:44:33.011" v="76" actId="2696"/>
        <pc:sldMkLst>
          <pc:docMk/>
          <pc:sldMk cId="1619239973" sldId="670"/>
        </pc:sldMkLst>
      </pc:sldChg>
      <pc:sldChg chg="modSp modAnim">
        <pc:chgData name="Doug Tyson" userId="8cc5704abe1e0291" providerId="LiveId" clId="{7949A123-4651-4CF1-861E-1133A9811378}" dt="2019-07-15T15:47:16.740" v="113" actId="20577"/>
        <pc:sldMkLst>
          <pc:docMk/>
          <pc:sldMk cId="1047397781" sldId="671"/>
        </pc:sldMkLst>
        <pc:spChg chg="mod">
          <ac:chgData name="Doug Tyson" userId="8cc5704abe1e0291" providerId="LiveId" clId="{7949A123-4651-4CF1-861E-1133A9811378}" dt="2019-07-15T15:47:16.740" v="113" actId="20577"/>
          <ac:spMkLst>
            <pc:docMk/>
            <pc:sldMk cId="1047397781" sldId="671"/>
            <ac:spMk id="5" creationId="{9E3FBBF8-E17B-4CAA-B497-232B6461FE21}"/>
          </ac:spMkLst>
        </pc:spChg>
      </pc:sldChg>
      <pc:sldChg chg="del">
        <pc:chgData name="Doug Tyson" userId="8cc5704abe1e0291" providerId="LiveId" clId="{7949A123-4651-4CF1-861E-1133A9811378}" dt="2019-07-15T15:44:49.969" v="84" actId="2696"/>
        <pc:sldMkLst>
          <pc:docMk/>
          <pc:sldMk cId="997711929" sldId="672"/>
        </pc:sldMkLst>
      </pc:sldChg>
      <pc:sldChg chg="del">
        <pc:chgData name="Doug Tyson" userId="8cc5704abe1e0291" providerId="LiveId" clId="{7949A123-4651-4CF1-861E-1133A9811378}" dt="2019-07-15T15:44:49.962" v="82" actId="2696"/>
        <pc:sldMkLst>
          <pc:docMk/>
          <pc:sldMk cId="1460033574" sldId="673"/>
        </pc:sldMkLst>
      </pc:sldChg>
      <pc:sldChg chg="modSp modAnim">
        <pc:chgData name="Doug Tyson" userId="8cc5704abe1e0291" providerId="LiveId" clId="{7949A123-4651-4CF1-861E-1133A9811378}" dt="2019-07-15T15:48:02.067" v="167" actId="20577"/>
        <pc:sldMkLst>
          <pc:docMk/>
          <pc:sldMk cId="1555827167" sldId="674"/>
        </pc:sldMkLst>
        <pc:spChg chg="mod">
          <ac:chgData name="Doug Tyson" userId="8cc5704abe1e0291" providerId="LiveId" clId="{7949A123-4651-4CF1-861E-1133A9811378}" dt="2019-07-15T15:48:02.067" v="167" actId="20577"/>
          <ac:spMkLst>
            <pc:docMk/>
            <pc:sldMk cId="1555827167" sldId="674"/>
            <ac:spMk id="3" creationId="{94E3D681-1BE2-43DC-8E4D-1E5AFBA2DD11}"/>
          </ac:spMkLst>
        </pc:spChg>
      </pc:sldChg>
      <pc:sldChg chg="del">
        <pc:chgData name="Doug Tyson" userId="8cc5704abe1e0291" providerId="LiveId" clId="{7949A123-4651-4CF1-861E-1133A9811378}" dt="2019-07-15T15:56:14.754" v="559" actId="2696"/>
        <pc:sldMkLst>
          <pc:docMk/>
          <pc:sldMk cId="2267524686" sldId="675"/>
        </pc:sldMkLst>
      </pc:sldChg>
      <pc:sldChg chg="modSp modAnim">
        <pc:chgData name="Doug Tyson" userId="8cc5704abe1e0291" providerId="LiveId" clId="{7949A123-4651-4CF1-861E-1133A9811378}" dt="2019-07-15T16:01:06.291" v="587"/>
        <pc:sldMkLst>
          <pc:docMk/>
          <pc:sldMk cId="4200990493" sldId="676"/>
        </pc:sldMkLst>
        <pc:spChg chg="mod">
          <ac:chgData name="Doug Tyson" userId="8cc5704abe1e0291" providerId="LiveId" clId="{7949A123-4651-4CF1-861E-1133A9811378}" dt="2019-07-15T15:56:47.737" v="575" actId="6549"/>
          <ac:spMkLst>
            <pc:docMk/>
            <pc:sldMk cId="4200990493" sldId="676"/>
            <ac:spMk id="3" creationId="{8556837D-6A09-48B9-A738-6175004D4E36}"/>
          </ac:spMkLst>
        </pc:spChg>
      </pc:sldChg>
      <pc:sldChg chg="del">
        <pc:chgData name="Doug Tyson" userId="8cc5704abe1e0291" providerId="LiveId" clId="{7949A123-4651-4CF1-861E-1133A9811378}" dt="2019-07-15T15:56:14.758" v="561" actId="2696"/>
        <pc:sldMkLst>
          <pc:docMk/>
          <pc:sldMk cId="4035497849" sldId="677"/>
        </pc:sldMkLst>
      </pc:sldChg>
      <pc:sldChg chg="add ord modAnim">
        <pc:chgData name="Doug Tyson" userId="8cc5704abe1e0291" providerId="LiveId" clId="{7949A123-4651-4CF1-861E-1133A9811378}" dt="2019-07-15T15:58:55.664" v="583"/>
        <pc:sldMkLst>
          <pc:docMk/>
          <pc:sldMk cId="2105310680" sldId="678"/>
        </pc:sldMkLst>
      </pc:sldChg>
      <pc:sldChg chg="addSp delSp modSp add delAnim modAnim">
        <pc:chgData name="Doug Tyson" userId="8cc5704abe1e0291" providerId="LiveId" clId="{7949A123-4651-4CF1-861E-1133A9811378}" dt="2019-07-15T16:00:29.985" v="586" actId="20577"/>
        <pc:sldMkLst>
          <pc:docMk/>
          <pc:sldMk cId="4042493402" sldId="679"/>
        </pc:sldMkLst>
        <pc:spChg chg="mod">
          <ac:chgData name="Doug Tyson" userId="8cc5704abe1e0291" providerId="LiveId" clId="{7949A123-4651-4CF1-861E-1133A9811378}" dt="2019-07-15T15:54:48.031" v="548" actId="1076"/>
          <ac:spMkLst>
            <pc:docMk/>
            <pc:sldMk cId="4042493402" sldId="679"/>
            <ac:spMk id="3" creationId="{94E3D681-1BE2-43DC-8E4D-1E5AFBA2DD11}"/>
          </ac:spMkLst>
        </pc:spChg>
        <pc:spChg chg="del mod">
          <ac:chgData name="Doug Tyson" userId="8cc5704abe1e0291" providerId="LiveId" clId="{7949A123-4651-4CF1-861E-1133A9811378}" dt="2019-07-15T15:53:58.129" v="534" actId="478"/>
          <ac:spMkLst>
            <pc:docMk/>
            <pc:sldMk cId="4042493402" sldId="679"/>
            <ac:spMk id="4" creationId="{A7B02148-D3AB-4BB7-B08A-F242012BC3DD}"/>
          </ac:spMkLst>
        </pc:spChg>
        <pc:spChg chg="mod">
          <ac:chgData name="Doug Tyson" userId="8cc5704abe1e0291" providerId="LiveId" clId="{7949A123-4651-4CF1-861E-1133A9811378}" dt="2019-07-15T15:49:00.883" v="281" actId="20577"/>
          <ac:spMkLst>
            <pc:docMk/>
            <pc:sldMk cId="4042493402" sldId="679"/>
            <ac:spMk id="5" creationId="{F0B1FFDC-2070-4A8C-B73D-DD580CFCC7B8}"/>
          </ac:spMkLst>
        </pc:spChg>
        <pc:spChg chg="mod">
          <ac:chgData name="Doug Tyson" userId="8cc5704abe1e0291" providerId="LiveId" clId="{7949A123-4651-4CF1-861E-1133A9811378}" dt="2019-07-15T15:59:56.663" v="584" actId="114"/>
          <ac:spMkLst>
            <pc:docMk/>
            <pc:sldMk cId="4042493402" sldId="679"/>
            <ac:spMk id="6" creationId="{CB14AB85-2023-4A5E-AAAA-C7F7DB685B7D}"/>
          </ac:spMkLst>
        </pc:spChg>
        <pc:spChg chg="add mod">
          <ac:chgData name="Doug Tyson" userId="8cc5704abe1e0291" providerId="LiveId" clId="{7949A123-4651-4CF1-861E-1133A9811378}" dt="2019-07-15T16:00:29.985" v="586" actId="20577"/>
          <ac:spMkLst>
            <pc:docMk/>
            <pc:sldMk cId="4042493402" sldId="679"/>
            <ac:spMk id="7" creationId="{A7965C1A-F988-4831-BE12-9578C491E012}"/>
          </ac:spMkLst>
        </pc:spChg>
        <pc:picChg chg="add mod">
          <ac:chgData name="Doug Tyson" userId="8cc5704abe1e0291" providerId="LiveId" clId="{7949A123-4651-4CF1-861E-1133A9811378}" dt="2019-07-15T15:54:57.116" v="551" actId="1076"/>
          <ac:picMkLst>
            <pc:docMk/>
            <pc:sldMk cId="4042493402" sldId="679"/>
            <ac:picMk id="8" creationId="{CF45E88F-50E2-4830-BE6B-37872B1B5D0E}"/>
          </ac:picMkLst>
        </pc:picChg>
      </pc:sldChg>
    </pc:docChg>
  </pc:docChgLst>
  <pc:docChgLst>
    <pc:chgData name="Doug Tyson" userId="8cc5704abe1e0291" providerId="LiveId" clId="{6BFF65CF-65A6-45ED-99DE-1C28DDF98044}"/>
  </pc:docChgLst>
  <pc:docChgLst>
    <pc:chgData name="Doug Tyson" userId="8cc5704abe1e0291" providerId="LiveId" clId="{C73F9469-64F1-4A3B-B468-8A6F19DFF4A2}"/>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507C0F-BB3B-4D1F-9741-43673F3BD092}" type="datetimeFigureOut">
              <a:rPr lang="en-US" smtClean="0"/>
              <a:t>7/15/2019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5E561-50D9-432F-AA8A-418B9D86518F}" type="slidenum">
              <a:rPr lang="en-US" smtClean="0"/>
              <a:t>‹#›</a:t>
            </a:fld>
            <a:endParaRPr lang="en-US"/>
          </a:p>
        </p:txBody>
      </p:sp>
    </p:spTree>
    <p:extLst>
      <p:ext uri="{BB962C8B-B14F-4D97-AF65-F5344CB8AC3E}">
        <p14:creationId xmlns:p14="http://schemas.microsoft.com/office/powerpoint/2010/main" val="350148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8869"/>
            <a:ext cx="3886200" cy="488809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88869"/>
            <a:ext cx="3886200" cy="4888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20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905A-7CE8-4E93-86CB-86A86D282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3CAE09-6744-4B32-B779-E1AE52447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8B27083-36D0-4CF7-AFBB-D430D64DC71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6284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06C4-5666-4D6C-BFEC-2AC124B82F9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5E9F71-44CC-4B97-A8E5-ACF4EADD711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80762414-12C8-48AD-9DCC-AD23A0D8650E}"/>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96807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84E8-50EF-4E4A-8F4E-4C511FC90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965F1B-BE86-4A4F-B015-21BB76F2662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6FBDA-E377-4DA2-AA21-97992E957A56}"/>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53F49F0-2B08-469A-902C-5A77305CD1D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635847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ADE2-79B8-4C7D-80BF-F62F0C07C05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0B278E-432E-43A6-82D9-C389627BB5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2FDB43-0AD9-42CD-8661-8E8F01DBFC7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5357D-8170-444E-9B2C-E7810DC82B5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42DF30-567C-417A-99CF-38F3F4BED0C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831979B3-A69D-483B-8016-958A185F8368}"/>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3819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A0F1B-98AF-4403-9C8A-F9DDC350D377}"/>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769D78C9-C2AC-4BDA-9E8E-71283B1D666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3645879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2D92824-8ED1-4A54-8013-BB7BCCB5F3CC}"/>
              </a:ext>
            </a:extLst>
          </p:cNvPr>
          <p:cNvSpPr>
            <a:spLocks noGrp="1"/>
          </p:cNvSpPr>
          <p:nvPr>
            <p:ph type="ftr" sz="quarter" idx="11"/>
          </p:nvPr>
        </p:nvSpPr>
        <p:spPr>
          <a:xfrm>
            <a:off x="0" y="6485744"/>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38178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297576"/>
            <a:ext cx="7886700" cy="48793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280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5473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3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Targ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A2AD-F06D-4CFE-844B-6D3C41D17494}"/>
              </a:ext>
            </a:extLst>
          </p:cNvPr>
          <p:cNvSpPr>
            <a:spLocks noGrp="1"/>
          </p:cNvSpPr>
          <p:nvPr>
            <p:ph type="title"/>
          </p:nvPr>
        </p:nvSpPr>
        <p:spPr/>
        <p:txBody>
          <a:bodyPr/>
          <a:lstStyle/>
          <a:p>
            <a:r>
              <a:rPr lang="en-US" dirty="0"/>
              <a:t>Click to edit Master title style</a:t>
            </a:r>
          </a:p>
        </p:txBody>
      </p:sp>
      <p:sp>
        <p:nvSpPr>
          <p:cNvPr id="5" name="TextBox 4">
            <a:extLst>
              <a:ext uri="{FF2B5EF4-FFF2-40B4-BE49-F238E27FC236}">
                <a16:creationId xmlns:a16="http://schemas.microsoft.com/office/drawing/2014/main" id="{19EA9917-E7C9-46FD-B481-4093032495BF}"/>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a:t>By the end of this section, you should be able to</a:t>
            </a:r>
            <a:r>
              <a:rPr lang="en-US" sz="2400" i="1" dirty="0"/>
              <a:t>:</a:t>
            </a:r>
          </a:p>
        </p:txBody>
      </p:sp>
      <p:sp>
        <p:nvSpPr>
          <p:cNvPr id="7" name="TextBox 6">
            <a:extLst>
              <a:ext uri="{FF2B5EF4-FFF2-40B4-BE49-F238E27FC236}">
                <a16:creationId xmlns:a16="http://schemas.microsoft.com/office/drawing/2014/main" id="{CC755562-FEEF-4EDC-93CA-ED6B4E3443A5}"/>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LEARNING TARGETS</a:t>
            </a:r>
            <a:endParaRPr lang="en-US" sz="2800" dirty="0"/>
          </a:p>
        </p:txBody>
      </p:sp>
      <p:sp>
        <p:nvSpPr>
          <p:cNvPr id="9" name="Text Placeholder 8">
            <a:extLst>
              <a:ext uri="{FF2B5EF4-FFF2-40B4-BE49-F238E27FC236}">
                <a16:creationId xmlns:a16="http://schemas.microsoft.com/office/drawing/2014/main" id="{71567472-64B9-4AF4-A758-48EC7E1A33A2}"/>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372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hasCustomPrompt="1"/>
          </p:nvPr>
        </p:nvSpPr>
        <p:spPr/>
        <p:txBody>
          <a:bodyPr/>
          <a:lstStyle>
            <a:lvl1pPr>
              <a:defRPr/>
            </a:lvl1pPr>
          </a:lstStyle>
          <a:p>
            <a:r>
              <a:rPr lang="en-US" dirty="0"/>
              <a:t>Section Summary</a:t>
            </a:r>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a:t>After this section, you should be able to</a:t>
            </a:r>
            <a:r>
              <a:rPr lang="en-US" sz="2400" i="1" dirty="0"/>
              <a:t>:</a:t>
            </a:r>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LEARNING TARGETS</a:t>
            </a:r>
            <a:endParaRPr lang="en-US" sz="2800" dirty="0"/>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79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P Exam T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p:nvPr>
        </p:nvSpPr>
        <p:spPr/>
        <p:txBody>
          <a:bodyPr/>
          <a:lstStyle>
            <a:lvl1pPr>
              <a:defRPr/>
            </a:lvl1pPr>
          </a:lstStyle>
          <a:p>
            <a:endParaRPr lang="en-US" dirty="0"/>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oAutofit/>
          </a:bodyPr>
          <a:lstStyle/>
          <a:p>
            <a:pPr marL="0" indent="0">
              <a:buFont typeface="Wingdings" panose="05000000000000000000" pitchFamily="2" charset="2"/>
              <a:buNone/>
            </a:pPr>
            <a:endParaRPr lang="en-US" sz="2400" i="1" dirty="0"/>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2174935"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AP® Exam Tip</a:t>
            </a:r>
            <a:endParaRPr lang="en-US" sz="2800" dirty="0"/>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087592"/>
            <a:ext cx="7764044" cy="392501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513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041F-5FB7-422E-BF7B-80B5927F1D83}"/>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9457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B018-7F16-45F2-8B1E-832BC22600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D4821-3134-4276-9A40-DF9C5634233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81D175A0-AB9B-4663-A1CF-AF5E1550AF69}"/>
              </a:ext>
            </a:extLst>
          </p:cNvPr>
          <p:cNvSpPr>
            <a:spLocks noGrp="1"/>
          </p:cNvSpPr>
          <p:nvPr>
            <p:ph type="ftr" sz="quarter" idx="11"/>
          </p:nvPr>
        </p:nvSpPr>
        <p:spPr>
          <a:xfrm>
            <a:off x="1"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22215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1473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80160"/>
            <a:ext cx="7886700" cy="48968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9">
            <a:extLst>
              <a:ext uri="{FF2B5EF4-FFF2-40B4-BE49-F238E27FC236}">
                <a16:creationId xmlns:a16="http://schemas.microsoft.com/office/drawing/2014/main" id="{22602042-EBAD-4FB9-A514-FFD838875F88}"/>
              </a:ext>
            </a:extLst>
          </p:cNvPr>
          <p:cNvSpPr txBox="1">
            <a:spLocks/>
          </p:cNvSpPr>
          <p:nvPr userDrawn="1"/>
        </p:nvSpPr>
        <p:spPr>
          <a:xfrm>
            <a:off x="5917721" y="6275762"/>
            <a:ext cx="3105509" cy="365125"/>
          </a:xfrm>
          <a:prstGeom prst="rect">
            <a:avLst/>
          </a:prstGeom>
          <a:noFill/>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i="0" dirty="0">
                <a:solidFill>
                  <a:schemeClr val="bg1">
                    <a:lumMod val="50000"/>
                  </a:schemeClr>
                </a:solidFill>
              </a:rPr>
              <a:t>Starnes/</a:t>
            </a:r>
            <a:r>
              <a:rPr lang="en-US" sz="1400" i="0">
                <a:solidFill>
                  <a:schemeClr val="bg1">
                    <a:lumMod val="50000"/>
                  </a:schemeClr>
                </a:solidFill>
              </a:rPr>
              <a:t>Tabor,</a:t>
            </a:r>
            <a:r>
              <a:rPr lang="en-US" sz="1400" i="1">
                <a:solidFill>
                  <a:schemeClr val="bg1">
                    <a:lumMod val="50000"/>
                  </a:schemeClr>
                </a:solidFill>
              </a:rPr>
              <a:t> The Practice of Statistics</a:t>
            </a:r>
            <a:endParaRPr lang="en-US" sz="1400" i="1" dirty="0">
              <a:solidFill>
                <a:schemeClr val="bg1">
                  <a:lumMod val="50000"/>
                </a:schemeClr>
              </a:solidFill>
            </a:endParaRPr>
          </a:p>
        </p:txBody>
      </p:sp>
      <p:pic>
        <p:nvPicPr>
          <p:cNvPr id="6" name="Picture 5" descr="A screenshot of a cell phone&#10;&#10;Description generated with high confidence">
            <a:extLst>
              <a:ext uri="{FF2B5EF4-FFF2-40B4-BE49-F238E27FC236}">
                <a16:creationId xmlns:a16="http://schemas.microsoft.com/office/drawing/2014/main" id="{0A60B7FB-17EF-48F8-B87E-F82A971A1735}"/>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84049" y="6379132"/>
            <a:ext cx="2205468" cy="391145"/>
          </a:xfrm>
          <a:prstGeom prst="rect">
            <a:avLst/>
          </a:prstGeom>
        </p:spPr>
      </p:pic>
      <p:cxnSp>
        <p:nvCxnSpPr>
          <p:cNvPr id="5" name="Straight Connector 4">
            <a:extLst>
              <a:ext uri="{FF2B5EF4-FFF2-40B4-BE49-F238E27FC236}">
                <a16:creationId xmlns:a16="http://schemas.microsoft.com/office/drawing/2014/main" id="{B23390B5-21A3-4BAF-8938-A5044D41F871}"/>
              </a:ext>
            </a:extLst>
          </p:cNvPr>
          <p:cNvCxnSpPr>
            <a:cxnSpLocks/>
          </p:cNvCxnSpPr>
          <p:nvPr userDrawn="1"/>
        </p:nvCxnSpPr>
        <p:spPr>
          <a:xfrm>
            <a:off x="0" y="6366291"/>
            <a:ext cx="9144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665DDCAF-9635-4A72-9971-37B99A356944}"/>
              </a:ext>
            </a:extLst>
          </p:cNvPr>
          <p:cNvCxnSpPr>
            <a:cxnSpLocks/>
          </p:cNvCxnSpPr>
          <p:nvPr userDrawn="1"/>
        </p:nvCxnSpPr>
        <p:spPr>
          <a:xfrm>
            <a:off x="621102" y="1155940"/>
            <a:ext cx="7894248" cy="0"/>
          </a:xfrm>
          <a:prstGeom prst="line">
            <a:avLst/>
          </a:prstGeom>
          <a:effectLst>
            <a:glow rad="101600">
              <a:schemeClr val="accent3">
                <a:satMod val="175000"/>
                <a:alpha val="40000"/>
              </a:schemeClr>
            </a:glo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0133052"/>
      </p:ext>
    </p:extLst>
  </p:cSld>
  <p:clrMap bg1="lt1" tx1="dk1" bg2="lt2" tx2="dk2" accent1="accent1" accent2="accent2" accent3="accent3" accent4="accent4" accent5="accent5" accent6="accent6" hlink="hlink" folHlink="folHlink"/>
  <p:sldLayoutIdLst>
    <p:sldLayoutId id="2147483664" r:id="rId1"/>
    <p:sldLayoutId id="2147483662" r:id="rId2"/>
    <p:sldLayoutId id="2147483666" r:id="rId3"/>
    <p:sldLayoutId id="2147483667" r:id="rId4"/>
    <p:sldLayoutId id="2147483693" r:id="rId5"/>
    <p:sldLayoutId id="2147483694" r:id="rId6"/>
    <p:sldLayoutId id="2147483696" r:id="rId7"/>
    <p:sldLayoutId id="2147483695" r:id="rId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E9622-A826-468B-805E-89C81E29003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211F1A-B9C0-4F8E-9E1D-32287C89BD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1514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477101-FBE3-417F-8CBD-8E1205FFE1B3}"/>
              </a:ext>
            </a:extLst>
          </p:cNvPr>
          <p:cNvSpPr txBox="1"/>
          <p:nvPr/>
        </p:nvSpPr>
        <p:spPr>
          <a:xfrm>
            <a:off x="269763" y="785004"/>
            <a:ext cx="3571336"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effectLst/>
                <a:uLnTx/>
                <a:uFillTx/>
                <a:latin typeface="Calibri Light" panose="020F0302020204030204"/>
                <a:ea typeface="+mn-ea"/>
                <a:cs typeface="+mn-cs"/>
              </a:rPr>
              <a:t>Chapter 4</a:t>
            </a:r>
          </a:p>
        </p:txBody>
      </p:sp>
      <p:sp>
        <p:nvSpPr>
          <p:cNvPr id="9" name="TextBox 8">
            <a:extLst>
              <a:ext uri="{FF2B5EF4-FFF2-40B4-BE49-F238E27FC236}">
                <a16:creationId xmlns:a16="http://schemas.microsoft.com/office/drawing/2014/main" id="{73078F9F-26CF-42B8-ACCF-56C526FE1C5E}"/>
              </a:ext>
            </a:extLst>
          </p:cNvPr>
          <p:cNvSpPr txBox="1"/>
          <p:nvPr/>
        </p:nvSpPr>
        <p:spPr>
          <a:xfrm>
            <a:off x="269763" y="2220923"/>
            <a:ext cx="8451542" cy="707886"/>
          </a:xfrm>
          <a:prstGeom prst="rect">
            <a:avLst/>
          </a:prstGeom>
          <a:noFill/>
        </p:spPr>
        <p:txBody>
          <a:bodyPr wrap="square" rtlCol="0" anchor="ctr">
            <a:spAutoFit/>
          </a:bodyPr>
          <a:lstStyle/>
          <a:p>
            <a:pPr lvl="0">
              <a:defRPr/>
            </a:pPr>
            <a:r>
              <a:rPr lang="en-US" sz="4000" dirty="0">
                <a:solidFill>
                  <a:prstClr val="black"/>
                </a:solidFill>
                <a:latin typeface="Trebuchet MS" panose="020B0603020202020204" pitchFamily="34" charset="0"/>
                <a:ea typeface="MS Gothic" panose="020B0609070205080204" pitchFamily="49" charset="-128"/>
              </a:rPr>
              <a:t>Collecting Data</a:t>
            </a:r>
            <a:endParaRPr kumimoji="0" lang="en-US" sz="4000" b="0" i="0" u="none" strike="noStrike" kern="1200" cap="none" spc="0" normalizeH="0" baseline="0" noProof="0" dirty="0">
              <a:ln>
                <a:noFill/>
              </a:ln>
              <a:solidFill>
                <a:prstClr val="black"/>
              </a:solidFill>
              <a:effectLst/>
              <a:uLnTx/>
              <a:uFillTx/>
              <a:latin typeface="Trebuchet MS" panose="020B0603020202020204" pitchFamily="34" charset="0"/>
              <a:ea typeface="MS Gothic" panose="020B0609070205080204" pitchFamily="49" charset="-128"/>
              <a:cs typeface="+mn-cs"/>
            </a:endParaRPr>
          </a:p>
        </p:txBody>
      </p:sp>
      <p:sp>
        <p:nvSpPr>
          <p:cNvPr id="10" name="TextBox 9">
            <a:extLst>
              <a:ext uri="{FF2B5EF4-FFF2-40B4-BE49-F238E27FC236}">
                <a16:creationId xmlns:a16="http://schemas.microsoft.com/office/drawing/2014/main" id="{99394964-F208-485A-BC0D-A9671CD9E89F}"/>
              </a:ext>
            </a:extLst>
          </p:cNvPr>
          <p:cNvSpPr txBox="1"/>
          <p:nvPr/>
        </p:nvSpPr>
        <p:spPr>
          <a:xfrm>
            <a:off x="269763" y="3709358"/>
            <a:ext cx="3821502" cy="10772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a:solidFill>
                  <a:prstClr val="white"/>
                </a:solidFill>
                <a:latin typeface="Calibri" panose="020F0502020204030204"/>
              </a:rPr>
              <a:t>Section 4.1</a:t>
            </a:r>
          </a:p>
          <a:p>
            <a:pPr lvl="0">
              <a:defRPr/>
            </a:pPr>
            <a:r>
              <a:rPr lang="en-US" sz="2800" dirty="0">
                <a:solidFill>
                  <a:prstClr val="white"/>
                </a:solidFill>
              </a:rPr>
              <a:t>Sampling and Surveys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865F8946-2409-4A40-9F35-F381A38CD143}"/>
              </a:ext>
            </a:extLst>
          </p:cNvPr>
          <p:cNvPicPr>
            <a:picLocks noChangeAspect="1"/>
          </p:cNvPicPr>
          <p:nvPr/>
        </p:nvPicPr>
        <p:blipFill>
          <a:blip r:embed="rId3"/>
          <a:stretch>
            <a:fillRect/>
          </a:stretch>
        </p:blipFill>
        <p:spPr>
          <a:xfrm>
            <a:off x="4324132" y="3483378"/>
            <a:ext cx="4817487" cy="851463"/>
          </a:xfrm>
          <a:prstGeom prst="rect">
            <a:avLst/>
          </a:prstGeom>
        </p:spPr>
      </p:pic>
    </p:spTree>
    <p:extLst>
      <p:ext uri="{BB962C8B-B14F-4D97-AF65-F5344CB8AC3E}">
        <p14:creationId xmlns:p14="http://schemas.microsoft.com/office/powerpoint/2010/main" val="280572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Tree>
    <p:extLst>
      <p:ext uri="{BB962C8B-B14F-4D97-AF65-F5344CB8AC3E}">
        <p14:creationId xmlns:p14="http://schemas.microsoft.com/office/powerpoint/2010/main" val="81238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53425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t>69  05  16  48  17  87  17  40  95  17  84  53  40  64  89  87  20</a:t>
            </a:r>
            <a:endParaRPr lang="en-US" altLang="en-US" dirty="0"/>
          </a:p>
        </p:txBody>
      </p:sp>
    </p:spTree>
    <p:extLst>
      <p:ext uri="{BB962C8B-B14F-4D97-AF65-F5344CB8AC3E}">
        <p14:creationId xmlns:p14="http://schemas.microsoft.com/office/powerpoint/2010/main" val="179224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t>69  05  16  48  17  87  17  40  95  17  84  53  40  64  89  87  20</a:t>
            </a:r>
            <a:endParaRPr lang="en-US" altLang="en-US" dirty="0"/>
          </a:p>
        </p:txBody>
      </p:sp>
    </p:spTree>
    <p:extLst>
      <p:ext uri="{BB962C8B-B14F-4D97-AF65-F5344CB8AC3E}">
        <p14:creationId xmlns:p14="http://schemas.microsoft.com/office/powerpoint/2010/main" val="1732972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t>69  05  16  48  17  87  17  40  95  17  84  53  40  64  89  87  20</a:t>
            </a:r>
            <a:endParaRPr lang="en-US" altLang="en-US" dirty="0"/>
          </a:p>
        </p:txBody>
      </p:sp>
    </p:spTree>
    <p:extLst>
      <p:ext uri="{BB962C8B-B14F-4D97-AF65-F5344CB8AC3E}">
        <p14:creationId xmlns:p14="http://schemas.microsoft.com/office/powerpoint/2010/main" val="302649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0" name="Group 39">
            <a:extLst>
              <a:ext uri="{FF2B5EF4-FFF2-40B4-BE49-F238E27FC236}">
                <a16:creationId xmlns:a16="http://schemas.microsoft.com/office/drawing/2014/main" id="{638C98E6-A94D-466A-93EF-4600D5BAB328}"/>
              </a:ext>
            </a:extLst>
          </p:cNvPr>
          <p:cNvGrpSpPr>
            <a:grpSpLocks/>
          </p:cNvGrpSpPr>
          <p:nvPr/>
        </p:nvGrpSpPr>
        <p:grpSpPr bwMode="auto">
          <a:xfrm>
            <a:off x="1243274" y="2065987"/>
            <a:ext cx="4699000" cy="3670300"/>
            <a:chOff x="1200547" y="1995488"/>
            <a:chExt cx="4698603" cy="3671064"/>
          </a:xfrm>
        </p:grpSpPr>
        <p:sp>
          <p:nvSpPr>
            <p:cNvPr id="31" name="Rectangle 30">
              <a:extLst>
                <a:ext uri="{FF2B5EF4-FFF2-40B4-BE49-F238E27FC236}">
                  <a16:creationId xmlns:a16="http://schemas.microsoft.com/office/drawing/2014/main" id="{7A78E677-90B7-4DA7-BCF6-66EC32429285}"/>
                </a:ext>
              </a:extLst>
            </p:cNvPr>
            <p:cNvSpPr>
              <a:spLocks noChangeArrowheads="1"/>
            </p:cNvSpPr>
            <p:nvPr/>
          </p:nvSpPr>
          <p:spPr bwMode="auto">
            <a:xfrm>
              <a:off x="4113212" y="1995488"/>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2" name="5-Point Star 14">
              <a:extLst>
                <a:ext uri="{FF2B5EF4-FFF2-40B4-BE49-F238E27FC236}">
                  <a16:creationId xmlns:a16="http://schemas.microsoft.com/office/drawing/2014/main" id="{FEECD89F-D0E2-475E-9B58-E74023B370B0}"/>
                </a:ext>
              </a:extLst>
            </p:cNvPr>
            <p:cNvSpPr>
              <a:spLocks/>
            </p:cNvSpPr>
            <p:nvPr/>
          </p:nvSpPr>
          <p:spPr bwMode="auto">
            <a:xfrm>
              <a:off x="1200547"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t>69  05  16  48  17  87  17  40  95  17  84  53  40  64  89  87  20</a:t>
            </a:r>
            <a:endParaRPr lang="en-US" altLang="en-US" dirty="0"/>
          </a:p>
        </p:txBody>
      </p:sp>
    </p:spTree>
    <p:extLst>
      <p:ext uri="{BB962C8B-B14F-4D97-AF65-F5344CB8AC3E}">
        <p14:creationId xmlns:p14="http://schemas.microsoft.com/office/powerpoint/2010/main" val="189250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0" name="Group 39">
            <a:extLst>
              <a:ext uri="{FF2B5EF4-FFF2-40B4-BE49-F238E27FC236}">
                <a16:creationId xmlns:a16="http://schemas.microsoft.com/office/drawing/2014/main" id="{638C98E6-A94D-466A-93EF-4600D5BAB328}"/>
              </a:ext>
            </a:extLst>
          </p:cNvPr>
          <p:cNvGrpSpPr>
            <a:grpSpLocks/>
          </p:cNvGrpSpPr>
          <p:nvPr/>
        </p:nvGrpSpPr>
        <p:grpSpPr bwMode="auto">
          <a:xfrm>
            <a:off x="1243274" y="2065987"/>
            <a:ext cx="4699000" cy="3670300"/>
            <a:chOff x="1200547" y="1995488"/>
            <a:chExt cx="4698603" cy="3671064"/>
          </a:xfrm>
        </p:grpSpPr>
        <p:sp>
          <p:nvSpPr>
            <p:cNvPr id="31" name="Rectangle 30">
              <a:extLst>
                <a:ext uri="{FF2B5EF4-FFF2-40B4-BE49-F238E27FC236}">
                  <a16:creationId xmlns:a16="http://schemas.microsoft.com/office/drawing/2014/main" id="{7A78E677-90B7-4DA7-BCF6-66EC32429285}"/>
                </a:ext>
              </a:extLst>
            </p:cNvPr>
            <p:cNvSpPr>
              <a:spLocks noChangeArrowheads="1"/>
            </p:cNvSpPr>
            <p:nvPr/>
          </p:nvSpPr>
          <p:spPr bwMode="auto">
            <a:xfrm>
              <a:off x="4113212" y="1995488"/>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2" name="5-Point Star 14">
              <a:extLst>
                <a:ext uri="{FF2B5EF4-FFF2-40B4-BE49-F238E27FC236}">
                  <a16:creationId xmlns:a16="http://schemas.microsoft.com/office/drawing/2014/main" id="{FEECD89F-D0E2-475E-9B58-E74023B370B0}"/>
                </a:ext>
              </a:extLst>
            </p:cNvPr>
            <p:cNvSpPr>
              <a:spLocks/>
            </p:cNvSpPr>
            <p:nvPr/>
          </p:nvSpPr>
          <p:spPr bwMode="auto">
            <a:xfrm>
              <a:off x="1200547"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7" name="&quot;No&quot; Symbol 22">
            <a:extLst>
              <a:ext uri="{FF2B5EF4-FFF2-40B4-BE49-F238E27FC236}">
                <a16:creationId xmlns:a16="http://schemas.microsoft.com/office/drawing/2014/main" id="{9E21EFF3-5487-4E7E-88C3-45AA27CAC68F}"/>
              </a:ext>
            </a:extLst>
          </p:cNvPr>
          <p:cNvSpPr>
            <a:spLocks/>
          </p:cNvSpPr>
          <p:nvPr/>
        </p:nvSpPr>
        <p:spPr bwMode="auto">
          <a:xfrm>
            <a:off x="1895737"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t>69  05  16  48  17  87  17  40  95  17  84  53  40  64  89  87  20</a:t>
            </a:r>
            <a:endParaRPr lang="en-US" altLang="en-US" dirty="0"/>
          </a:p>
        </p:txBody>
      </p:sp>
    </p:spTree>
    <p:extLst>
      <p:ext uri="{BB962C8B-B14F-4D97-AF65-F5344CB8AC3E}">
        <p14:creationId xmlns:p14="http://schemas.microsoft.com/office/powerpoint/2010/main" val="276073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0" name="Group 39">
            <a:extLst>
              <a:ext uri="{FF2B5EF4-FFF2-40B4-BE49-F238E27FC236}">
                <a16:creationId xmlns:a16="http://schemas.microsoft.com/office/drawing/2014/main" id="{638C98E6-A94D-466A-93EF-4600D5BAB328}"/>
              </a:ext>
            </a:extLst>
          </p:cNvPr>
          <p:cNvGrpSpPr>
            <a:grpSpLocks/>
          </p:cNvGrpSpPr>
          <p:nvPr/>
        </p:nvGrpSpPr>
        <p:grpSpPr bwMode="auto">
          <a:xfrm>
            <a:off x="1243274" y="2065987"/>
            <a:ext cx="4699000" cy="3670300"/>
            <a:chOff x="1200547" y="1995488"/>
            <a:chExt cx="4698603" cy="3671064"/>
          </a:xfrm>
        </p:grpSpPr>
        <p:sp>
          <p:nvSpPr>
            <p:cNvPr id="31" name="Rectangle 30">
              <a:extLst>
                <a:ext uri="{FF2B5EF4-FFF2-40B4-BE49-F238E27FC236}">
                  <a16:creationId xmlns:a16="http://schemas.microsoft.com/office/drawing/2014/main" id="{7A78E677-90B7-4DA7-BCF6-66EC32429285}"/>
                </a:ext>
              </a:extLst>
            </p:cNvPr>
            <p:cNvSpPr>
              <a:spLocks noChangeArrowheads="1"/>
            </p:cNvSpPr>
            <p:nvPr/>
          </p:nvSpPr>
          <p:spPr bwMode="auto">
            <a:xfrm>
              <a:off x="4113212" y="1995488"/>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2" name="5-Point Star 14">
              <a:extLst>
                <a:ext uri="{FF2B5EF4-FFF2-40B4-BE49-F238E27FC236}">
                  <a16:creationId xmlns:a16="http://schemas.microsoft.com/office/drawing/2014/main" id="{FEECD89F-D0E2-475E-9B58-E74023B370B0}"/>
                </a:ext>
              </a:extLst>
            </p:cNvPr>
            <p:cNvSpPr>
              <a:spLocks/>
            </p:cNvSpPr>
            <p:nvPr/>
          </p:nvSpPr>
          <p:spPr bwMode="auto">
            <a:xfrm>
              <a:off x="1200547"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3" name="Group 40">
            <a:extLst>
              <a:ext uri="{FF2B5EF4-FFF2-40B4-BE49-F238E27FC236}">
                <a16:creationId xmlns:a16="http://schemas.microsoft.com/office/drawing/2014/main" id="{F376AC6A-8532-4CD5-877E-59C7976AFB28}"/>
              </a:ext>
            </a:extLst>
          </p:cNvPr>
          <p:cNvGrpSpPr>
            <a:grpSpLocks/>
          </p:cNvGrpSpPr>
          <p:nvPr/>
        </p:nvGrpSpPr>
        <p:grpSpPr bwMode="auto">
          <a:xfrm>
            <a:off x="2243399" y="2312049"/>
            <a:ext cx="3698875" cy="3424238"/>
            <a:chOff x="2200275" y="2241550"/>
            <a:chExt cx="3698875" cy="3425002"/>
          </a:xfrm>
        </p:grpSpPr>
        <p:sp>
          <p:nvSpPr>
            <p:cNvPr id="34" name="Rectangle 33">
              <a:extLst>
                <a:ext uri="{FF2B5EF4-FFF2-40B4-BE49-F238E27FC236}">
                  <a16:creationId xmlns:a16="http://schemas.microsoft.com/office/drawing/2014/main" id="{370B924D-D26D-45D8-8288-AE6A617B3E13}"/>
                </a:ext>
              </a:extLst>
            </p:cNvPr>
            <p:cNvSpPr>
              <a:spLocks noChangeArrowheads="1"/>
            </p:cNvSpPr>
            <p:nvPr/>
          </p:nvSpPr>
          <p:spPr bwMode="auto">
            <a:xfrm>
              <a:off x="4113212" y="224155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5" name="5-Point Star 17">
              <a:extLst>
                <a:ext uri="{FF2B5EF4-FFF2-40B4-BE49-F238E27FC236}">
                  <a16:creationId xmlns:a16="http://schemas.microsoft.com/office/drawing/2014/main" id="{00D948CA-840D-401A-816F-DC96270F8638}"/>
                </a:ext>
              </a:extLst>
            </p:cNvPr>
            <p:cNvSpPr>
              <a:spLocks/>
            </p:cNvSpPr>
            <p:nvPr/>
          </p:nvSpPr>
          <p:spPr bwMode="auto">
            <a:xfrm>
              <a:off x="2200275"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7" name="&quot;No&quot; Symbol 22">
            <a:extLst>
              <a:ext uri="{FF2B5EF4-FFF2-40B4-BE49-F238E27FC236}">
                <a16:creationId xmlns:a16="http://schemas.microsoft.com/office/drawing/2014/main" id="{9E21EFF3-5487-4E7E-88C3-45AA27CAC68F}"/>
              </a:ext>
            </a:extLst>
          </p:cNvPr>
          <p:cNvSpPr>
            <a:spLocks/>
          </p:cNvSpPr>
          <p:nvPr/>
        </p:nvSpPr>
        <p:spPr bwMode="auto">
          <a:xfrm>
            <a:off x="1895737"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t>69  05  16  48  17  87  17  40  95  17  84  53  40  64  89  87  20</a:t>
            </a:r>
            <a:endParaRPr lang="en-US" altLang="en-US" dirty="0"/>
          </a:p>
        </p:txBody>
      </p:sp>
    </p:spTree>
    <p:extLst>
      <p:ext uri="{BB962C8B-B14F-4D97-AF65-F5344CB8AC3E}">
        <p14:creationId xmlns:p14="http://schemas.microsoft.com/office/powerpoint/2010/main" val="295835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0" name="Group 39">
            <a:extLst>
              <a:ext uri="{FF2B5EF4-FFF2-40B4-BE49-F238E27FC236}">
                <a16:creationId xmlns:a16="http://schemas.microsoft.com/office/drawing/2014/main" id="{638C98E6-A94D-466A-93EF-4600D5BAB328}"/>
              </a:ext>
            </a:extLst>
          </p:cNvPr>
          <p:cNvGrpSpPr>
            <a:grpSpLocks/>
          </p:cNvGrpSpPr>
          <p:nvPr/>
        </p:nvGrpSpPr>
        <p:grpSpPr bwMode="auto">
          <a:xfrm>
            <a:off x="1243274" y="2065987"/>
            <a:ext cx="4699000" cy="3670300"/>
            <a:chOff x="1200547" y="1995488"/>
            <a:chExt cx="4698603" cy="3671064"/>
          </a:xfrm>
        </p:grpSpPr>
        <p:sp>
          <p:nvSpPr>
            <p:cNvPr id="31" name="Rectangle 30">
              <a:extLst>
                <a:ext uri="{FF2B5EF4-FFF2-40B4-BE49-F238E27FC236}">
                  <a16:creationId xmlns:a16="http://schemas.microsoft.com/office/drawing/2014/main" id="{7A78E677-90B7-4DA7-BCF6-66EC32429285}"/>
                </a:ext>
              </a:extLst>
            </p:cNvPr>
            <p:cNvSpPr>
              <a:spLocks noChangeArrowheads="1"/>
            </p:cNvSpPr>
            <p:nvPr/>
          </p:nvSpPr>
          <p:spPr bwMode="auto">
            <a:xfrm>
              <a:off x="4113212" y="1995488"/>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2" name="5-Point Star 14">
              <a:extLst>
                <a:ext uri="{FF2B5EF4-FFF2-40B4-BE49-F238E27FC236}">
                  <a16:creationId xmlns:a16="http://schemas.microsoft.com/office/drawing/2014/main" id="{FEECD89F-D0E2-475E-9B58-E74023B370B0}"/>
                </a:ext>
              </a:extLst>
            </p:cNvPr>
            <p:cNvSpPr>
              <a:spLocks/>
            </p:cNvSpPr>
            <p:nvPr/>
          </p:nvSpPr>
          <p:spPr bwMode="auto">
            <a:xfrm>
              <a:off x="1200547"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3" name="Group 40">
            <a:extLst>
              <a:ext uri="{FF2B5EF4-FFF2-40B4-BE49-F238E27FC236}">
                <a16:creationId xmlns:a16="http://schemas.microsoft.com/office/drawing/2014/main" id="{F376AC6A-8532-4CD5-877E-59C7976AFB28}"/>
              </a:ext>
            </a:extLst>
          </p:cNvPr>
          <p:cNvGrpSpPr>
            <a:grpSpLocks/>
          </p:cNvGrpSpPr>
          <p:nvPr/>
        </p:nvGrpSpPr>
        <p:grpSpPr bwMode="auto">
          <a:xfrm>
            <a:off x="2243399" y="2312049"/>
            <a:ext cx="3698875" cy="3424238"/>
            <a:chOff x="2200275" y="2241550"/>
            <a:chExt cx="3698875" cy="3425002"/>
          </a:xfrm>
        </p:grpSpPr>
        <p:sp>
          <p:nvSpPr>
            <p:cNvPr id="34" name="Rectangle 33">
              <a:extLst>
                <a:ext uri="{FF2B5EF4-FFF2-40B4-BE49-F238E27FC236}">
                  <a16:creationId xmlns:a16="http://schemas.microsoft.com/office/drawing/2014/main" id="{370B924D-D26D-45D8-8288-AE6A617B3E13}"/>
                </a:ext>
              </a:extLst>
            </p:cNvPr>
            <p:cNvSpPr>
              <a:spLocks noChangeArrowheads="1"/>
            </p:cNvSpPr>
            <p:nvPr/>
          </p:nvSpPr>
          <p:spPr bwMode="auto">
            <a:xfrm>
              <a:off x="4113212" y="224155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5" name="5-Point Star 17">
              <a:extLst>
                <a:ext uri="{FF2B5EF4-FFF2-40B4-BE49-F238E27FC236}">
                  <a16:creationId xmlns:a16="http://schemas.microsoft.com/office/drawing/2014/main" id="{00D948CA-840D-401A-816F-DC96270F8638}"/>
                </a:ext>
              </a:extLst>
            </p:cNvPr>
            <p:cNvSpPr>
              <a:spLocks/>
            </p:cNvSpPr>
            <p:nvPr/>
          </p:nvSpPr>
          <p:spPr bwMode="auto">
            <a:xfrm>
              <a:off x="2200275"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7" name="&quot;No&quot; Symbol 22">
            <a:extLst>
              <a:ext uri="{FF2B5EF4-FFF2-40B4-BE49-F238E27FC236}">
                <a16:creationId xmlns:a16="http://schemas.microsoft.com/office/drawing/2014/main" id="{9E21EFF3-5487-4E7E-88C3-45AA27CAC68F}"/>
              </a:ext>
            </a:extLst>
          </p:cNvPr>
          <p:cNvSpPr>
            <a:spLocks/>
          </p:cNvSpPr>
          <p:nvPr/>
        </p:nvSpPr>
        <p:spPr bwMode="auto">
          <a:xfrm>
            <a:off x="1895737"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8" name="&quot;No&quot; Symbol 23">
            <a:extLst>
              <a:ext uri="{FF2B5EF4-FFF2-40B4-BE49-F238E27FC236}">
                <a16:creationId xmlns:a16="http://schemas.microsoft.com/office/drawing/2014/main" id="{89E698FB-167A-4A6F-852A-F07C03E50902}"/>
              </a:ext>
            </a:extLst>
          </p:cNvPr>
          <p:cNvSpPr>
            <a:spLocks/>
          </p:cNvSpPr>
          <p:nvPr/>
        </p:nvSpPr>
        <p:spPr bwMode="auto">
          <a:xfrm>
            <a:off x="2921262"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t>69  05  16  48  17  87  17  40  95  17  84  53  40  64  89  87  20</a:t>
            </a:r>
            <a:endParaRPr lang="en-US" altLang="en-US" dirty="0"/>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Tree>
    <p:extLst>
      <p:ext uri="{BB962C8B-B14F-4D97-AF65-F5344CB8AC3E}">
        <p14:creationId xmlns:p14="http://schemas.microsoft.com/office/powerpoint/2010/main" val="398248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0" name="Group 39">
            <a:extLst>
              <a:ext uri="{FF2B5EF4-FFF2-40B4-BE49-F238E27FC236}">
                <a16:creationId xmlns:a16="http://schemas.microsoft.com/office/drawing/2014/main" id="{638C98E6-A94D-466A-93EF-4600D5BAB328}"/>
              </a:ext>
            </a:extLst>
          </p:cNvPr>
          <p:cNvGrpSpPr>
            <a:grpSpLocks/>
          </p:cNvGrpSpPr>
          <p:nvPr/>
        </p:nvGrpSpPr>
        <p:grpSpPr bwMode="auto">
          <a:xfrm>
            <a:off x="1243274" y="2065987"/>
            <a:ext cx="4699000" cy="3670300"/>
            <a:chOff x="1200547" y="1995488"/>
            <a:chExt cx="4698603" cy="3671064"/>
          </a:xfrm>
        </p:grpSpPr>
        <p:sp>
          <p:nvSpPr>
            <p:cNvPr id="31" name="Rectangle 30">
              <a:extLst>
                <a:ext uri="{FF2B5EF4-FFF2-40B4-BE49-F238E27FC236}">
                  <a16:creationId xmlns:a16="http://schemas.microsoft.com/office/drawing/2014/main" id="{7A78E677-90B7-4DA7-BCF6-66EC32429285}"/>
                </a:ext>
              </a:extLst>
            </p:cNvPr>
            <p:cNvSpPr>
              <a:spLocks noChangeArrowheads="1"/>
            </p:cNvSpPr>
            <p:nvPr/>
          </p:nvSpPr>
          <p:spPr bwMode="auto">
            <a:xfrm>
              <a:off x="4113212" y="1995488"/>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2" name="5-Point Star 14">
              <a:extLst>
                <a:ext uri="{FF2B5EF4-FFF2-40B4-BE49-F238E27FC236}">
                  <a16:creationId xmlns:a16="http://schemas.microsoft.com/office/drawing/2014/main" id="{FEECD89F-D0E2-475E-9B58-E74023B370B0}"/>
                </a:ext>
              </a:extLst>
            </p:cNvPr>
            <p:cNvSpPr>
              <a:spLocks/>
            </p:cNvSpPr>
            <p:nvPr/>
          </p:nvSpPr>
          <p:spPr bwMode="auto">
            <a:xfrm>
              <a:off x="1200547"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3" name="Group 40">
            <a:extLst>
              <a:ext uri="{FF2B5EF4-FFF2-40B4-BE49-F238E27FC236}">
                <a16:creationId xmlns:a16="http://schemas.microsoft.com/office/drawing/2014/main" id="{F376AC6A-8532-4CD5-877E-59C7976AFB28}"/>
              </a:ext>
            </a:extLst>
          </p:cNvPr>
          <p:cNvGrpSpPr>
            <a:grpSpLocks/>
          </p:cNvGrpSpPr>
          <p:nvPr/>
        </p:nvGrpSpPr>
        <p:grpSpPr bwMode="auto">
          <a:xfrm>
            <a:off x="2243399" y="2312049"/>
            <a:ext cx="3698875" cy="3424238"/>
            <a:chOff x="2200275" y="2241550"/>
            <a:chExt cx="3698875" cy="3425002"/>
          </a:xfrm>
        </p:grpSpPr>
        <p:sp>
          <p:nvSpPr>
            <p:cNvPr id="34" name="Rectangle 33">
              <a:extLst>
                <a:ext uri="{FF2B5EF4-FFF2-40B4-BE49-F238E27FC236}">
                  <a16:creationId xmlns:a16="http://schemas.microsoft.com/office/drawing/2014/main" id="{370B924D-D26D-45D8-8288-AE6A617B3E13}"/>
                </a:ext>
              </a:extLst>
            </p:cNvPr>
            <p:cNvSpPr>
              <a:spLocks noChangeArrowheads="1"/>
            </p:cNvSpPr>
            <p:nvPr/>
          </p:nvSpPr>
          <p:spPr bwMode="auto">
            <a:xfrm>
              <a:off x="4113212" y="224155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5" name="5-Point Star 17">
              <a:extLst>
                <a:ext uri="{FF2B5EF4-FFF2-40B4-BE49-F238E27FC236}">
                  <a16:creationId xmlns:a16="http://schemas.microsoft.com/office/drawing/2014/main" id="{00D948CA-840D-401A-816F-DC96270F8638}"/>
                </a:ext>
              </a:extLst>
            </p:cNvPr>
            <p:cNvSpPr>
              <a:spLocks/>
            </p:cNvSpPr>
            <p:nvPr/>
          </p:nvSpPr>
          <p:spPr bwMode="auto">
            <a:xfrm>
              <a:off x="2200275"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7" name="&quot;No&quot; Symbol 22">
            <a:extLst>
              <a:ext uri="{FF2B5EF4-FFF2-40B4-BE49-F238E27FC236}">
                <a16:creationId xmlns:a16="http://schemas.microsoft.com/office/drawing/2014/main" id="{9E21EFF3-5487-4E7E-88C3-45AA27CAC68F}"/>
              </a:ext>
            </a:extLst>
          </p:cNvPr>
          <p:cNvSpPr>
            <a:spLocks/>
          </p:cNvSpPr>
          <p:nvPr/>
        </p:nvSpPr>
        <p:spPr bwMode="auto">
          <a:xfrm>
            <a:off x="1895737"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8" name="&quot;No&quot; Symbol 23">
            <a:extLst>
              <a:ext uri="{FF2B5EF4-FFF2-40B4-BE49-F238E27FC236}">
                <a16:creationId xmlns:a16="http://schemas.microsoft.com/office/drawing/2014/main" id="{89E698FB-167A-4A6F-852A-F07C03E50902}"/>
              </a:ext>
            </a:extLst>
          </p:cNvPr>
          <p:cNvSpPr>
            <a:spLocks/>
          </p:cNvSpPr>
          <p:nvPr/>
        </p:nvSpPr>
        <p:spPr bwMode="auto">
          <a:xfrm>
            <a:off x="2921262"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grpSp>
        <p:nvGrpSpPr>
          <p:cNvPr id="39" name="Group 41">
            <a:extLst>
              <a:ext uri="{FF2B5EF4-FFF2-40B4-BE49-F238E27FC236}">
                <a16:creationId xmlns:a16="http://schemas.microsoft.com/office/drawing/2014/main" id="{A304B55D-3005-4605-9EEE-2AA8B57212B2}"/>
              </a:ext>
            </a:extLst>
          </p:cNvPr>
          <p:cNvGrpSpPr>
            <a:grpSpLocks/>
          </p:cNvGrpSpPr>
          <p:nvPr/>
        </p:nvGrpSpPr>
        <p:grpSpPr bwMode="auto">
          <a:xfrm>
            <a:off x="3948374" y="5180616"/>
            <a:ext cx="4470400" cy="460375"/>
            <a:chOff x="3905248" y="5109637"/>
            <a:chExt cx="4470404" cy="461665"/>
          </a:xfrm>
          <a:solidFill>
            <a:srgbClr val="800000"/>
          </a:solidFill>
        </p:grpSpPr>
        <p:sp>
          <p:nvSpPr>
            <p:cNvPr id="40" name="&quot;No&quot; Symbol 25">
              <a:extLst>
                <a:ext uri="{FF2B5EF4-FFF2-40B4-BE49-F238E27FC236}">
                  <a16:creationId xmlns:a16="http://schemas.microsoft.com/office/drawing/2014/main" id="{20C1A7A4-C622-4839-B73D-1345E0D68ACE}"/>
                </a:ext>
              </a:extLst>
            </p:cNvPr>
            <p:cNvSpPr/>
            <p:nvPr/>
          </p:nvSpPr>
          <p:spPr>
            <a:xfrm>
              <a:off x="3905248" y="5128740"/>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1" name="&quot;No&quot; Symbol 26">
              <a:extLst>
                <a:ext uri="{FF2B5EF4-FFF2-40B4-BE49-F238E27FC236}">
                  <a16:creationId xmlns:a16="http://schemas.microsoft.com/office/drawing/2014/main" id="{46CFAD13-8D02-4EB8-80AD-3284837CCB81}"/>
                </a:ext>
              </a:extLst>
            </p:cNvPr>
            <p:cNvSpPr/>
            <p:nvPr/>
          </p:nvSpPr>
          <p:spPr>
            <a:xfrm>
              <a:off x="4411661"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2" name="&quot;No&quot; Symbol 27">
              <a:extLst>
                <a:ext uri="{FF2B5EF4-FFF2-40B4-BE49-F238E27FC236}">
                  <a16:creationId xmlns:a16="http://schemas.microsoft.com/office/drawing/2014/main" id="{410969CE-01C1-44E3-83B6-794767B51C79}"/>
                </a:ext>
              </a:extLst>
            </p:cNvPr>
            <p:cNvSpPr/>
            <p:nvPr/>
          </p:nvSpPr>
          <p:spPr>
            <a:xfrm>
              <a:off x="5408612"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3" name="&quot;No&quot; Symbol 28">
              <a:extLst>
                <a:ext uri="{FF2B5EF4-FFF2-40B4-BE49-F238E27FC236}">
                  <a16:creationId xmlns:a16="http://schemas.microsoft.com/office/drawing/2014/main" id="{1B0A39E0-3C4F-4FFC-9771-F32900B84C02}"/>
                </a:ext>
              </a:extLst>
            </p:cNvPr>
            <p:cNvSpPr/>
            <p:nvPr/>
          </p:nvSpPr>
          <p:spPr>
            <a:xfrm>
              <a:off x="6405563"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4" name="&quot;No&quot; Symbol 29">
              <a:extLst>
                <a:ext uri="{FF2B5EF4-FFF2-40B4-BE49-F238E27FC236}">
                  <a16:creationId xmlns:a16="http://schemas.microsoft.com/office/drawing/2014/main" id="{4711636A-5826-4FFA-B78B-6E453F4F9E1D}"/>
                </a:ext>
              </a:extLst>
            </p:cNvPr>
            <p:cNvSpPr/>
            <p:nvPr/>
          </p:nvSpPr>
          <p:spPr>
            <a:xfrm>
              <a:off x="5899150" y="5128740"/>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5" name="&quot;No&quot; Symbol 30">
              <a:extLst>
                <a:ext uri="{FF2B5EF4-FFF2-40B4-BE49-F238E27FC236}">
                  <a16:creationId xmlns:a16="http://schemas.microsoft.com/office/drawing/2014/main" id="{5443D2B1-075E-47DE-BB9D-C75A4FBFB814}"/>
                </a:ext>
              </a:extLst>
            </p:cNvPr>
            <p:cNvSpPr/>
            <p:nvPr/>
          </p:nvSpPr>
          <p:spPr>
            <a:xfrm>
              <a:off x="6911976" y="5109637"/>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6" name="&quot;No&quot; Symbol 31">
              <a:extLst>
                <a:ext uri="{FF2B5EF4-FFF2-40B4-BE49-F238E27FC236}">
                  <a16:creationId xmlns:a16="http://schemas.microsoft.com/office/drawing/2014/main" id="{E3FEC9C3-00DA-40F2-8D1C-1EADF90CC4C6}"/>
                </a:ext>
              </a:extLst>
            </p:cNvPr>
            <p:cNvSpPr/>
            <p:nvPr/>
          </p:nvSpPr>
          <p:spPr>
            <a:xfrm>
              <a:off x="7450139"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7" name="&quot;No&quot; Symbol 32">
              <a:extLst>
                <a:ext uri="{FF2B5EF4-FFF2-40B4-BE49-F238E27FC236}">
                  <a16:creationId xmlns:a16="http://schemas.microsoft.com/office/drawing/2014/main" id="{5C44965B-333A-4BE5-AB16-F3AAE9A177A6}"/>
                </a:ext>
              </a:extLst>
            </p:cNvPr>
            <p:cNvSpPr/>
            <p:nvPr/>
          </p:nvSpPr>
          <p:spPr>
            <a:xfrm>
              <a:off x="7932740" y="5109637"/>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gr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t>69  05  16  48  17  87  17  40  95  17  84  53  40  64  89  87  20</a:t>
            </a:r>
            <a:endParaRPr lang="en-US" altLang="en-US"/>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Tree>
    <p:extLst>
      <p:ext uri="{BB962C8B-B14F-4D97-AF65-F5344CB8AC3E}">
        <p14:creationId xmlns:p14="http://schemas.microsoft.com/office/powerpoint/2010/main" val="336980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AC536-1A60-46BE-8E46-ABD60151719A}"/>
              </a:ext>
            </a:extLst>
          </p:cNvPr>
          <p:cNvSpPr>
            <a:spLocks noGrp="1"/>
          </p:cNvSpPr>
          <p:nvPr>
            <p:ph type="title"/>
          </p:nvPr>
        </p:nvSpPr>
        <p:spPr/>
        <p:txBody>
          <a:bodyPr>
            <a:noAutofit/>
          </a:bodyPr>
          <a:lstStyle/>
          <a:p>
            <a:r>
              <a:rPr lang="en-US" dirty="0"/>
              <a:t>Sampling and Surveys</a:t>
            </a:r>
          </a:p>
        </p:txBody>
      </p:sp>
      <p:sp>
        <p:nvSpPr>
          <p:cNvPr id="3" name="Text Placeholder 2">
            <a:extLst>
              <a:ext uri="{FF2B5EF4-FFF2-40B4-BE49-F238E27FC236}">
                <a16:creationId xmlns:a16="http://schemas.microsoft.com/office/drawing/2014/main" id="{8F9AA134-3A60-4C43-A73E-B5EEEB5F8720}"/>
              </a:ext>
            </a:extLst>
          </p:cNvPr>
          <p:cNvSpPr>
            <a:spLocks noGrp="1"/>
          </p:cNvSpPr>
          <p:nvPr>
            <p:ph type="body" sz="quarter" idx="10"/>
          </p:nvPr>
        </p:nvSpPr>
        <p:spPr>
          <a:xfrm>
            <a:off x="689978" y="2463823"/>
            <a:ext cx="7764044" cy="3620037"/>
          </a:xfrm>
        </p:spPr>
        <p:txBody>
          <a:bodyPr>
            <a:normAutofit fontScale="92500" lnSpcReduction="10000"/>
          </a:bodyPr>
          <a:lstStyle/>
          <a:p>
            <a:pPr>
              <a:lnSpc>
                <a:spcPct val="120000"/>
              </a:lnSpc>
              <a:spcBef>
                <a:spcPts val="600"/>
              </a:spcBef>
            </a:pPr>
            <a:r>
              <a:rPr lang="en-US" sz="2000" dirty="0"/>
              <a:t>IDENTIFY the population and sample in a statistical study.</a:t>
            </a:r>
          </a:p>
          <a:p>
            <a:pPr>
              <a:lnSpc>
                <a:spcPct val="120000"/>
              </a:lnSpc>
              <a:spcBef>
                <a:spcPts val="600"/>
              </a:spcBef>
            </a:pPr>
            <a:r>
              <a:rPr lang="en-US" sz="2000" dirty="0"/>
              <a:t>IDENTIFY voluntary response sampling and convenience sampling and EXPLAIN how these sampling methods can lead to bias.</a:t>
            </a:r>
          </a:p>
          <a:p>
            <a:pPr>
              <a:lnSpc>
                <a:spcPct val="120000"/>
              </a:lnSpc>
              <a:spcBef>
                <a:spcPts val="600"/>
              </a:spcBef>
            </a:pPr>
            <a:r>
              <a:rPr lang="en-US" sz="2000" dirty="0"/>
              <a:t>DESCRIBE how to select a simple random sample with technology or a table of random digits.</a:t>
            </a:r>
          </a:p>
          <a:p>
            <a:pPr>
              <a:lnSpc>
                <a:spcPct val="120000"/>
              </a:lnSpc>
              <a:spcBef>
                <a:spcPts val="600"/>
              </a:spcBef>
            </a:pPr>
            <a:r>
              <a:rPr lang="en-US" sz="2000" dirty="0"/>
              <a:t>DESCRIBE how to select a sample using stratified random sampling and cluster sampling, DISTINGUISH stratified random sampling from cluster sampling, and GIVE an advantage of each method.</a:t>
            </a:r>
          </a:p>
          <a:p>
            <a:pPr>
              <a:lnSpc>
                <a:spcPct val="120000"/>
              </a:lnSpc>
              <a:spcBef>
                <a:spcPts val="600"/>
              </a:spcBef>
            </a:pPr>
            <a:r>
              <a:rPr lang="en-US" sz="2000" dirty="0"/>
              <a:t>EXPLAIN how undercoverage, nonresponse, question wording, and other aspects of a sample survey can lead to bias.</a:t>
            </a:r>
          </a:p>
        </p:txBody>
      </p:sp>
    </p:spTree>
    <p:extLst>
      <p:ext uri="{BB962C8B-B14F-4D97-AF65-F5344CB8AC3E}">
        <p14:creationId xmlns:p14="http://schemas.microsoft.com/office/powerpoint/2010/main" val="1694738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42">
            <a:extLst>
              <a:ext uri="{FF2B5EF4-FFF2-40B4-BE49-F238E27FC236}">
                <a16:creationId xmlns:a16="http://schemas.microsoft.com/office/drawing/2014/main" id="{2BEF24BF-37D8-4C94-A69A-1BA467D33CFD}"/>
              </a:ext>
            </a:extLst>
          </p:cNvPr>
          <p:cNvGrpSpPr>
            <a:grpSpLocks/>
          </p:cNvGrpSpPr>
          <p:nvPr/>
        </p:nvGrpSpPr>
        <p:grpSpPr bwMode="auto">
          <a:xfrm>
            <a:off x="4145718" y="3054999"/>
            <a:ext cx="4960937" cy="2681288"/>
            <a:chOff x="4113212" y="2984500"/>
            <a:chExt cx="4961454" cy="2682052"/>
          </a:xfrm>
        </p:grpSpPr>
        <p:sp>
          <p:nvSpPr>
            <p:cNvPr id="55" name="Rectangle 54">
              <a:extLst>
                <a:ext uri="{FF2B5EF4-FFF2-40B4-BE49-F238E27FC236}">
                  <a16:creationId xmlns:a16="http://schemas.microsoft.com/office/drawing/2014/main" id="{EB051CEC-9BD0-4CB2-9834-BE5503182A16}"/>
                </a:ext>
              </a:extLst>
            </p:cNvPr>
            <p:cNvSpPr>
              <a:spLocks noChangeArrowheads="1"/>
            </p:cNvSpPr>
            <p:nvPr/>
          </p:nvSpPr>
          <p:spPr bwMode="auto">
            <a:xfrm>
              <a:off x="4113212" y="2984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56" name="5-Point Star 20">
              <a:extLst>
                <a:ext uri="{FF2B5EF4-FFF2-40B4-BE49-F238E27FC236}">
                  <a16:creationId xmlns:a16="http://schemas.microsoft.com/office/drawing/2014/main" id="{8280E420-BAC3-4B1F-AC8C-390A7CD4B732}"/>
                </a:ext>
              </a:extLst>
            </p:cNvPr>
            <p:cNvSpPr>
              <a:spLocks/>
            </p:cNvSpPr>
            <p:nvPr/>
          </p:nvSpPr>
          <p:spPr bwMode="auto">
            <a:xfrm>
              <a:off x="8313460"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0" name="Group 39">
            <a:extLst>
              <a:ext uri="{FF2B5EF4-FFF2-40B4-BE49-F238E27FC236}">
                <a16:creationId xmlns:a16="http://schemas.microsoft.com/office/drawing/2014/main" id="{638C98E6-A94D-466A-93EF-4600D5BAB328}"/>
              </a:ext>
            </a:extLst>
          </p:cNvPr>
          <p:cNvGrpSpPr>
            <a:grpSpLocks/>
          </p:cNvGrpSpPr>
          <p:nvPr/>
        </p:nvGrpSpPr>
        <p:grpSpPr bwMode="auto">
          <a:xfrm>
            <a:off x="1243274" y="2065987"/>
            <a:ext cx="4699000" cy="3670300"/>
            <a:chOff x="1200547" y="1995488"/>
            <a:chExt cx="4698603" cy="3671064"/>
          </a:xfrm>
        </p:grpSpPr>
        <p:sp>
          <p:nvSpPr>
            <p:cNvPr id="31" name="Rectangle 30">
              <a:extLst>
                <a:ext uri="{FF2B5EF4-FFF2-40B4-BE49-F238E27FC236}">
                  <a16:creationId xmlns:a16="http://schemas.microsoft.com/office/drawing/2014/main" id="{7A78E677-90B7-4DA7-BCF6-66EC32429285}"/>
                </a:ext>
              </a:extLst>
            </p:cNvPr>
            <p:cNvSpPr>
              <a:spLocks noChangeArrowheads="1"/>
            </p:cNvSpPr>
            <p:nvPr/>
          </p:nvSpPr>
          <p:spPr bwMode="auto">
            <a:xfrm>
              <a:off x="4113212" y="1995488"/>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2" name="5-Point Star 14">
              <a:extLst>
                <a:ext uri="{FF2B5EF4-FFF2-40B4-BE49-F238E27FC236}">
                  <a16:creationId xmlns:a16="http://schemas.microsoft.com/office/drawing/2014/main" id="{FEECD89F-D0E2-475E-9B58-E74023B370B0}"/>
                </a:ext>
              </a:extLst>
            </p:cNvPr>
            <p:cNvSpPr>
              <a:spLocks/>
            </p:cNvSpPr>
            <p:nvPr/>
          </p:nvSpPr>
          <p:spPr bwMode="auto">
            <a:xfrm>
              <a:off x="1200547"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3" name="Group 40">
            <a:extLst>
              <a:ext uri="{FF2B5EF4-FFF2-40B4-BE49-F238E27FC236}">
                <a16:creationId xmlns:a16="http://schemas.microsoft.com/office/drawing/2014/main" id="{F376AC6A-8532-4CD5-877E-59C7976AFB28}"/>
              </a:ext>
            </a:extLst>
          </p:cNvPr>
          <p:cNvGrpSpPr>
            <a:grpSpLocks/>
          </p:cNvGrpSpPr>
          <p:nvPr/>
        </p:nvGrpSpPr>
        <p:grpSpPr bwMode="auto">
          <a:xfrm>
            <a:off x="2243399" y="2312049"/>
            <a:ext cx="3698875" cy="3424238"/>
            <a:chOff x="2200275" y="2241550"/>
            <a:chExt cx="3698875" cy="3425002"/>
          </a:xfrm>
        </p:grpSpPr>
        <p:sp>
          <p:nvSpPr>
            <p:cNvPr id="34" name="Rectangle 33">
              <a:extLst>
                <a:ext uri="{FF2B5EF4-FFF2-40B4-BE49-F238E27FC236}">
                  <a16:creationId xmlns:a16="http://schemas.microsoft.com/office/drawing/2014/main" id="{370B924D-D26D-45D8-8288-AE6A617B3E13}"/>
                </a:ext>
              </a:extLst>
            </p:cNvPr>
            <p:cNvSpPr>
              <a:spLocks noChangeArrowheads="1"/>
            </p:cNvSpPr>
            <p:nvPr/>
          </p:nvSpPr>
          <p:spPr bwMode="auto">
            <a:xfrm>
              <a:off x="4113212" y="224155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5" name="5-Point Star 17">
              <a:extLst>
                <a:ext uri="{FF2B5EF4-FFF2-40B4-BE49-F238E27FC236}">
                  <a16:creationId xmlns:a16="http://schemas.microsoft.com/office/drawing/2014/main" id="{00D948CA-840D-401A-816F-DC96270F8638}"/>
                </a:ext>
              </a:extLst>
            </p:cNvPr>
            <p:cNvSpPr>
              <a:spLocks/>
            </p:cNvSpPr>
            <p:nvPr/>
          </p:nvSpPr>
          <p:spPr bwMode="auto">
            <a:xfrm>
              <a:off x="2200275"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7" name="&quot;No&quot; Symbol 22">
            <a:extLst>
              <a:ext uri="{FF2B5EF4-FFF2-40B4-BE49-F238E27FC236}">
                <a16:creationId xmlns:a16="http://schemas.microsoft.com/office/drawing/2014/main" id="{9E21EFF3-5487-4E7E-88C3-45AA27CAC68F}"/>
              </a:ext>
            </a:extLst>
          </p:cNvPr>
          <p:cNvSpPr>
            <a:spLocks/>
          </p:cNvSpPr>
          <p:nvPr/>
        </p:nvSpPr>
        <p:spPr bwMode="auto">
          <a:xfrm>
            <a:off x="1895737"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8" name="&quot;No&quot; Symbol 23">
            <a:extLst>
              <a:ext uri="{FF2B5EF4-FFF2-40B4-BE49-F238E27FC236}">
                <a16:creationId xmlns:a16="http://schemas.microsoft.com/office/drawing/2014/main" id="{89E698FB-167A-4A6F-852A-F07C03E50902}"/>
              </a:ext>
            </a:extLst>
          </p:cNvPr>
          <p:cNvSpPr>
            <a:spLocks/>
          </p:cNvSpPr>
          <p:nvPr/>
        </p:nvSpPr>
        <p:spPr bwMode="auto">
          <a:xfrm>
            <a:off x="2921262"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grpSp>
        <p:nvGrpSpPr>
          <p:cNvPr id="39" name="Group 41">
            <a:extLst>
              <a:ext uri="{FF2B5EF4-FFF2-40B4-BE49-F238E27FC236}">
                <a16:creationId xmlns:a16="http://schemas.microsoft.com/office/drawing/2014/main" id="{A304B55D-3005-4605-9EEE-2AA8B57212B2}"/>
              </a:ext>
            </a:extLst>
          </p:cNvPr>
          <p:cNvGrpSpPr>
            <a:grpSpLocks/>
          </p:cNvGrpSpPr>
          <p:nvPr/>
        </p:nvGrpSpPr>
        <p:grpSpPr bwMode="auto">
          <a:xfrm>
            <a:off x="3948374" y="5180616"/>
            <a:ext cx="4470400" cy="460375"/>
            <a:chOff x="3905248" y="5109637"/>
            <a:chExt cx="4470404" cy="461665"/>
          </a:xfrm>
          <a:solidFill>
            <a:srgbClr val="800000"/>
          </a:solidFill>
        </p:grpSpPr>
        <p:sp>
          <p:nvSpPr>
            <p:cNvPr id="40" name="&quot;No&quot; Symbol 25">
              <a:extLst>
                <a:ext uri="{FF2B5EF4-FFF2-40B4-BE49-F238E27FC236}">
                  <a16:creationId xmlns:a16="http://schemas.microsoft.com/office/drawing/2014/main" id="{20C1A7A4-C622-4839-B73D-1345E0D68ACE}"/>
                </a:ext>
              </a:extLst>
            </p:cNvPr>
            <p:cNvSpPr/>
            <p:nvPr/>
          </p:nvSpPr>
          <p:spPr>
            <a:xfrm>
              <a:off x="3905248" y="5128740"/>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1" name="&quot;No&quot; Symbol 26">
              <a:extLst>
                <a:ext uri="{FF2B5EF4-FFF2-40B4-BE49-F238E27FC236}">
                  <a16:creationId xmlns:a16="http://schemas.microsoft.com/office/drawing/2014/main" id="{46CFAD13-8D02-4EB8-80AD-3284837CCB81}"/>
                </a:ext>
              </a:extLst>
            </p:cNvPr>
            <p:cNvSpPr/>
            <p:nvPr/>
          </p:nvSpPr>
          <p:spPr>
            <a:xfrm>
              <a:off x="4411661"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2" name="&quot;No&quot; Symbol 27">
              <a:extLst>
                <a:ext uri="{FF2B5EF4-FFF2-40B4-BE49-F238E27FC236}">
                  <a16:creationId xmlns:a16="http://schemas.microsoft.com/office/drawing/2014/main" id="{410969CE-01C1-44E3-83B6-794767B51C79}"/>
                </a:ext>
              </a:extLst>
            </p:cNvPr>
            <p:cNvSpPr/>
            <p:nvPr/>
          </p:nvSpPr>
          <p:spPr>
            <a:xfrm>
              <a:off x="5408612"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3" name="&quot;No&quot; Symbol 28">
              <a:extLst>
                <a:ext uri="{FF2B5EF4-FFF2-40B4-BE49-F238E27FC236}">
                  <a16:creationId xmlns:a16="http://schemas.microsoft.com/office/drawing/2014/main" id="{1B0A39E0-3C4F-4FFC-9771-F32900B84C02}"/>
                </a:ext>
              </a:extLst>
            </p:cNvPr>
            <p:cNvSpPr/>
            <p:nvPr/>
          </p:nvSpPr>
          <p:spPr>
            <a:xfrm>
              <a:off x="6405563"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4" name="&quot;No&quot; Symbol 29">
              <a:extLst>
                <a:ext uri="{FF2B5EF4-FFF2-40B4-BE49-F238E27FC236}">
                  <a16:creationId xmlns:a16="http://schemas.microsoft.com/office/drawing/2014/main" id="{4711636A-5826-4FFA-B78B-6E453F4F9E1D}"/>
                </a:ext>
              </a:extLst>
            </p:cNvPr>
            <p:cNvSpPr/>
            <p:nvPr/>
          </p:nvSpPr>
          <p:spPr>
            <a:xfrm>
              <a:off x="5899150" y="5128740"/>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5" name="&quot;No&quot; Symbol 30">
              <a:extLst>
                <a:ext uri="{FF2B5EF4-FFF2-40B4-BE49-F238E27FC236}">
                  <a16:creationId xmlns:a16="http://schemas.microsoft.com/office/drawing/2014/main" id="{5443D2B1-075E-47DE-BB9D-C75A4FBFB814}"/>
                </a:ext>
              </a:extLst>
            </p:cNvPr>
            <p:cNvSpPr/>
            <p:nvPr/>
          </p:nvSpPr>
          <p:spPr>
            <a:xfrm>
              <a:off x="6911976" y="5109637"/>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6" name="&quot;No&quot; Symbol 31">
              <a:extLst>
                <a:ext uri="{FF2B5EF4-FFF2-40B4-BE49-F238E27FC236}">
                  <a16:creationId xmlns:a16="http://schemas.microsoft.com/office/drawing/2014/main" id="{E3FEC9C3-00DA-40F2-8D1C-1EADF90CC4C6}"/>
                </a:ext>
              </a:extLst>
            </p:cNvPr>
            <p:cNvSpPr/>
            <p:nvPr/>
          </p:nvSpPr>
          <p:spPr>
            <a:xfrm>
              <a:off x="7450139"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7" name="&quot;No&quot; Symbol 32">
              <a:extLst>
                <a:ext uri="{FF2B5EF4-FFF2-40B4-BE49-F238E27FC236}">
                  <a16:creationId xmlns:a16="http://schemas.microsoft.com/office/drawing/2014/main" id="{5C44965B-333A-4BE5-AB16-F3AAE9A177A6}"/>
                </a:ext>
              </a:extLst>
            </p:cNvPr>
            <p:cNvSpPr/>
            <p:nvPr/>
          </p:nvSpPr>
          <p:spPr>
            <a:xfrm>
              <a:off x="7932740" y="5109637"/>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gr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t>69  05  16  48  17  87  17  40  95  17  84  53  40  64  89  87  20</a:t>
            </a:r>
            <a:endParaRPr lang="en-US" altLang="en-US"/>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Tree>
    <p:extLst>
      <p:ext uri="{BB962C8B-B14F-4D97-AF65-F5344CB8AC3E}">
        <p14:creationId xmlns:p14="http://schemas.microsoft.com/office/powerpoint/2010/main" val="2541302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42">
            <a:extLst>
              <a:ext uri="{FF2B5EF4-FFF2-40B4-BE49-F238E27FC236}">
                <a16:creationId xmlns:a16="http://schemas.microsoft.com/office/drawing/2014/main" id="{2BEF24BF-37D8-4C94-A69A-1BA467D33CFD}"/>
              </a:ext>
            </a:extLst>
          </p:cNvPr>
          <p:cNvGrpSpPr>
            <a:grpSpLocks/>
          </p:cNvGrpSpPr>
          <p:nvPr/>
        </p:nvGrpSpPr>
        <p:grpSpPr bwMode="auto">
          <a:xfrm>
            <a:off x="4145718" y="3054999"/>
            <a:ext cx="4960937" cy="2681288"/>
            <a:chOff x="4113212" y="2984500"/>
            <a:chExt cx="4961454" cy="2682052"/>
          </a:xfrm>
        </p:grpSpPr>
        <p:sp>
          <p:nvSpPr>
            <p:cNvPr id="55" name="Rectangle 54">
              <a:extLst>
                <a:ext uri="{FF2B5EF4-FFF2-40B4-BE49-F238E27FC236}">
                  <a16:creationId xmlns:a16="http://schemas.microsoft.com/office/drawing/2014/main" id="{EB051CEC-9BD0-4CB2-9834-BE5503182A16}"/>
                </a:ext>
              </a:extLst>
            </p:cNvPr>
            <p:cNvSpPr>
              <a:spLocks noChangeArrowheads="1"/>
            </p:cNvSpPr>
            <p:nvPr/>
          </p:nvSpPr>
          <p:spPr bwMode="auto">
            <a:xfrm>
              <a:off x="4113212" y="2984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56" name="5-Point Star 20">
              <a:extLst>
                <a:ext uri="{FF2B5EF4-FFF2-40B4-BE49-F238E27FC236}">
                  <a16:creationId xmlns:a16="http://schemas.microsoft.com/office/drawing/2014/main" id="{8280E420-BAC3-4B1F-AC8C-390A7CD4B732}"/>
                </a:ext>
              </a:extLst>
            </p:cNvPr>
            <p:cNvSpPr>
              <a:spLocks/>
            </p:cNvSpPr>
            <p:nvPr/>
          </p:nvSpPr>
          <p:spPr bwMode="auto">
            <a:xfrm>
              <a:off x="8313460"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4" name="Rectangle 3">
            <a:extLst>
              <a:ext uri="{FF2B5EF4-FFF2-40B4-BE49-F238E27FC236}">
                <a16:creationId xmlns:a16="http://schemas.microsoft.com/office/drawing/2014/main" id="{4499B076-51BC-4E82-860C-C14EBC92AD6D}"/>
              </a:ext>
            </a:extLst>
          </p:cNvPr>
          <p:cNvSpPr/>
          <p:nvPr/>
        </p:nvSpPr>
        <p:spPr>
          <a:xfrm>
            <a:off x="628650" y="1316008"/>
            <a:ext cx="7886700" cy="369332"/>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en-US" dirty="0"/>
              <a:t>Use line 130 of Table D to choose an SRS of 4 hotels.</a:t>
            </a:r>
            <a:endParaRPr lang="en-US" dirty="0"/>
          </a:p>
        </p:txBody>
      </p:sp>
      <p:grpSp>
        <p:nvGrpSpPr>
          <p:cNvPr id="27" name="Group 37">
            <a:extLst>
              <a:ext uri="{FF2B5EF4-FFF2-40B4-BE49-F238E27FC236}">
                <a16:creationId xmlns:a16="http://schemas.microsoft.com/office/drawing/2014/main" id="{9B35D699-CD3F-49F7-BCF3-55E6AE3A350F}"/>
              </a:ext>
            </a:extLst>
          </p:cNvPr>
          <p:cNvGrpSpPr>
            <a:grpSpLocks/>
          </p:cNvGrpSpPr>
          <p:nvPr/>
        </p:nvGrpSpPr>
        <p:grpSpPr bwMode="auto">
          <a:xfrm>
            <a:off x="457462" y="2800999"/>
            <a:ext cx="1785937" cy="2935288"/>
            <a:chOff x="414337" y="2730500"/>
            <a:chExt cx="1785938" cy="2936052"/>
          </a:xfrm>
        </p:grpSpPr>
        <p:sp>
          <p:nvSpPr>
            <p:cNvPr id="28" name="Rectangle 27">
              <a:extLst>
                <a:ext uri="{FF2B5EF4-FFF2-40B4-BE49-F238E27FC236}">
                  <a16:creationId xmlns:a16="http://schemas.microsoft.com/office/drawing/2014/main" id="{DC93D245-AA4C-426A-A386-2FF8C29E33D7}"/>
                </a:ext>
              </a:extLst>
            </p:cNvPr>
            <p:cNvSpPr>
              <a:spLocks noChangeArrowheads="1"/>
            </p:cNvSpPr>
            <p:nvPr/>
          </p:nvSpPr>
          <p:spPr bwMode="auto">
            <a:xfrm>
              <a:off x="414337" y="273050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29" name="5-Point Star 11">
              <a:extLst>
                <a:ext uri="{FF2B5EF4-FFF2-40B4-BE49-F238E27FC236}">
                  <a16:creationId xmlns:a16="http://schemas.microsoft.com/office/drawing/2014/main" id="{0B045300-370A-4936-8FD3-F6736FC5F3A5}"/>
                </a:ext>
              </a:extLst>
            </p:cNvPr>
            <p:cNvSpPr>
              <a:spLocks/>
            </p:cNvSpPr>
            <p:nvPr/>
          </p:nvSpPr>
          <p:spPr bwMode="auto">
            <a:xfrm>
              <a:off x="683419"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0" name="Group 39">
            <a:extLst>
              <a:ext uri="{FF2B5EF4-FFF2-40B4-BE49-F238E27FC236}">
                <a16:creationId xmlns:a16="http://schemas.microsoft.com/office/drawing/2014/main" id="{638C98E6-A94D-466A-93EF-4600D5BAB328}"/>
              </a:ext>
            </a:extLst>
          </p:cNvPr>
          <p:cNvGrpSpPr>
            <a:grpSpLocks/>
          </p:cNvGrpSpPr>
          <p:nvPr/>
        </p:nvGrpSpPr>
        <p:grpSpPr bwMode="auto">
          <a:xfrm>
            <a:off x="1243274" y="2065987"/>
            <a:ext cx="4699000" cy="3670300"/>
            <a:chOff x="1200547" y="1995488"/>
            <a:chExt cx="4698603" cy="3671064"/>
          </a:xfrm>
        </p:grpSpPr>
        <p:sp>
          <p:nvSpPr>
            <p:cNvPr id="31" name="Rectangle 30">
              <a:extLst>
                <a:ext uri="{FF2B5EF4-FFF2-40B4-BE49-F238E27FC236}">
                  <a16:creationId xmlns:a16="http://schemas.microsoft.com/office/drawing/2014/main" id="{7A78E677-90B7-4DA7-BCF6-66EC32429285}"/>
                </a:ext>
              </a:extLst>
            </p:cNvPr>
            <p:cNvSpPr>
              <a:spLocks noChangeArrowheads="1"/>
            </p:cNvSpPr>
            <p:nvPr/>
          </p:nvSpPr>
          <p:spPr bwMode="auto">
            <a:xfrm>
              <a:off x="4113212" y="1995488"/>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2" name="5-Point Star 14">
              <a:extLst>
                <a:ext uri="{FF2B5EF4-FFF2-40B4-BE49-F238E27FC236}">
                  <a16:creationId xmlns:a16="http://schemas.microsoft.com/office/drawing/2014/main" id="{FEECD89F-D0E2-475E-9B58-E74023B370B0}"/>
                </a:ext>
              </a:extLst>
            </p:cNvPr>
            <p:cNvSpPr>
              <a:spLocks/>
            </p:cNvSpPr>
            <p:nvPr/>
          </p:nvSpPr>
          <p:spPr bwMode="auto">
            <a:xfrm>
              <a:off x="1200547"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grpSp>
        <p:nvGrpSpPr>
          <p:cNvPr id="33" name="Group 40">
            <a:extLst>
              <a:ext uri="{FF2B5EF4-FFF2-40B4-BE49-F238E27FC236}">
                <a16:creationId xmlns:a16="http://schemas.microsoft.com/office/drawing/2014/main" id="{F376AC6A-8532-4CD5-877E-59C7976AFB28}"/>
              </a:ext>
            </a:extLst>
          </p:cNvPr>
          <p:cNvGrpSpPr>
            <a:grpSpLocks/>
          </p:cNvGrpSpPr>
          <p:nvPr/>
        </p:nvGrpSpPr>
        <p:grpSpPr bwMode="auto">
          <a:xfrm>
            <a:off x="2243399" y="2312049"/>
            <a:ext cx="3698875" cy="3424238"/>
            <a:chOff x="2200275" y="2241550"/>
            <a:chExt cx="3698875" cy="3425002"/>
          </a:xfrm>
        </p:grpSpPr>
        <p:sp>
          <p:nvSpPr>
            <p:cNvPr id="34" name="Rectangle 33">
              <a:extLst>
                <a:ext uri="{FF2B5EF4-FFF2-40B4-BE49-F238E27FC236}">
                  <a16:creationId xmlns:a16="http://schemas.microsoft.com/office/drawing/2014/main" id="{370B924D-D26D-45D8-8288-AE6A617B3E13}"/>
                </a:ext>
              </a:extLst>
            </p:cNvPr>
            <p:cNvSpPr>
              <a:spLocks noChangeArrowheads="1"/>
            </p:cNvSpPr>
            <p:nvPr/>
          </p:nvSpPr>
          <p:spPr bwMode="auto">
            <a:xfrm>
              <a:off x="4113212" y="2241550"/>
              <a:ext cx="1785938" cy="206375"/>
            </a:xfrm>
            <a:prstGeom prst="rect">
              <a:avLst/>
            </a:prstGeom>
            <a:gradFill rotWithShape="1">
              <a:gsLst>
                <a:gs pos="0">
                  <a:srgbClr val="A6EAF9"/>
                </a:gs>
                <a:gs pos="100000">
                  <a:srgbClr val="4DABBB"/>
                </a:gs>
              </a:gsLst>
              <a:lin ang="5400000"/>
            </a:gradFill>
            <a:ln w="9525">
              <a:solidFill>
                <a:srgbClr val="56A0AC"/>
              </a:solidFill>
              <a:miter lim="800000"/>
              <a:headEnd/>
              <a:tailEnd/>
            </a:ln>
            <a:effectLst>
              <a:outerShdw blurRad="40000"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
          <p:nvSpPr>
            <p:cNvPr id="35" name="5-Point Star 17">
              <a:extLst>
                <a:ext uri="{FF2B5EF4-FFF2-40B4-BE49-F238E27FC236}">
                  <a16:creationId xmlns:a16="http://schemas.microsoft.com/office/drawing/2014/main" id="{00D948CA-840D-401A-816F-DC96270F8638}"/>
                </a:ext>
              </a:extLst>
            </p:cNvPr>
            <p:cNvSpPr>
              <a:spLocks/>
            </p:cNvSpPr>
            <p:nvPr/>
          </p:nvSpPr>
          <p:spPr bwMode="auto">
            <a:xfrm>
              <a:off x="2200275" y="4860985"/>
              <a:ext cx="761206" cy="805567"/>
            </a:xfrm>
            <a:custGeom>
              <a:avLst/>
              <a:gdLst>
                <a:gd name="T0" fmla="*/ 1 w 761206"/>
                <a:gd name="T1" fmla="*/ 307698 h 805567"/>
                <a:gd name="T2" fmla="*/ 290756 w 761206"/>
                <a:gd name="T3" fmla="*/ 307701 h 805567"/>
                <a:gd name="T4" fmla="*/ 380603 w 761206"/>
                <a:gd name="T5" fmla="*/ 0 h 805567"/>
                <a:gd name="T6" fmla="*/ 470450 w 761206"/>
                <a:gd name="T7" fmla="*/ 307701 h 805567"/>
                <a:gd name="T8" fmla="*/ 761205 w 761206"/>
                <a:gd name="T9" fmla="*/ 307698 h 805567"/>
                <a:gd name="T10" fmla="*/ 525978 w 761206"/>
                <a:gd name="T11" fmla="*/ 497866 h 805567"/>
                <a:gd name="T12" fmla="*/ 615828 w 761206"/>
                <a:gd name="T13" fmla="*/ 805565 h 805567"/>
                <a:gd name="T14" fmla="*/ 380603 w 761206"/>
                <a:gd name="T15" fmla="*/ 615394 h 805567"/>
                <a:gd name="T16" fmla="*/ 145378 w 761206"/>
                <a:gd name="T17" fmla="*/ 805565 h 805567"/>
                <a:gd name="T18" fmla="*/ 235228 w 761206"/>
                <a:gd name="T19" fmla="*/ 497866 h 805567"/>
                <a:gd name="T20" fmla="*/ 1 w 761206"/>
                <a:gd name="T21" fmla="*/ 307698 h 8055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1206" h="805567">
                  <a:moveTo>
                    <a:pt x="1" y="307698"/>
                  </a:moveTo>
                  <a:lnTo>
                    <a:pt x="290756" y="307701"/>
                  </a:lnTo>
                  <a:lnTo>
                    <a:pt x="380603" y="0"/>
                  </a:lnTo>
                  <a:lnTo>
                    <a:pt x="470450" y="307701"/>
                  </a:lnTo>
                  <a:lnTo>
                    <a:pt x="761205" y="307698"/>
                  </a:lnTo>
                  <a:lnTo>
                    <a:pt x="525978" y="497866"/>
                  </a:lnTo>
                  <a:lnTo>
                    <a:pt x="615828" y="805565"/>
                  </a:lnTo>
                  <a:lnTo>
                    <a:pt x="380603" y="615394"/>
                  </a:lnTo>
                  <a:lnTo>
                    <a:pt x="145378" y="805565"/>
                  </a:lnTo>
                  <a:lnTo>
                    <a:pt x="235228" y="497866"/>
                  </a:lnTo>
                  <a:lnTo>
                    <a:pt x="1" y="307698"/>
                  </a:lnTo>
                  <a:close/>
                </a:path>
              </a:pathLst>
            </a:custGeom>
            <a:gradFill rotWithShape="1">
              <a:gsLst>
                <a:gs pos="0">
                  <a:srgbClr val="A6EAF9"/>
                </a:gs>
                <a:gs pos="100000">
                  <a:srgbClr val="4DABBB"/>
                </a:gs>
              </a:gsLst>
              <a:lin ang="5400000"/>
            </a:gradFill>
            <a:ln w="9525" cap="flat" cmpd="sng">
              <a:solidFill>
                <a:srgbClr val="56A0AC"/>
              </a:solidFill>
              <a:prstDash val="solid"/>
              <a:round/>
              <a:headEnd/>
              <a:tailEnd/>
            </a:ln>
            <a:effectLst>
              <a:outerShdw blurRad="40000" dist="23000" dir="5400000" rotWithShape="0">
                <a:srgbClr val="000000">
                  <a:alpha val="34999"/>
                </a:srgbClr>
              </a:outerShdw>
            </a:effectLst>
          </p:spPr>
          <p:txBody>
            <a:bodyPr anchor="ctr"/>
            <a:lstStyle/>
            <a:p>
              <a:endParaRPr lang="en-US"/>
            </a:p>
          </p:txBody>
        </p:sp>
      </p:grpSp>
      <p:sp>
        <p:nvSpPr>
          <p:cNvPr id="36" name="&quot;No&quot; Symbol 21">
            <a:extLst>
              <a:ext uri="{FF2B5EF4-FFF2-40B4-BE49-F238E27FC236}">
                <a16:creationId xmlns:a16="http://schemas.microsoft.com/office/drawing/2014/main" id="{37758C39-64D2-4A1B-A63D-F188BCBF05A9}"/>
              </a:ext>
            </a:extLst>
          </p:cNvPr>
          <p:cNvSpPr>
            <a:spLocks/>
          </p:cNvSpPr>
          <p:nvPr/>
        </p:nvSpPr>
        <p:spPr bwMode="auto">
          <a:xfrm>
            <a:off x="393962" y="5198124"/>
            <a:ext cx="444500" cy="442913"/>
          </a:xfrm>
          <a:custGeom>
            <a:avLst/>
            <a:gdLst>
              <a:gd name="T0" fmla="*/ 0 w 444500"/>
              <a:gd name="T1" fmla="*/ 221457 h 442913"/>
              <a:gd name="T2" fmla="*/ 222250 w 444500"/>
              <a:gd name="T3" fmla="*/ 0 h 442913"/>
              <a:gd name="T4" fmla="*/ 444500 w 444500"/>
              <a:gd name="T5" fmla="*/ 221457 h 442913"/>
              <a:gd name="T6" fmla="*/ 222250 w 444500"/>
              <a:gd name="T7" fmla="*/ 442914 h 442913"/>
              <a:gd name="T8" fmla="*/ 0 w 444500"/>
              <a:gd name="T9" fmla="*/ 221457 h 442913"/>
              <a:gd name="T10" fmla="*/ 344723 w 444500"/>
              <a:gd name="T11" fmla="*/ 287246 h 442913"/>
              <a:gd name="T12" fmla="*/ 320223 w 444500"/>
              <a:gd name="T13" fmla="*/ 123132 h 442913"/>
              <a:gd name="T14" fmla="*/ 156231 w 444500"/>
              <a:gd name="T15" fmla="*/ 99603 h 442913"/>
              <a:gd name="T16" fmla="*/ 344723 w 444500"/>
              <a:gd name="T17" fmla="*/ 287246 h 442913"/>
              <a:gd name="T18" fmla="*/ 99777 w 444500"/>
              <a:gd name="T19" fmla="*/ 155667 h 442913"/>
              <a:gd name="T20" fmla="*/ 124277 w 444500"/>
              <a:gd name="T21" fmla="*/ 319781 h 442913"/>
              <a:gd name="T22" fmla="*/ 288269 w 444500"/>
              <a:gd name="T23" fmla="*/ 343310 h 442913"/>
              <a:gd name="T24" fmla="*/ 99777 w 444500"/>
              <a:gd name="T25" fmla="*/ 155667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4500" h="442913">
                <a:moveTo>
                  <a:pt x="0" y="221457"/>
                </a:moveTo>
                <a:cubicBezTo>
                  <a:pt x="0" y="99150"/>
                  <a:pt x="99505" y="0"/>
                  <a:pt x="222250" y="0"/>
                </a:cubicBezTo>
                <a:cubicBezTo>
                  <a:pt x="344995" y="0"/>
                  <a:pt x="444500" y="99150"/>
                  <a:pt x="444500" y="221457"/>
                </a:cubicBezTo>
                <a:cubicBezTo>
                  <a:pt x="444500" y="343764"/>
                  <a:pt x="344995" y="442914"/>
                  <a:pt x="222250" y="442914"/>
                </a:cubicBezTo>
                <a:cubicBezTo>
                  <a:pt x="99505" y="442914"/>
                  <a:pt x="0" y="343764"/>
                  <a:pt x="0" y="221457"/>
                </a:cubicBezTo>
                <a:close/>
                <a:moveTo>
                  <a:pt x="344723" y="287246"/>
                </a:moveTo>
                <a:cubicBezTo>
                  <a:pt x="374090" y="233197"/>
                  <a:pt x="364114" y="166369"/>
                  <a:pt x="320223" y="123132"/>
                </a:cubicBezTo>
                <a:cubicBezTo>
                  <a:pt x="276716" y="80274"/>
                  <a:pt x="210149" y="70723"/>
                  <a:pt x="156231" y="99603"/>
                </a:cubicBezTo>
                <a:lnTo>
                  <a:pt x="344723" y="287246"/>
                </a:lnTo>
                <a:close/>
                <a:moveTo>
                  <a:pt x="99777" y="155667"/>
                </a:moveTo>
                <a:cubicBezTo>
                  <a:pt x="70410" y="209716"/>
                  <a:pt x="80386" y="276544"/>
                  <a:pt x="124277" y="319781"/>
                </a:cubicBezTo>
                <a:cubicBezTo>
                  <a:pt x="167784" y="362639"/>
                  <a:pt x="234351" y="372190"/>
                  <a:pt x="288269" y="343310"/>
                </a:cubicBezTo>
                <a:lnTo>
                  <a:pt x="99777" y="155667"/>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7" name="&quot;No&quot; Symbol 22">
            <a:extLst>
              <a:ext uri="{FF2B5EF4-FFF2-40B4-BE49-F238E27FC236}">
                <a16:creationId xmlns:a16="http://schemas.microsoft.com/office/drawing/2014/main" id="{9E21EFF3-5487-4E7E-88C3-45AA27CAC68F}"/>
              </a:ext>
            </a:extLst>
          </p:cNvPr>
          <p:cNvSpPr>
            <a:spLocks/>
          </p:cNvSpPr>
          <p:nvPr/>
        </p:nvSpPr>
        <p:spPr bwMode="auto">
          <a:xfrm>
            <a:off x="1895737"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sp>
        <p:nvSpPr>
          <p:cNvPr id="38" name="&quot;No&quot; Symbol 23">
            <a:extLst>
              <a:ext uri="{FF2B5EF4-FFF2-40B4-BE49-F238E27FC236}">
                <a16:creationId xmlns:a16="http://schemas.microsoft.com/office/drawing/2014/main" id="{89E698FB-167A-4A6F-852A-F07C03E50902}"/>
              </a:ext>
            </a:extLst>
          </p:cNvPr>
          <p:cNvSpPr>
            <a:spLocks/>
          </p:cNvSpPr>
          <p:nvPr/>
        </p:nvSpPr>
        <p:spPr bwMode="auto">
          <a:xfrm>
            <a:off x="2921262" y="5198124"/>
            <a:ext cx="442912" cy="442913"/>
          </a:xfrm>
          <a:custGeom>
            <a:avLst/>
            <a:gdLst>
              <a:gd name="T0" fmla="*/ 0 w 442912"/>
              <a:gd name="T1" fmla="*/ 221457 h 442913"/>
              <a:gd name="T2" fmla="*/ 221456 w 442912"/>
              <a:gd name="T3" fmla="*/ 0 h 442913"/>
              <a:gd name="T4" fmla="*/ 442912 w 442912"/>
              <a:gd name="T5" fmla="*/ 221457 h 442913"/>
              <a:gd name="T6" fmla="*/ 221456 w 442912"/>
              <a:gd name="T7" fmla="*/ 442914 h 442913"/>
              <a:gd name="T8" fmla="*/ 0 w 442912"/>
              <a:gd name="T9" fmla="*/ 221457 h 442913"/>
              <a:gd name="T10" fmla="*/ 343322 w 442912"/>
              <a:gd name="T11" fmla="*/ 287077 h 442913"/>
              <a:gd name="T12" fmla="*/ 319327 w 442912"/>
              <a:gd name="T13" fmla="*/ 123586 h 442913"/>
              <a:gd name="T14" fmla="*/ 155835 w 442912"/>
              <a:gd name="T15" fmla="*/ 99590 h 442913"/>
              <a:gd name="T16" fmla="*/ 343322 w 442912"/>
              <a:gd name="T17" fmla="*/ 287077 h 442913"/>
              <a:gd name="T18" fmla="*/ 99590 w 442912"/>
              <a:gd name="T19" fmla="*/ 155836 h 442913"/>
              <a:gd name="T20" fmla="*/ 123585 w 442912"/>
              <a:gd name="T21" fmla="*/ 319327 h 442913"/>
              <a:gd name="T22" fmla="*/ 287077 w 442912"/>
              <a:gd name="T23" fmla="*/ 343323 h 442913"/>
              <a:gd name="T24" fmla="*/ 99590 w 442912"/>
              <a:gd name="T25" fmla="*/ 155836 h 4429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2912" h="442913">
                <a:moveTo>
                  <a:pt x="0" y="221457"/>
                </a:moveTo>
                <a:cubicBezTo>
                  <a:pt x="0" y="99150"/>
                  <a:pt x="99149" y="0"/>
                  <a:pt x="221456" y="0"/>
                </a:cubicBezTo>
                <a:cubicBezTo>
                  <a:pt x="343763" y="0"/>
                  <a:pt x="442912" y="99150"/>
                  <a:pt x="442912" y="221457"/>
                </a:cubicBezTo>
                <a:cubicBezTo>
                  <a:pt x="442912" y="343764"/>
                  <a:pt x="343763" y="442914"/>
                  <a:pt x="221456" y="442914"/>
                </a:cubicBezTo>
                <a:cubicBezTo>
                  <a:pt x="99149" y="442914"/>
                  <a:pt x="0" y="343764"/>
                  <a:pt x="0" y="221457"/>
                </a:cubicBezTo>
                <a:close/>
                <a:moveTo>
                  <a:pt x="343322" y="287077"/>
                </a:moveTo>
                <a:cubicBezTo>
                  <a:pt x="372300" y="233260"/>
                  <a:pt x="362547" y="166806"/>
                  <a:pt x="319327" y="123586"/>
                </a:cubicBezTo>
                <a:cubicBezTo>
                  <a:pt x="276106" y="80365"/>
                  <a:pt x="209653" y="70611"/>
                  <a:pt x="155835" y="99590"/>
                </a:cubicBezTo>
                <a:lnTo>
                  <a:pt x="343322" y="287077"/>
                </a:lnTo>
                <a:close/>
                <a:moveTo>
                  <a:pt x="99590" y="155836"/>
                </a:moveTo>
                <a:cubicBezTo>
                  <a:pt x="70612" y="209653"/>
                  <a:pt x="80365" y="276107"/>
                  <a:pt x="123585" y="319327"/>
                </a:cubicBezTo>
                <a:cubicBezTo>
                  <a:pt x="166806" y="362548"/>
                  <a:pt x="233259" y="372302"/>
                  <a:pt x="287077" y="343323"/>
                </a:cubicBezTo>
                <a:lnTo>
                  <a:pt x="99590" y="155836"/>
                </a:lnTo>
                <a:close/>
              </a:path>
            </a:pathLst>
          </a:custGeom>
          <a:solidFill>
            <a:srgbClr val="800000"/>
          </a:solidFill>
          <a:ln w="6350" cap="flat" cmpd="sng">
            <a:solidFill>
              <a:srgbClr val="7B8BA6"/>
            </a:solidFill>
            <a:prstDash val="solid"/>
            <a:round/>
            <a:headEnd type="none" w="med" len="med"/>
            <a:tailEnd type="none" w="med" len="med"/>
          </a:ln>
          <a:effectLst>
            <a:outerShdw blurRad="40000" dist="20000" dir="5400000" rotWithShape="0">
              <a:srgbClr val="000000">
                <a:alpha val="37999"/>
              </a:srgbClr>
            </a:outerShdw>
          </a:effectLst>
        </p:spPr>
        <p:txBody>
          <a:bodyPr anchor="ctr"/>
          <a:lstStyle/>
          <a:p>
            <a:endParaRPr lang="en-US"/>
          </a:p>
        </p:txBody>
      </p:sp>
      <p:grpSp>
        <p:nvGrpSpPr>
          <p:cNvPr id="39" name="Group 41">
            <a:extLst>
              <a:ext uri="{FF2B5EF4-FFF2-40B4-BE49-F238E27FC236}">
                <a16:creationId xmlns:a16="http://schemas.microsoft.com/office/drawing/2014/main" id="{A304B55D-3005-4605-9EEE-2AA8B57212B2}"/>
              </a:ext>
            </a:extLst>
          </p:cNvPr>
          <p:cNvGrpSpPr>
            <a:grpSpLocks/>
          </p:cNvGrpSpPr>
          <p:nvPr/>
        </p:nvGrpSpPr>
        <p:grpSpPr bwMode="auto">
          <a:xfrm>
            <a:off x="3948374" y="5180616"/>
            <a:ext cx="4470400" cy="460375"/>
            <a:chOff x="3905248" y="5109637"/>
            <a:chExt cx="4470404" cy="461665"/>
          </a:xfrm>
          <a:solidFill>
            <a:srgbClr val="800000"/>
          </a:solidFill>
        </p:grpSpPr>
        <p:sp>
          <p:nvSpPr>
            <p:cNvPr id="40" name="&quot;No&quot; Symbol 25">
              <a:extLst>
                <a:ext uri="{FF2B5EF4-FFF2-40B4-BE49-F238E27FC236}">
                  <a16:creationId xmlns:a16="http://schemas.microsoft.com/office/drawing/2014/main" id="{20C1A7A4-C622-4839-B73D-1345E0D68ACE}"/>
                </a:ext>
              </a:extLst>
            </p:cNvPr>
            <p:cNvSpPr/>
            <p:nvPr/>
          </p:nvSpPr>
          <p:spPr>
            <a:xfrm>
              <a:off x="3905248" y="5128740"/>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1" name="&quot;No&quot; Symbol 26">
              <a:extLst>
                <a:ext uri="{FF2B5EF4-FFF2-40B4-BE49-F238E27FC236}">
                  <a16:creationId xmlns:a16="http://schemas.microsoft.com/office/drawing/2014/main" id="{46CFAD13-8D02-4EB8-80AD-3284837CCB81}"/>
                </a:ext>
              </a:extLst>
            </p:cNvPr>
            <p:cNvSpPr/>
            <p:nvPr/>
          </p:nvSpPr>
          <p:spPr>
            <a:xfrm>
              <a:off x="4411661"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2" name="&quot;No&quot; Symbol 27">
              <a:extLst>
                <a:ext uri="{FF2B5EF4-FFF2-40B4-BE49-F238E27FC236}">
                  <a16:creationId xmlns:a16="http://schemas.microsoft.com/office/drawing/2014/main" id="{410969CE-01C1-44E3-83B6-794767B51C79}"/>
                </a:ext>
              </a:extLst>
            </p:cNvPr>
            <p:cNvSpPr/>
            <p:nvPr/>
          </p:nvSpPr>
          <p:spPr>
            <a:xfrm>
              <a:off x="5408612"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3" name="&quot;No&quot; Symbol 28">
              <a:extLst>
                <a:ext uri="{FF2B5EF4-FFF2-40B4-BE49-F238E27FC236}">
                  <a16:creationId xmlns:a16="http://schemas.microsoft.com/office/drawing/2014/main" id="{1B0A39E0-3C4F-4FFC-9771-F32900B84C02}"/>
                </a:ext>
              </a:extLst>
            </p:cNvPr>
            <p:cNvSpPr/>
            <p:nvPr/>
          </p:nvSpPr>
          <p:spPr>
            <a:xfrm>
              <a:off x="6405563"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4" name="&quot;No&quot; Symbol 29">
              <a:extLst>
                <a:ext uri="{FF2B5EF4-FFF2-40B4-BE49-F238E27FC236}">
                  <a16:creationId xmlns:a16="http://schemas.microsoft.com/office/drawing/2014/main" id="{4711636A-5826-4FFA-B78B-6E453F4F9E1D}"/>
                </a:ext>
              </a:extLst>
            </p:cNvPr>
            <p:cNvSpPr/>
            <p:nvPr/>
          </p:nvSpPr>
          <p:spPr>
            <a:xfrm>
              <a:off x="5899150" y="5128740"/>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5" name="&quot;No&quot; Symbol 30">
              <a:extLst>
                <a:ext uri="{FF2B5EF4-FFF2-40B4-BE49-F238E27FC236}">
                  <a16:creationId xmlns:a16="http://schemas.microsoft.com/office/drawing/2014/main" id="{5443D2B1-075E-47DE-BB9D-C75A4FBFB814}"/>
                </a:ext>
              </a:extLst>
            </p:cNvPr>
            <p:cNvSpPr/>
            <p:nvPr/>
          </p:nvSpPr>
          <p:spPr>
            <a:xfrm>
              <a:off x="6911976" y="5109637"/>
              <a:ext cx="442913"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6" name="&quot;No&quot; Symbol 31">
              <a:extLst>
                <a:ext uri="{FF2B5EF4-FFF2-40B4-BE49-F238E27FC236}">
                  <a16:creationId xmlns:a16="http://schemas.microsoft.com/office/drawing/2014/main" id="{E3FEC9C3-00DA-40F2-8D1C-1EADF90CC4C6}"/>
                </a:ext>
              </a:extLst>
            </p:cNvPr>
            <p:cNvSpPr/>
            <p:nvPr/>
          </p:nvSpPr>
          <p:spPr>
            <a:xfrm>
              <a:off x="7450139" y="5128740"/>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sp>
          <p:nvSpPr>
            <p:cNvPr id="47" name="&quot;No&quot; Symbol 32">
              <a:extLst>
                <a:ext uri="{FF2B5EF4-FFF2-40B4-BE49-F238E27FC236}">
                  <a16:creationId xmlns:a16="http://schemas.microsoft.com/office/drawing/2014/main" id="{5C44965B-333A-4BE5-AB16-F3AAE9A177A6}"/>
                </a:ext>
              </a:extLst>
            </p:cNvPr>
            <p:cNvSpPr/>
            <p:nvPr/>
          </p:nvSpPr>
          <p:spPr>
            <a:xfrm>
              <a:off x="7932740" y="5109637"/>
              <a:ext cx="442912" cy="442562"/>
            </a:xfrm>
            <a:prstGeom prst="noSmoking">
              <a:avLst/>
            </a:prstGeom>
            <a:grpFill/>
            <a:ln w="6350" cap="flat" cmpd="sng" algn="ctr">
              <a:solidFill>
                <a:schemeClr val="accent3">
                  <a:shade val="95000"/>
                  <a:satMod val="105000"/>
                </a:schemeClr>
              </a:solidFill>
              <a:prstDash val="solid"/>
              <a:round/>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endParaRPr>
            </a:p>
          </p:txBody>
        </p:sp>
      </p:grpSp>
      <p:sp>
        <p:nvSpPr>
          <p:cNvPr id="48" name="Rectangle 11">
            <a:extLst>
              <a:ext uri="{FF2B5EF4-FFF2-40B4-BE49-F238E27FC236}">
                <a16:creationId xmlns:a16="http://schemas.microsoft.com/office/drawing/2014/main" id="{37E1C589-DC42-4CA6-AD36-2AE2539AD1E7}"/>
              </a:ext>
            </a:extLst>
          </p:cNvPr>
          <p:cNvSpPr>
            <a:spLocks noChangeArrowheads="1"/>
          </p:cNvSpPr>
          <p:nvPr/>
        </p:nvSpPr>
        <p:spPr bwMode="auto">
          <a:xfrm>
            <a:off x="417774" y="1746899"/>
            <a:ext cx="7581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01 Aloha Kai 		08 Captiva 		15 Palm Tree 		22 Sea Shell</a:t>
            </a:r>
          </a:p>
          <a:p>
            <a:pPr eaLnBrk="1" hangingPunct="1"/>
            <a:r>
              <a:rPr lang="en-US" altLang="en-US" sz="1600" dirty="0"/>
              <a:t>02 Anchor Down 	09 Casa del Mar 	16 Radisson 		23 Silver Beach</a:t>
            </a:r>
          </a:p>
          <a:p>
            <a:pPr eaLnBrk="1" hangingPunct="1"/>
            <a:r>
              <a:rPr lang="en-US" altLang="en-US" sz="1600" dirty="0"/>
              <a:t>03 Banana Bay 	10 Coconuts 		17 Ramada 		24 Sunset Beach</a:t>
            </a:r>
          </a:p>
          <a:p>
            <a:pPr eaLnBrk="1" hangingPunct="1"/>
            <a:r>
              <a:rPr lang="en-US" altLang="en-US" sz="1600" dirty="0"/>
              <a:t>04 Banyan Tree 	11 Diplomat 		18 Sandpiper 		25 </a:t>
            </a:r>
            <a:r>
              <a:rPr lang="en-US" altLang="en-US" sz="1600" dirty="0" err="1"/>
              <a:t>Tradewinds</a:t>
            </a:r>
            <a:endParaRPr lang="en-US" altLang="en-US" sz="1600" dirty="0"/>
          </a:p>
          <a:p>
            <a:pPr eaLnBrk="1" hangingPunct="1"/>
            <a:r>
              <a:rPr lang="en-US" altLang="en-US" sz="1600" dirty="0"/>
              <a:t>05 Beach Castle 	12 Holiday Inn 		19 Sea Castle 		26 Tropical Breeze</a:t>
            </a:r>
          </a:p>
          <a:p>
            <a:pPr eaLnBrk="1" hangingPunct="1"/>
            <a:r>
              <a:rPr lang="en-US" altLang="en-US" sz="1600" dirty="0"/>
              <a:t>06 Best Western 	13 Lime Tree 		20 Sea Club 		27 Tropical Shores</a:t>
            </a:r>
          </a:p>
          <a:p>
            <a:pPr eaLnBrk="1" hangingPunct="1"/>
            <a:r>
              <a:rPr lang="en-US" altLang="en-US" sz="1600" dirty="0"/>
              <a:t>07 Cabana 		14 Outrigger 		21 Sea Grape 		28 Veranda</a:t>
            </a:r>
          </a:p>
        </p:txBody>
      </p:sp>
      <p:sp>
        <p:nvSpPr>
          <p:cNvPr id="49" name="Rectangle 48">
            <a:extLst>
              <a:ext uri="{FF2B5EF4-FFF2-40B4-BE49-F238E27FC236}">
                <a16:creationId xmlns:a16="http://schemas.microsoft.com/office/drawing/2014/main" id="{B896B583-876E-43A2-87ED-A6592256FFFE}"/>
              </a:ext>
            </a:extLst>
          </p:cNvPr>
          <p:cNvSpPr>
            <a:spLocks noChangeArrowheads="1"/>
          </p:cNvSpPr>
          <p:nvPr/>
        </p:nvSpPr>
        <p:spPr bwMode="auto">
          <a:xfrm>
            <a:off x="743212" y="3658249"/>
            <a:ext cx="7391400" cy="400050"/>
          </a:xfrm>
          <a:prstGeom prst="rect">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spAutoFit/>
          </a:bodyPr>
          <a:lstStyle/>
          <a:p>
            <a:pPr>
              <a:defRPr/>
            </a:pPr>
            <a:r>
              <a:rPr lang="en-US" sz="2000" b="1" dirty="0">
                <a:solidFill>
                  <a:srgbClr val="000000"/>
                </a:solidFill>
                <a:latin typeface="Arial" charset="0"/>
                <a:ea typeface="ＭＳ Ｐゴシック" charset="0"/>
                <a:cs typeface="ＭＳ Ｐゴシック" charset="0"/>
              </a:rPr>
              <a:t>69051	 64817	 87174	 09517</a:t>
            </a:r>
            <a:r>
              <a:rPr lang="en-US" b="1" dirty="0">
                <a:solidFill>
                  <a:srgbClr val="000000"/>
                </a:solidFill>
                <a:latin typeface="Arial" charset="0"/>
                <a:ea typeface="ＭＳ Ｐゴシック" charset="0"/>
                <a:cs typeface="ＭＳ Ｐゴシック" charset="0"/>
              </a:rPr>
              <a:t> </a:t>
            </a:r>
            <a:r>
              <a:rPr lang="en-US" sz="2000" b="1" dirty="0">
                <a:solidFill>
                  <a:srgbClr val="000000"/>
                </a:solidFill>
                <a:latin typeface="Arial" charset="0"/>
                <a:ea typeface="ＭＳ Ｐゴシック" charset="0"/>
                <a:cs typeface="ＭＳ Ｐゴシック" charset="0"/>
              </a:rPr>
              <a:t>	84534 	06489 	87201 	97245</a:t>
            </a:r>
            <a:endParaRPr lang="en-US" sz="2000" dirty="0">
              <a:solidFill>
                <a:srgbClr val="000000"/>
              </a:solidFill>
              <a:latin typeface="Arial" charset="0"/>
              <a:ea typeface="ＭＳ Ｐゴシック" charset="0"/>
              <a:cs typeface="ＭＳ Ｐゴシック" charset="0"/>
            </a:endParaRPr>
          </a:p>
        </p:txBody>
      </p:sp>
      <p:sp>
        <p:nvSpPr>
          <p:cNvPr id="50" name="Rectangle 49">
            <a:extLst>
              <a:ext uri="{FF2B5EF4-FFF2-40B4-BE49-F238E27FC236}">
                <a16:creationId xmlns:a16="http://schemas.microsoft.com/office/drawing/2014/main" id="{7C7B76A8-CB25-4BA8-BB1B-06E524557B5B}"/>
              </a:ext>
            </a:extLst>
          </p:cNvPr>
          <p:cNvSpPr>
            <a:spLocks noChangeArrowheads="1"/>
          </p:cNvSpPr>
          <p:nvPr/>
        </p:nvSpPr>
        <p:spPr bwMode="auto">
          <a:xfrm>
            <a:off x="344749" y="5180662"/>
            <a:ext cx="877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t>69  05  16  48  17  87  17  40  95  17  84  53  40  64  89  87  20</a:t>
            </a:r>
            <a:endParaRPr lang="en-US" altLang="en-US"/>
          </a:p>
        </p:txBody>
      </p:sp>
      <p:sp>
        <p:nvSpPr>
          <p:cNvPr id="51" name="Down Arrow 36">
            <a:extLst>
              <a:ext uri="{FF2B5EF4-FFF2-40B4-BE49-F238E27FC236}">
                <a16:creationId xmlns:a16="http://schemas.microsoft.com/office/drawing/2014/main" id="{2D1EB3F2-6C3D-4423-B40C-CB9F55D3BCBE}"/>
              </a:ext>
            </a:extLst>
          </p:cNvPr>
          <p:cNvSpPr>
            <a:spLocks noChangeArrowheads="1"/>
          </p:cNvSpPr>
          <p:nvPr/>
        </p:nvSpPr>
        <p:spPr bwMode="auto">
          <a:xfrm>
            <a:off x="415633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2" name="Down Arrow 37">
            <a:extLst>
              <a:ext uri="{FF2B5EF4-FFF2-40B4-BE49-F238E27FC236}">
                <a16:creationId xmlns:a16="http://schemas.microsoft.com/office/drawing/2014/main" id="{A6AB4A19-08CE-4A9D-A393-6521559581B3}"/>
              </a:ext>
            </a:extLst>
          </p:cNvPr>
          <p:cNvSpPr>
            <a:spLocks noChangeArrowheads="1"/>
          </p:cNvSpPr>
          <p:nvPr/>
        </p:nvSpPr>
        <p:spPr bwMode="auto">
          <a:xfrm>
            <a:off x="873387" y="4121799"/>
            <a:ext cx="741362"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3" name="Down Arrow 38">
            <a:extLst>
              <a:ext uri="{FF2B5EF4-FFF2-40B4-BE49-F238E27FC236}">
                <a16:creationId xmlns:a16="http://schemas.microsoft.com/office/drawing/2014/main" id="{DCBA8633-B0F4-4252-8831-5F526C3E5A8A}"/>
              </a:ext>
            </a:extLst>
          </p:cNvPr>
          <p:cNvSpPr>
            <a:spLocks noChangeArrowheads="1"/>
          </p:cNvSpPr>
          <p:nvPr/>
        </p:nvSpPr>
        <p:spPr bwMode="auto">
          <a:xfrm>
            <a:off x="7234499" y="4121799"/>
            <a:ext cx="741363" cy="809625"/>
          </a:xfrm>
          <a:prstGeom prst="downArrow">
            <a:avLst>
              <a:gd name="adj1" fmla="val 50000"/>
              <a:gd name="adj2" fmla="val 49998"/>
            </a:avLst>
          </a:prstGeom>
          <a:gradFill rotWithShape="1">
            <a:gsLst>
              <a:gs pos="0">
                <a:srgbClr val="F4F1F5"/>
              </a:gs>
              <a:gs pos="64999">
                <a:srgbClr val="E3DBE6"/>
              </a:gs>
              <a:gs pos="100000">
                <a:srgbClr val="D9CCDC"/>
              </a:gs>
            </a:gsLst>
            <a:lin ang="5400000" scaled="1"/>
          </a:gradFill>
          <a:ln w="9525">
            <a:solidFill>
              <a:srgbClr val="9A8C9D"/>
            </a:solidFill>
            <a:miter lim="800000"/>
            <a:headEnd/>
            <a:tailEnd/>
          </a:ln>
          <a:effectLst>
            <a:outerShdw blurRad="40000" dist="20000" dir="5400000" rotWithShape="0">
              <a:srgbClr val="808080">
                <a:alpha val="37999"/>
              </a:srgbClr>
            </a:outerShdw>
          </a:effectLst>
        </p:spPr>
        <p:txBody>
          <a:bodyPr anchor="ctr"/>
          <a:lstStyle/>
          <a:p>
            <a:pPr algn="ctr">
              <a:defRPr/>
            </a:pPr>
            <a:endParaRPr lang="en-US" dirty="0">
              <a:solidFill>
                <a:schemeClr val="dk1"/>
              </a:solidFill>
              <a:latin typeface="+mn-lt"/>
              <a:ea typeface="+mn-ea"/>
            </a:endParaRPr>
          </a:p>
        </p:txBody>
      </p:sp>
      <p:sp>
        <p:nvSpPr>
          <p:cNvPr id="57" name="Rectangle: Rounded Corners 56">
            <a:extLst>
              <a:ext uri="{FF2B5EF4-FFF2-40B4-BE49-F238E27FC236}">
                <a16:creationId xmlns:a16="http://schemas.microsoft.com/office/drawing/2014/main" id="{FD8C4621-1541-4DCA-83AA-9BCC78601FC5}"/>
              </a:ext>
            </a:extLst>
          </p:cNvPr>
          <p:cNvSpPr>
            <a:spLocks noChangeArrowheads="1"/>
          </p:cNvSpPr>
          <p:nvPr/>
        </p:nvSpPr>
        <p:spPr bwMode="auto">
          <a:xfrm>
            <a:off x="1343391" y="5761887"/>
            <a:ext cx="6775240" cy="578882"/>
          </a:xfrm>
          <a:prstGeom prst="roundRect">
            <a:avLst/>
          </a:prstGeom>
          <a:solidFill>
            <a:srgbClr val="CCCCFF"/>
          </a:solidFill>
          <a:ln>
            <a:solidFill>
              <a:srgbClr val="CCCCFF"/>
            </a:solidFill>
          </a:ln>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dirty="0">
                <a:latin typeface="Segoe Print" panose="02000600000000000000" pitchFamily="2" charset="0"/>
              </a:rPr>
              <a:t>Our SRS of 4 hotels is: </a:t>
            </a:r>
            <a:br>
              <a:rPr lang="en-US" altLang="en-US" sz="1400" dirty="0">
                <a:latin typeface="Segoe Print" panose="02000600000000000000" pitchFamily="2" charset="0"/>
              </a:rPr>
            </a:br>
            <a:r>
              <a:rPr lang="en-US" altLang="en-US" sz="1400" dirty="0">
                <a:latin typeface="Segoe Print" panose="02000600000000000000" pitchFamily="2" charset="0"/>
              </a:rPr>
              <a:t>05 Beach Castle, 16 Radisson, 17 Ramada, and 20 Sea Club.</a:t>
            </a:r>
          </a:p>
        </p:txBody>
      </p:sp>
    </p:spTree>
    <p:extLst>
      <p:ext uri="{BB962C8B-B14F-4D97-AF65-F5344CB8AC3E}">
        <p14:creationId xmlns:p14="http://schemas.microsoft.com/office/powerpoint/2010/main" val="80721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Other Sampling Methods</a:t>
            </a:r>
          </a:p>
        </p:txBody>
      </p:sp>
      <p:sp>
        <p:nvSpPr>
          <p:cNvPr id="3" name="Rectangle 2">
            <a:extLst>
              <a:ext uri="{FF2B5EF4-FFF2-40B4-BE49-F238E27FC236}">
                <a16:creationId xmlns:a16="http://schemas.microsoft.com/office/drawing/2014/main" id="{9C62895C-17FA-4FE6-8916-88600531F49D}"/>
              </a:ext>
            </a:extLst>
          </p:cNvPr>
          <p:cNvSpPr/>
          <p:nvPr/>
        </p:nvSpPr>
        <p:spPr>
          <a:xfrm>
            <a:off x="628650" y="1396851"/>
            <a:ext cx="7886700" cy="707886"/>
          </a:xfrm>
          <a:prstGeom prst="rect">
            <a:avLst/>
          </a:prstGeom>
        </p:spPr>
        <p:txBody>
          <a:bodyPr wrap="square">
            <a:spAutoFit/>
          </a:bodyPr>
          <a:lstStyle/>
          <a:p>
            <a:r>
              <a:rPr lang="en-US" sz="2000" dirty="0"/>
              <a:t>One of the most common alternatives to simple random sampling is called stratified random sampling.</a:t>
            </a:r>
          </a:p>
        </p:txBody>
      </p:sp>
      <p:sp>
        <p:nvSpPr>
          <p:cNvPr id="10" name="TextBox 9">
            <a:extLst>
              <a:ext uri="{FF2B5EF4-FFF2-40B4-BE49-F238E27FC236}">
                <a16:creationId xmlns:a16="http://schemas.microsoft.com/office/drawing/2014/main" id="{77EA1B82-B417-4BFF-8804-BDF930B6725D}"/>
              </a:ext>
            </a:extLst>
          </p:cNvPr>
          <p:cNvSpPr txBox="1">
            <a:spLocks noChangeArrowheads="1"/>
          </p:cNvSpPr>
          <p:nvPr/>
        </p:nvSpPr>
        <p:spPr bwMode="auto">
          <a:xfrm>
            <a:off x="698739" y="2152550"/>
            <a:ext cx="7886699" cy="132343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b="1" dirty="0">
                <a:latin typeface="+mn-lt"/>
              </a:rPr>
              <a:t>Strata </a:t>
            </a:r>
            <a:r>
              <a:rPr lang="en-US" sz="2000" dirty="0">
                <a:latin typeface="+mn-lt"/>
              </a:rPr>
              <a:t>are groups of individuals in a population who share characteristics thought to be associated with the variables being measured in a study. </a:t>
            </a:r>
            <a:r>
              <a:rPr lang="en-US" sz="2000" b="1" dirty="0">
                <a:latin typeface="+mn-lt"/>
              </a:rPr>
              <a:t>Stratified random sampling </a:t>
            </a:r>
            <a:r>
              <a:rPr lang="en-US" sz="2000" dirty="0">
                <a:latin typeface="+mn-lt"/>
              </a:rPr>
              <a:t>selects a sample by choosing an SRS from each stratum and combining the SRSs into one overall sample.</a:t>
            </a:r>
            <a:endParaRPr lang="en-US" sz="2000" dirty="0">
              <a:solidFill>
                <a:srgbClr val="000000"/>
              </a:solidFill>
              <a:latin typeface="+mn-lt"/>
            </a:endParaRPr>
          </a:p>
        </p:txBody>
      </p:sp>
      <p:sp>
        <p:nvSpPr>
          <p:cNvPr id="5" name="Rectangle 4">
            <a:extLst>
              <a:ext uri="{FF2B5EF4-FFF2-40B4-BE49-F238E27FC236}">
                <a16:creationId xmlns:a16="http://schemas.microsoft.com/office/drawing/2014/main" id="{9E3FBBF8-E17B-4CAA-B497-232B6461FE21}"/>
              </a:ext>
            </a:extLst>
          </p:cNvPr>
          <p:cNvSpPr/>
          <p:nvPr/>
        </p:nvSpPr>
        <p:spPr>
          <a:xfrm>
            <a:off x="698739" y="3628232"/>
            <a:ext cx="7886699" cy="1015663"/>
          </a:xfrm>
          <a:prstGeom prst="rect">
            <a:avLst/>
          </a:prstGeom>
        </p:spPr>
        <p:txBody>
          <a:bodyPr wrap="square">
            <a:spAutoFit/>
          </a:bodyPr>
          <a:lstStyle/>
          <a:p>
            <a:r>
              <a:rPr lang="en-US" sz="2000" dirty="0"/>
              <a:t>Stratified random sampling works best when the individuals within each stratum are similar (homogeneous) with respect to what is being measured and when there are large differences between strata.</a:t>
            </a:r>
          </a:p>
        </p:txBody>
      </p:sp>
      <p:sp>
        <p:nvSpPr>
          <p:cNvPr id="4" name="Rectangle 3">
            <a:extLst>
              <a:ext uri="{FF2B5EF4-FFF2-40B4-BE49-F238E27FC236}">
                <a16:creationId xmlns:a16="http://schemas.microsoft.com/office/drawing/2014/main" id="{758626DF-9A9F-4B94-A5C8-0A9025DEF3D4}"/>
              </a:ext>
            </a:extLst>
          </p:cNvPr>
          <p:cNvSpPr/>
          <p:nvPr/>
        </p:nvSpPr>
        <p:spPr>
          <a:xfrm>
            <a:off x="698739" y="4796138"/>
            <a:ext cx="7453222" cy="1015663"/>
          </a:xfrm>
          <a:prstGeom prst="rect">
            <a:avLst/>
          </a:prstGeom>
        </p:spPr>
        <p:txBody>
          <a:bodyPr wrap="square">
            <a:spAutoFit/>
          </a:bodyPr>
          <a:lstStyle/>
          <a:p>
            <a:r>
              <a:rPr lang="en-US" sz="2000" i="1" dirty="0"/>
              <a:t>When we can choose strata that have similar responses within strata but different responses between strata, stratified random samples give more precise estimates than simple random samples of the same size.</a:t>
            </a:r>
            <a:endParaRPr lang="en-US" sz="2000" dirty="0"/>
          </a:p>
        </p:txBody>
      </p:sp>
    </p:spTree>
    <p:extLst>
      <p:ext uri="{BB962C8B-B14F-4D97-AF65-F5344CB8AC3E}">
        <p14:creationId xmlns:p14="http://schemas.microsoft.com/office/powerpoint/2010/main" val="104739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Other Sampling Methods</a:t>
            </a:r>
          </a:p>
        </p:txBody>
      </p:sp>
      <p:sp>
        <p:nvSpPr>
          <p:cNvPr id="5" name="Rectangle 4">
            <a:extLst>
              <a:ext uri="{FF2B5EF4-FFF2-40B4-BE49-F238E27FC236}">
                <a16:creationId xmlns:a16="http://schemas.microsoft.com/office/drawing/2014/main" id="{F0B1FFDC-2070-4A8C-B73D-DD580CFCC7B8}"/>
              </a:ext>
            </a:extLst>
          </p:cNvPr>
          <p:cNvSpPr/>
          <p:nvPr/>
        </p:nvSpPr>
        <p:spPr>
          <a:xfrm>
            <a:off x="628650" y="1396851"/>
            <a:ext cx="7886699" cy="1015663"/>
          </a:xfrm>
          <a:prstGeom prst="rect">
            <a:avLst/>
          </a:prstGeom>
        </p:spPr>
        <p:txBody>
          <a:bodyPr wrap="square">
            <a:spAutoFit/>
          </a:bodyPr>
          <a:lstStyle/>
          <a:p>
            <a:r>
              <a:rPr lang="en-US" sz="2000" dirty="0"/>
              <a:t>When populations are large and spread out over a wide area, we’d prefer a method that selects groups (clusters) of individuals that are “near”</a:t>
            </a:r>
          </a:p>
          <a:p>
            <a:r>
              <a:rPr lang="en-US" sz="2000" dirty="0"/>
              <a:t>one another. That’s the idea of cluster sampling.</a:t>
            </a:r>
          </a:p>
        </p:txBody>
      </p:sp>
      <p:sp>
        <p:nvSpPr>
          <p:cNvPr id="6" name="TextBox 5">
            <a:extLst>
              <a:ext uri="{FF2B5EF4-FFF2-40B4-BE49-F238E27FC236}">
                <a16:creationId xmlns:a16="http://schemas.microsoft.com/office/drawing/2014/main" id="{CB14AB85-2023-4A5E-AAAA-C7F7DB685B7D}"/>
              </a:ext>
            </a:extLst>
          </p:cNvPr>
          <p:cNvSpPr txBox="1">
            <a:spLocks noChangeArrowheads="1"/>
          </p:cNvSpPr>
          <p:nvPr/>
        </p:nvSpPr>
        <p:spPr bwMode="auto">
          <a:xfrm>
            <a:off x="628650" y="2700671"/>
            <a:ext cx="7886699" cy="1015663"/>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mn-lt"/>
              </a:rPr>
              <a:t>A </a:t>
            </a:r>
            <a:r>
              <a:rPr lang="en-US" sz="2000" b="1" dirty="0">
                <a:latin typeface="+mn-lt"/>
              </a:rPr>
              <a:t>cluster</a:t>
            </a:r>
            <a:r>
              <a:rPr lang="en-US" sz="2000" dirty="0">
                <a:latin typeface="+mn-lt"/>
              </a:rPr>
              <a:t> is a group of individuals in the population that are located near each other. </a:t>
            </a:r>
            <a:r>
              <a:rPr lang="en-US" sz="2000" b="1" dirty="0">
                <a:latin typeface="+mn-lt"/>
              </a:rPr>
              <a:t>Cluster sampling </a:t>
            </a:r>
            <a:r>
              <a:rPr lang="en-US" sz="2000" dirty="0">
                <a:latin typeface="+mn-lt"/>
              </a:rPr>
              <a:t>selects a sample by randomly choosing clusters and including each member of the selected clusters in the sample.</a:t>
            </a:r>
            <a:endParaRPr lang="en-US" sz="2000" dirty="0">
              <a:solidFill>
                <a:srgbClr val="000000"/>
              </a:solidFill>
              <a:latin typeface="+mn-lt"/>
            </a:endParaRPr>
          </a:p>
        </p:txBody>
      </p:sp>
      <p:sp>
        <p:nvSpPr>
          <p:cNvPr id="3" name="Rectangle 2">
            <a:extLst>
              <a:ext uri="{FF2B5EF4-FFF2-40B4-BE49-F238E27FC236}">
                <a16:creationId xmlns:a16="http://schemas.microsoft.com/office/drawing/2014/main" id="{94E3D681-1BE2-43DC-8E4D-1E5AFBA2DD11}"/>
              </a:ext>
            </a:extLst>
          </p:cNvPr>
          <p:cNvSpPr/>
          <p:nvPr/>
        </p:nvSpPr>
        <p:spPr>
          <a:xfrm>
            <a:off x="628648" y="4037282"/>
            <a:ext cx="7886699" cy="707886"/>
          </a:xfrm>
          <a:prstGeom prst="rect">
            <a:avLst/>
          </a:prstGeom>
        </p:spPr>
        <p:txBody>
          <a:bodyPr wrap="square">
            <a:spAutoFit/>
          </a:bodyPr>
          <a:lstStyle/>
          <a:p>
            <a:r>
              <a:rPr lang="en-US" sz="2000" dirty="0"/>
              <a:t>Cluster sampling works best when the individuals in each cluster are heterogeneous (mirroring the population).</a:t>
            </a:r>
          </a:p>
        </p:txBody>
      </p:sp>
      <p:sp>
        <p:nvSpPr>
          <p:cNvPr id="4" name="Rectangle 3">
            <a:extLst>
              <a:ext uri="{FF2B5EF4-FFF2-40B4-BE49-F238E27FC236}">
                <a16:creationId xmlns:a16="http://schemas.microsoft.com/office/drawing/2014/main" id="{A7B02148-D3AB-4BB7-B08A-F242012BC3DD}"/>
              </a:ext>
            </a:extLst>
          </p:cNvPr>
          <p:cNvSpPr/>
          <p:nvPr/>
        </p:nvSpPr>
        <p:spPr>
          <a:xfrm>
            <a:off x="698738" y="4987159"/>
            <a:ext cx="7886699" cy="707886"/>
          </a:xfrm>
          <a:prstGeom prst="rect">
            <a:avLst/>
          </a:prstGeom>
        </p:spPr>
        <p:txBody>
          <a:bodyPr wrap="square">
            <a:spAutoFit/>
          </a:bodyPr>
          <a:lstStyle/>
          <a:p>
            <a:r>
              <a:rPr lang="en-US" sz="2000" i="1" dirty="0"/>
              <a:t>Cluster sampling is often used for practical reasons, like saving time and money. </a:t>
            </a:r>
          </a:p>
        </p:txBody>
      </p:sp>
    </p:spTree>
    <p:extLst>
      <p:ext uri="{BB962C8B-B14F-4D97-AF65-F5344CB8AC3E}">
        <p14:creationId xmlns:p14="http://schemas.microsoft.com/office/powerpoint/2010/main" val="1555827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Other Sampling Methods</a:t>
            </a:r>
          </a:p>
        </p:txBody>
      </p:sp>
      <p:sp>
        <p:nvSpPr>
          <p:cNvPr id="5" name="Rectangle 4">
            <a:extLst>
              <a:ext uri="{FF2B5EF4-FFF2-40B4-BE49-F238E27FC236}">
                <a16:creationId xmlns:a16="http://schemas.microsoft.com/office/drawing/2014/main" id="{F0B1FFDC-2070-4A8C-B73D-DD580CFCC7B8}"/>
              </a:ext>
            </a:extLst>
          </p:cNvPr>
          <p:cNvSpPr/>
          <p:nvPr/>
        </p:nvSpPr>
        <p:spPr>
          <a:xfrm>
            <a:off x="628650" y="1396851"/>
            <a:ext cx="7886699" cy="707886"/>
          </a:xfrm>
          <a:prstGeom prst="rect">
            <a:avLst/>
          </a:prstGeom>
        </p:spPr>
        <p:txBody>
          <a:bodyPr wrap="square">
            <a:spAutoFit/>
          </a:bodyPr>
          <a:lstStyle/>
          <a:p>
            <a:r>
              <a:rPr lang="en-US" sz="2000" dirty="0"/>
              <a:t>Another way to choose a sample by random chance is systematic random sampling.</a:t>
            </a:r>
          </a:p>
        </p:txBody>
      </p:sp>
      <p:sp>
        <p:nvSpPr>
          <p:cNvPr id="6" name="TextBox 5">
            <a:extLst>
              <a:ext uri="{FF2B5EF4-FFF2-40B4-BE49-F238E27FC236}">
                <a16:creationId xmlns:a16="http://schemas.microsoft.com/office/drawing/2014/main" id="{CB14AB85-2023-4A5E-AAAA-C7F7DB685B7D}"/>
              </a:ext>
            </a:extLst>
          </p:cNvPr>
          <p:cNvSpPr txBox="1">
            <a:spLocks noChangeArrowheads="1"/>
          </p:cNvSpPr>
          <p:nvPr/>
        </p:nvSpPr>
        <p:spPr bwMode="auto">
          <a:xfrm>
            <a:off x="628646" y="2195047"/>
            <a:ext cx="7886699" cy="1015663"/>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b="1" dirty="0">
                <a:latin typeface="+mn-lt"/>
              </a:rPr>
              <a:t>Systematic random sampling </a:t>
            </a:r>
            <a:r>
              <a:rPr lang="en-US" sz="2000" dirty="0">
                <a:latin typeface="+mn-lt"/>
              </a:rPr>
              <a:t>selects a sample from an ordered arrangement of the population by randomly selecting one of the first </a:t>
            </a:r>
            <a:r>
              <a:rPr lang="en-US" sz="2000" i="1" dirty="0">
                <a:latin typeface="+mn-lt"/>
              </a:rPr>
              <a:t>k</a:t>
            </a:r>
            <a:r>
              <a:rPr lang="en-US" sz="2000" dirty="0">
                <a:latin typeface="+mn-lt"/>
              </a:rPr>
              <a:t> individuals and choosing every </a:t>
            </a:r>
            <a:r>
              <a:rPr lang="en-US" sz="2000" i="1" dirty="0">
                <a:latin typeface="+mn-lt"/>
              </a:rPr>
              <a:t>k</a:t>
            </a:r>
            <a:r>
              <a:rPr lang="en-US" sz="2000" dirty="0">
                <a:latin typeface="+mn-lt"/>
              </a:rPr>
              <a:t>th individual thereafter.</a:t>
            </a:r>
            <a:endParaRPr lang="en-US" sz="2000" dirty="0">
              <a:solidFill>
                <a:srgbClr val="000000"/>
              </a:solidFill>
              <a:latin typeface="+mn-lt"/>
            </a:endParaRPr>
          </a:p>
        </p:txBody>
      </p:sp>
      <p:sp>
        <p:nvSpPr>
          <p:cNvPr id="3" name="Rectangle 2">
            <a:extLst>
              <a:ext uri="{FF2B5EF4-FFF2-40B4-BE49-F238E27FC236}">
                <a16:creationId xmlns:a16="http://schemas.microsoft.com/office/drawing/2014/main" id="{94E3D681-1BE2-43DC-8E4D-1E5AFBA2DD11}"/>
              </a:ext>
            </a:extLst>
          </p:cNvPr>
          <p:cNvSpPr/>
          <p:nvPr/>
        </p:nvSpPr>
        <p:spPr>
          <a:xfrm>
            <a:off x="628646" y="3383598"/>
            <a:ext cx="7886699" cy="1015663"/>
          </a:xfrm>
          <a:prstGeom prst="rect">
            <a:avLst/>
          </a:prstGeom>
        </p:spPr>
        <p:txBody>
          <a:bodyPr wrap="square">
            <a:spAutoFit/>
          </a:bodyPr>
          <a:lstStyle/>
          <a:p>
            <a:r>
              <a:rPr lang="en-US" sz="2000" dirty="0"/>
              <a:t>Systematic random sampling is particularly useful in certain contexts, such as exit polling at a polling place on Election Day. Because an unknown number of voters will come to the polling place that day.</a:t>
            </a:r>
            <a:endParaRPr lang="en-US" sz="2400" dirty="0"/>
          </a:p>
        </p:txBody>
      </p:sp>
      <p:sp>
        <p:nvSpPr>
          <p:cNvPr id="7" name="Rectangle 6">
            <a:extLst>
              <a:ext uri="{FF2B5EF4-FFF2-40B4-BE49-F238E27FC236}">
                <a16:creationId xmlns:a16="http://schemas.microsoft.com/office/drawing/2014/main" id="{A7965C1A-F988-4831-BE12-9578C491E012}"/>
              </a:ext>
            </a:extLst>
          </p:cNvPr>
          <p:cNvSpPr/>
          <p:nvPr/>
        </p:nvSpPr>
        <p:spPr>
          <a:xfrm>
            <a:off x="628646" y="4572148"/>
            <a:ext cx="7966714" cy="1610937"/>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r>
              <a:rPr lang="en-US" altLang="en-US" sz="2000" dirty="0"/>
              <a:t>If there are patterns in the way the population is ordered that coincide with the pattern in a systematic sample, the sample may not be representative of the population.</a:t>
            </a:r>
          </a:p>
        </p:txBody>
      </p:sp>
      <p:pic>
        <p:nvPicPr>
          <p:cNvPr id="8" name="Picture 7">
            <a:extLst>
              <a:ext uri="{FF2B5EF4-FFF2-40B4-BE49-F238E27FC236}">
                <a16:creationId xmlns:a16="http://schemas.microsoft.com/office/drawing/2014/main" id="{CF45E88F-50E2-4830-BE6B-37872B1B5D0E}"/>
              </a:ext>
            </a:extLst>
          </p:cNvPr>
          <p:cNvPicPr>
            <a:picLocks noChangeAspect="1"/>
          </p:cNvPicPr>
          <p:nvPr/>
        </p:nvPicPr>
        <p:blipFill>
          <a:blip r:embed="rId2"/>
          <a:stretch>
            <a:fillRect/>
          </a:stretch>
        </p:blipFill>
        <p:spPr>
          <a:xfrm rot="21588054">
            <a:off x="827668" y="4666863"/>
            <a:ext cx="619075" cy="578893"/>
          </a:xfrm>
          <a:prstGeom prst="rect">
            <a:avLst/>
          </a:prstGeom>
        </p:spPr>
      </p:pic>
    </p:spTree>
    <p:extLst>
      <p:ext uri="{BB962C8B-B14F-4D97-AF65-F5344CB8AC3E}">
        <p14:creationId xmlns:p14="http://schemas.microsoft.com/office/powerpoint/2010/main" val="404249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Sample Surveys: What Can Go Wrong?</a:t>
            </a:r>
          </a:p>
        </p:txBody>
      </p:sp>
      <p:sp>
        <p:nvSpPr>
          <p:cNvPr id="5" name="TextBox 4">
            <a:extLst>
              <a:ext uri="{FF2B5EF4-FFF2-40B4-BE49-F238E27FC236}">
                <a16:creationId xmlns:a16="http://schemas.microsoft.com/office/drawing/2014/main" id="{843F0196-0B29-456F-9899-13A092CD64AF}"/>
              </a:ext>
            </a:extLst>
          </p:cNvPr>
          <p:cNvSpPr txBox="1">
            <a:spLocks noChangeArrowheads="1"/>
          </p:cNvSpPr>
          <p:nvPr/>
        </p:nvSpPr>
        <p:spPr bwMode="auto">
          <a:xfrm>
            <a:off x="628649" y="2902701"/>
            <a:ext cx="7886700" cy="2554545"/>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b="1" dirty="0">
                <a:latin typeface="+mn-lt"/>
              </a:rPr>
              <a:t>Undercoverage</a:t>
            </a:r>
            <a:r>
              <a:rPr lang="en-US" sz="2000" dirty="0">
                <a:latin typeface="+mn-lt"/>
              </a:rPr>
              <a:t> occurs when some members of the population are less likely to be chosen or cannot be chosen in a sample.</a:t>
            </a:r>
          </a:p>
          <a:p>
            <a:endParaRPr lang="en-US" sz="2000" dirty="0">
              <a:latin typeface="+mn-lt"/>
            </a:endParaRPr>
          </a:p>
          <a:p>
            <a:r>
              <a:rPr lang="en-US" sz="2000" b="1" dirty="0">
                <a:latin typeface="+mn-lt"/>
              </a:rPr>
              <a:t>Nonresponse</a:t>
            </a:r>
            <a:r>
              <a:rPr lang="en-US" sz="2000" dirty="0">
                <a:latin typeface="+mn-lt"/>
              </a:rPr>
              <a:t> occurs when an individual chosen for the sample can’t be contacted or refuses to participate.</a:t>
            </a:r>
          </a:p>
          <a:p>
            <a:endParaRPr lang="en-US" sz="2000" dirty="0">
              <a:latin typeface="+mn-lt"/>
            </a:endParaRPr>
          </a:p>
          <a:p>
            <a:r>
              <a:rPr lang="en-US" sz="2000" b="1" dirty="0">
                <a:latin typeface="+mn-lt"/>
              </a:rPr>
              <a:t>Response bias </a:t>
            </a:r>
            <a:r>
              <a:rPr lang="en-US" sz="2000" dirty="0">
                <a:latin typeface="+mn-lt"/>
              </a:rPr>
              <a:t>occurs when there is a systematic pattern of inaccurate answers to a survey question.</a:t>
            </a:r>
          </a:p>
        </p:txBody>
      </p:sp>
      <p:sp>
        <p:nvSpPr>
          <p:cNvPr id="3" name="Rectangle 2">
            <a:extLst>
              <a:ext uri="{FF2B5EF4-FFF2-40B4-BE49-F238E27FC236}">
                <a16:creationId xmlns:a16="http://schemas.microsoft.com/office/drawing/2014/main" id="{8556837D-6A09-48B9-A738-6175004D4E36}"/>
              </a:ext>
            </a:extLst>
          </p:cNvPr>
          <p:cNvSpPr/>
          <p:nvPr/>
        </p:nvSpPr>
        <p:spPr>
          <a:xfrm>
            <a:off x="628649" y="1313404"/>
            <a:ext cx="7886700" cy="1323439"/>
          </a:xfrm>
          <a:prstGeom prst="rect">
            <a:avLst/>
          </a:prstGeom>
        </p:spPr>
        <p:txBody>
          <a:bodyPr wrap="square">
            <a:spAutoFit/>
          </a:bodyPr>
          <a:lstStyle/>
          <a:p>
            <a:r>
              <a:rPr lang="en-US" sz="2000" dirty="0"/>
              <a:t>The use of bad sampling methods often leads to bias. Researchers can avoid these methods by using random sampling to choose their samples.</a:t>
            </a:r>
          </a:p>
          <a:p>
            <a:endParaRPr lang="en-US" sz="2000" dirty="0"/>
          </a:p>
          <a:p>
            <a:r>
              <a:rPr lang="en-US" sz="2000" dirty="0"/>
              <a:t>Other problems in conducting sample surveys are more difficult to avoid.</a:t>
            </a:r>
          </a:p>
        </p:txBody>
      </p:sp>
    </p:spTree>
    <p:extLst>
      <p:ext uri="{BB962C8B-B14F-4D97-AF65-F5344CB8AC3E}">
        <p14:creationId xmlns:p14="http://schemas.microsoft.com/office/powerpoint/2010/main" val="420099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Sample Surveys: What Can Go Wrong?</a:t>
            </a:r>
          </a:p>
        </p:txBody>
      </p:sp>
      <p:sp>
        <p:nvSpPr>
          <p:cNvPr id="5" name="TextBox 4">
            <a:extLst>
              <a:ext uri="{FF2B5EF4-FFF2-40B4-BE49-F238E27FC236}">
                <a16:creationId xmlns:a16="http://schemas.microsoft.com/office/drawing/2014/main" id="{843F0196-0B29-456F-9899-13A092CD64AF}"/>
              </a:ext>
            </a:extLst>
          </p:cNvPr>
          <p:cNvSpPr txBox="1">
            <a:spLocks noChangeArrowheads="1"/>
          </p:cNvSpPr>
          <p:nvPr/>
        </p:nvSpPr>
        <p:spPr bwMode="auto">
          <a:xfrm>
            <a:off x="628649" y="2902701"/>
            <a:ext cx="7886700" cy="2554545"/>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b="1" dirty="0">
                <a:latin typeface="+mn-lt"/>
              </a:rPr>
              <a:t>Undercoverage</a:t>
            </a:r>
            <a:r>
              <a:rPr lang="en-US" sz="2000" dirty="0">
                <a:latin typeface="+mn-lt"/>
              </a:rPr>
              <a:t> occurs when some members of the population are less likely to be chosen or cannot be chosen in a sample.</a:t>
            </a:r>
          </a:p>
          <a:p>
            <a:endParaRPr lang="en-US" sz="2000" dirty="0">
              <a:latin typeface="+mn-lt"/>
            </a:endParaRPr>
          </a:p>
          <a:p>
            <a:r>
              <a:rPr lang="en-US" sz="2000" b="1" dirty="0">
                <a:latin typeface="+mn-lt"/>
              </a:rPr>
              <a:t>Nonresponse</a:t>
            </a:r>
            <a:r>
              <a:rPr lang="en-US" sz="2000" dirty="0">
                <a:latin typeface="+mn-lt"/>
              </a:rPr>
              <a:t> occurs when an individual chosen for the sample can’t be contacted or refuses to participate.</a:t>
            </a:r>
          </a:p>
          <a:p>
            <a:endParaRPr lang="en-US" sz="2000" dirty="0">
              <a:latin typeface="+mn-lt"/>
            </a:endParaRPr>
          </a:p>
          <a:p>
            <a:r>
              <a:rPr lang="en-US" sz="2000" b="1" dirty="0">
                <a:latin typeface="+mn-lt"/>
              </a:rPr>
              <a:t>Response bias </a:t>
            </a:r>
            <a:r>
              <a:rPr lang="en-US" sz="2000" dirty="0">
                <a:latin typeface="+mn-lt"/>
              </a:rPr>
              <a:t>occurs when there is a systematic pattern of inaccurate answers to a survey question.</a:t>
            </a:r>
          </a:p>
        </p:txBody>
      </p:sp>
      <p:sp>
        <p:nvSpPr>
          <p:cNvPr id="3" name="Rectangle 2">
            <a:extLst>
              <a:ext uri="{FF2B5EF4-FFF2-40B4-BE49-F238E27FC236}">
                <a16:creationId xmlns:a16="http://schemas.microsoft.com/office/drawing/2014/main" id="{8556837D-6A09-48B9-A738-6175004D4E36}"/>
              </a:ext>
            </a:extLst>
          </p:cNvPr>
          <p:cNvSpPr/>
          <p:nvPr/>
        </p:nvSpPr>
        <p:spPr>
          <a:xfrm>
            <a:off x="628649" y="1313404"/>
            <a:ext cx="7886700" cy="1323439"/>
          </a:xfrm>
          <a:prstGeom prst="rect">
            <a:avLst/>
          </a:prstGeom>
        </p:spPr>
        <p:txBody>
          <a:bodyPr wrap="square">
            <a:spAutoFit/>
          </a:bodyPr>
          <a:lstStyle/>
          <a:p>
            <a:r>
              <a:rPr lang="en-US" sz="2000" dirty="0"/>
              <a:t>The use of bad sampling methods often leads to bias. Researchers can avoid these methods by using random sampling to choose their samples.</a:t>
            </a:r>
          </a:p>
          <a:p>
            <a:endParaRPr lang="en-US" sz="2000" dirty="0"/>
          </a:p>
          <a:p>
            <a:r>
              <a:rPr lang="en-US" sz="2000" dirty="0"/>
              <a:t>Other problems in conducting sample surveys are more difficult to avoid.</a:t>
            </a:r>
          </a:p>
        </p:txBody>
      </p:sp>
      <p:sp>
        <p:nvSpPr>
          <p:cNvPr id="7" name="Rectangle 6">
            <a:extLst>
              <a:ext uri="{FF2B5EF4-FFF2-40B4-BE49-F238E27FC236}">
                <a16:creationId xmlns:a16="http://schemas.microsoft.com/office/drawing/2014/main" id="{5FBEB427-84BC-4406-9875-618E2DBC4B5C}"/>
              </a:ext>
            </a:extLst>
          </p:cNvPr>
          <p:cNvSpPr/>
          <p:nvPr/>
        </p:nvSpPr>
        <p:spPr>
          <a:xfrm rot="20959625">
            <a:off x="2121561" y="2293116"/>
            <a:ext cx="5501431" cy="2685518"/>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r>
              <a:rPr lang="en-US" altLang="en-US" sz="2000" dirty="0"/>
              <a:t>Some students misuse the term </a:t>
            </a:r>
            <a:r>
              <a:rPr lang="en-US" altLang="en-US" sz="2000" b="1" dirty="0"/>
              <a:t>voluntary response </a:t>
            </a:r>
            <a:r>
              <a:rPr lang="en-US" altLang="en-US" sz="2000" dirty="0"/>
              <a:t>to explain why certain individuals don’t respond in a sample survey. Their belief is that participation in the survey is optional (voluntary), so anyone can refuse to take part. What the students are describing is </a:t>
            </a:r>
            <a:r>
              <a:rPr lang="en-US" altLang="en-US" sz="2000" b="1" dirty="0"/>
              <a:t>nonresponse</a:t>
            </a:r>
            <a:r>
              <a:rPr lang="en-US" altLang="en-US" sz="2000" dirty="0"/>
              <a:t>.</a:t>
            </a:r>
          </a:p>
        </p:txBody>
      </p:sp>
      <p:pic>
        <p:nvPicPr>
          <p:cNvPr id="8" name="Picture 7">
            <a:extLst>
              <a:ext uri="{FF2B5EF4-FFF2-40B4-BE49-F238E27FC236}">
                <a16:creationId xmlns:a16="http://schemas.microsoft.com/office/drawing/2014/main" id="{47759DCA-F854-4572-BD51-20329353DDA0}"/>
              </a:ext>
            </a:extLst>
          </p:cNvPr>
          <p:cNvPicPr>
            <a:picLocks noChangeAspect="1"/>
          </p:cNvPicPr>
          <p:nvPr/>
        </p:nvPicPr>
        <p:blipFill>
          <a:blip r:embed="rId2"/>
          <a:stretch>
            <a:fillRect/>
          </a:stretch>
        </p:blipFill>
        <p:spPr>
          <a:xfrm rot="20947679">
            <a:off x="2317213" y="2796919"/>
            <a:ext cx="619075" cy="578893"/>
          </a:xfrm>
          <a:prstGeom prst="rect">
            <a:avLst/>
          </a:prstGeom>
        </p:spPr>
      </p:pic>
    </p:spTree>
    <p:extLst>
      <p:ext uri="{BB962C8B-B14F-4D97-AF65-F5344CB8AC3E}">
        <p14:creationId xmlns:p14="http://schemas.microsoft.com/office/powerpoint/2010/main" val="386268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230A5-9EEB-437E-88E3-E1C8735CA353}"/>
              </a:ext>
            </a:extLst>
          </p:cNvPr>
          <p:cNvSpPr>
            <a:spLocks noGrp="1"/>
          </p:cNvSpPr>
          <p:nvPr>
            <p:ph type="title"/>
          </p:nvPr>
        </p:nvSpPr>
        <p:spPr/>
        <p:txBody>
          <a:bodyPr/>
          <a:lstStyle/>
          <a:p>
            <a:r>
              <a:rPr lang="en-US" dirty="0"/>
              <a:t>Section Summary</a:t>
            </a:r>
          </a:p>
        </p:txBody>
      </p:sp>
      <p:sp>
        <p:nvSpPr>
          <p:cNvPr id="7" name="Text Placeholder 2">
            <a:extLst>
              <a:ext uri="{FF2B5EF4-FFF2-40B4-BE49-F238E27FC236}">
                <a16:creationId xmlns:a16="http://schemas.microsoft.com/office/drawing/2014/main" id="{AA966C55-6336-4805-976C-6E297B55B00C}"/>
              </a:ext>
            </a:extLst>
          </p:cNvPr>
          <p:cNvSpPr>
            <a:spLocks noGrp="1"/>
          </p:cNvSpPr>
          <p:nvPr>
            <p:ph type="body" sz="quarter" idx="10"/>
          </p:nvPr>
        </p:nvSpPr>
        <p:spPr>
          <a:xfrm>
            <a:off x="689978" y="2463823"/>
            <a:ext cx="7764044" cy="3620037"/>
          </a:xfrm>
        </p:spPr>
        <p:txBody>
          <a:bodyPr>
            <a:normAutofit fontScale="92500" lnSpcReduction="10000"/>
          </a:bodyPr>
          <a:lstStyle/>
          <a:p>
            <a:pPr>
              <a:lnSpc>
                <a:spcPct val="120000"/>
              </a:lnSpc>
              <a:spcBef>
                <a:spcPts val="600"/>
              </a:spcBef>
            </a:pPr>
            <a:r>
              <a:rPr lang="en-US" sz="2000" dirty="0"/>
              <a:t>IDENTIFY the population and sample in a statistical study.</a:t>
            </a:r>
          </a:p>
          <a:p>
            <a:pPr>
              <a:lnSpc>
                <a:spcPct val="120000"/>
              </a:lnSpc>
              <a:spcBef>
                <a:spcPts val="600"/>
              </a:spcBef>
            </a:pPr>
            <a:r>
              <a:rPr lang="en-US" sz="2000" dirty="0"/>
              <a:t>IDENTIFY voluntary response sampling and convenience sampling and EXPLAIN how these sampling methods can lead to bias.</a:t>
            </a:r>
          </a:p>
          <a:p>
            <a:pPr>
              <a:lnSpc>
                <a:spcPct val="120000"/>
              </a:lnSpc>
              <a:spcBef>
                <a:spcPts val="600"/>
              </a:spcBef>
            </a:pPr>
            <a:r>
              <a:rPr lang="en-US" sz="2000" dirty="0"/>
              <a:t>DESCRIBE how to select a simple random sample with technology or a table of random digits.</a:t>
            </a:r>
          </a:p>
          <a:p>
            <a:pPr>
              <a:lnSpc>
                <a:spcPct val="120000"/>
              </a:lnSpc>
              <a:spcBef>
                <a:spcPts val="600"/>
              </a:spcBef>
            </a:pPr>
            <a:r>
              <a:rPr lang="en-US" sz="2000" dirty="0"/>
              <a:t>DESCRIBE how to select a sample using stratified random sampling and cluster sampling, DISTINGUISH stratified random sampling from cluster sampling, and GIVE an advantage of each method.</a:t>
            </a:r>
          </a:p>
          <a:p>
            <a:pPr>
              <a:lnSpc>
                <a:spcPct val="120000"/>
              </a:lnSpc>
              <a:spcBef>
                <a:spcPts val="600"/>
              </a:spcBef>
            </a:pPr>
            <a:r>
              <a:rPr lang="en-US" sz="2000" dirty="0"/>
              <a:t>EXPLAIN how undercoverage, nonresponse, question wording, and other aspects of a sample survey can lead to bias.</a:t>
            </a:r>
          </a:p>
        </p:txBody>
      </p:sp>
    </p:spTree>
    <p:extLst>
      <p:ext uri="{BB962C8B-B14F-4D97-AF65-F5344CB8AC3E}">
        <p14:creationId xmlns:p14="http://schemas.microsoft.com/office/powerpoint/2010/main" val="215377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DE792-1FCA-41DC-9B89-A37150EE28E6}"/>
              </a:ext>
            </a:extLst>
          </p:cNvPr>
          <p:cNvSpPr>
            <a:spLocks noGrp="1"/>
          </p:cNvSpPr>
          <p:nvPr>
            <p:ph type="title"/>
          </p:nvPr>
        </p:nvSpPr>
        <p:spPr/>
        <p:txBody>
          <a:bodyPr/>
          <a:lstStyle/>
          <a:p>
            <a:r>
              <a:rPr lang="en-US" dirty="0"/>
              <a:t>Population, Census, and Sample</a:t>
            </a:r>
          </a:p>
        </p:txBody>
      </p:sp>
      <p:sp>
        <p:nvSpPr>
          <p:cNvPr id="4" name="TextBox 3">
            <a:extLst>
              <a:ext uri="{FF2B5EF4-FFF2-40B4-BE49-F238E27FC236}">
                <a16:creationId xmlns:a16="http://schemas.microsoft.com/office/drawing/2014/main" id="{EF0724A8-83E6-48C2-9072-FC967253AB92}"/>
              </a:ext>
            </a:extLst>
          </p:cNvPr>
          <p:cNvSpPr txBox="1">
            <a:spLocks noChangeArrowheads="1"/>
          </p:cNvSpPr>
          <p:nvPr/>
        </p:nvSpPr>
        <p:spPr bwMode="auto">
          <a:xfrm>
            <a:off x="628650" y="1430337"/>
            <a:ext cx="7886700" cy="224676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mn-lt"/>
              </a:rPr>
              <a:t>The </a:t>
            </a:r>
            <a:r>
              <a:rPr lang="en-US" sz="2000" b="1" dirty="0">
                <a:latin typeface="+mn-lt"/>
              </a:rPr>
              <a:t>population</a:t>
            </a:r>
            <a:r>
              <a:rPr lang="en-US" sz="2000" dirty="0">
                <a:latin typeface="+mn-lt"/>
              </a:rPr>
              <a:t> in a statistical study is the entire group of individuals we want information about. </a:t>
            </a:r>
          </a:p>
          <a:p>
            <a:pPr eaLnBrk="1" hangingPunct="1">
              <a:defRPr/>
            </a:pPr>
            <a:endParaRPr lang="en-US" sz="2000" dirty="0">
              <a:latin typeface="+mn-lt"/>
            </a:endParaRPr>
          </a:p>
          <a:p>
            <a:pPr eaLnBrk="1" hangingPunct="1">
              <a:defRPr/>
            </a:pPr>
            <a:r>
              <a:rPr lang="en-US" sz="2000" dirty="0">
                <a:latin typeface="+mn-lt"/>
              </a:rPr>
              <a:t>A </a:t>
            </a:r>
            <a:r>
              <a:rPr lang="en-US" sz="2000" b="1" dirty="0">
                <a:latin typeface="+mn-lt"/>
              </a:rPr>
              <a:t>census</a:t>
            </a:r>
            <a:r>
              <a:rPr lang="en-US" sz="2000" dirty="0">
                <a:latin typeface="+mn-lt"/>
              </a:rPr>
              <a:t> collects data from every individual in the population.</a:t>
            </a:r>
          </a:p>
          <a:p>
            <a:pPr eaLnBrk="1" hangingPunct="1">
              <a:defRPr/>
            </a:pPr>
            <a:endParaRPr lang="en-US" sz="2000" dirty="0">
              <a:latin typeface="+mn-lt"/>
            </a:endParaRPr>
          </a:p>
          <a:p>
            <a:pPr eaLnBrk="1" hangingPunct="1">
              <a:defRPr/>
            </a:pPr>
            <a:r>
              <a:rPr lang="en-US" sz="2000" dirty="0">
                <a:latin typeface="+mn-lt"/>
              </a:rPr>
              <a:t>A </a:t>
            </a:r>
            <a:r>
              <a:rPr lang="en-US" sz="2000" b="1" dirty="0">
                <a:latin typeface="+mn-lt"/>
              </a:rPr>
              <a:t>sample</a:t>
            </a:r>
            <a:r>
              <a:rPr lang="en-US" sz="2000" dirty="0">
                <a:latin typeface="+mn-lt"/>
              </a:rPr>
              <a:t> is a subset of individuals in the population from which we actually collect data.</a:t>
            </a:r>
          </a:p>
        </p:txBody>
      </p:sp>
      <p:sp>
        <p:nvSpPr>
          <p:cNvPr id="6" name="Rounded Rectangle 7">
            <a:extLst>
              <a:ext uri="{FF2B5EF4-FFF2-40B4-BE49-F238E27FC236}">
                <a16:creationId xmlns:a16="http://schemas.microsoft.com/office/drawing/2014/main" id="{FD76A776-9F72-4F05-9053-DE7F94C6E9AA}"/>
              </a:ext>
            </a:extLst>
          </p:cNvPr>
          <p:cNvSpPr>
            <a:spLocks noChangeArrowheads="1"/>
          </p:cNvSpPr>
          <p:nvPr/>
        </p:nvSpPr>
        <p:spPr bwMode="auto">
          <a:xfrm>
            <a:off x="852488" y="3821113"/>
            <a:ext cx="3436937" cy="2168525"/>
          </a:xfrm>
          <a:prstGeom prst="roundRect">
            <a:avLst>
              <a:gd name="adj" fmla="val 16667"/>
            </a:avLst>
          </a:prstGeom>
          <a:gradFill rotWithShape="1">
            <a:gsLst>
              <a:gs pos="0">
                <a:srgbClr val="98D0FF"/>
              </a:gs>
              <a:gs pos="100000">
                <a:srgbClr val="519EE2"/>
              </a:gs>
            </a:gsLst>
            <a:lin ang="5400000"/>
          </a:gradFill>
          <a:ln w="9525">
            <a:solidFill>
              <a:srgbClr val="5D9ACF"/>
            </a:solidFill>
            <a:round/>
            <a:headEnd/>
            <a:tailEnd/>
          </a:ln>
          <a:effectLst>
            <a:outerShdw blurRad="40000" dist="23000" dir="5400000" rotWithShape="0">
              <a:srgbClr val="808080">
                <a:alpha val="34999"/>
              </a:srgbClr>
            </a:outerShdw>
          </a:effectLst>
        </p:spPr>
        <p:txBody>
          <a:bodyPr/>
          <a:lstStyle/>
          <a:p>
            <a:pPr fontAlgn="auto">
              <a:spcBef>
                <a:spcPts val="0"/>
              </a:spcBef>
              <a:spcAft>
                <a:spcPts val="0"/>
              </a:spcAft>
              <a:defRPr/>
            </a:pPr>
            <a:r>
              <a:rPr lang="en-US" sz="2400" b="1" dirty="0">
                <a:solidFill>
                  <a:srgbClr val="000000"/>
                </a:solidFill>
                <a:latin typeface="+mn-lt"/>
                <a:ea typeface="+mn-ea"/>
                <a:cs typeface="Arial"/>
              </a:rPr>
              <a:t>Population</a:t>
            </a:r>
          </a:p>
        </p:txBody>
      </p:sp>
      <p:sp>
        <p:nvSpPr>
          <p:cNvPr id="7" name="Oval 6">
            <a:extLst>
              <a:ext uri="{FF2B5EF4-FFF2-40B4-BE49-F238E27FC236}">
                <a16:creationId xmlns:a16="http://schemas.microsoft.com/office/drawing/2014/main" id="{E8BDE87A-D089-4520-8F1D-1ED4C13C1300}"/>
              </a:ext>
            </a:extLst>
          </p:cNvPr>
          <p:cNvSpPr>
            <a:spLocks noChangeArrowheads="1"/>
          </p:cNvSpPr>
          <p:nvPr/>
        </p:nvSpPr>
        <p:spPr bwMode="auto">
          <a:xfrm>
            <a:off x="2136775" y="4344988"/>
            <a:ext cx="2098675" cy="1181100"/>
          </a:xfrm>
          <a:prstGeom prst="ellipse">
            <a:avLst/>
          </a:prstGeom>
          <a:gradFill rotWithShape="1">
            <a:gsLst>
              <a:gs pos="0">
                <a:srgbClr val="BCCCEA"/>
              </a:gs>
              <a:gs pos="100000">
                <a:srgbClr val="798DAF"/>
              </a:gs>
            </a:gsLst>
            <a:lin ang="5400000"/>
          </a:gradFill>
          <a:ln w="9525">
            <a:solidFill>
              <a:srgbClr val="7B8BA6"/>
            </a:solidFill>
            <a:round/>
            <a:headEnd/>
            <a:tailEnd/>
          </a:ln>
          <a:effectLst>
            <a:outerShdw blurRad="40000" dist="23000" dir="5400000" rotWithShape="0">
              <a:srgbClr val="808080">
                <a:alpha val="34999"/>
              </a:srgbClr>
            </a:outerShdw>
          </a:effec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b="1" dirty="0">
                <a:solidFill>
                  <a:srgbClr val="000000"/>
                </a:solidFill>
                <a:cs typeface="Arial" charset="0"/>
              </a:rPr>
              <a:t>Sample</a:t>
            </a:r>
            <a:endParaRPr lang="en-US" sz="2800" b="1" dirty="0">
              <a:solidFill>
                <a:srgbClr val="000000"/>
              </a:solidFill>
              <a:cs typeface="Arial" charset="0"/>
            </a:endParaRPr>
          </a:p>
        </p:txBody>
      </p:sp>
      <p:sp>
        <p:nvSpPr>
          <p:cNvPr id="8" name="Curved Down Arrow 9">
            <a:extLst>
              <a:ext uri="{FF2B5EF4-FFF2-40B4-BE49-F238E27FC236}">
                <a16:creationId xmlns:a16="http://schemas.microsoft.com/office/drawing/2014/main" id="{F2A2E25B-343B-4937-ADE3-A3D91B4E7243}"/>
              </a:ext>
            </a:extLst>
          </p:cNvPr>
          <p:cNvSpPr>
            <a:spLocks noChangeArrowheads="1"/>
          </p:cNvSpPr>
          <p:nvPr/>
        </p:nvSpPr>
        <p:spPr bwMode="auto">
          <a:xfrm rot="20625499">
            <a:off x="3611564" y="3777245"/>
            <a:ext cx="2486025" cy="585787"/>
          </a:xfrm>
          <a:prstGeom prst="curvedDownArrow">
            <a:avLst>
              <a:gd name="adj1" fmla="val 25031"/>
              <a:gd name="adj2" fmla="val 63094"/>
              <a:gd name="adj3" fmla="val 31713"/>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latin typeface="+mn-lt"/>
              <a:ea typeface="+mn-ea"/>
              <a:cs typeface="Arial"/>
            </a:endParaRPr>
          </a:p>
        </p:txBody>
      </p:sp>
      <p:sp>
        <p:nvSpPr>
          <p:cNvPr id="9" name="TextBox 8">
            <a:extLst>
              <a:ext uri="{FF2B5EF4-FFF2-40B4-BE49-F238E27FC236}">
                <a16:creationId xmlns:a16="http://schemas.microsoft.com/office/drawing/2014/main" id="{7624B39B-8922-4594-BA22-7936E65BD73D}"/>
              </a:ext>
            </a:extLst>
          </p:cNvPr>
          <p:cNvSpPr txBox="1">
            <a:spLocks noChangeArrowheads="1"/>
          </p:cNvSpPr>
          <p:nvPr/>
        </p:nvSpPr>
        <p:spPr bwMode="auto">
          <a:xfrm>
            <a:off x="4973638" y="3990975"/>
            <a:ext cx="3086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b="1" dirty="0">
                <a:cs typeface="Arial" panose="020B0604020202020204" pitchFamily="34" charset="0"/>
              </a:rPr>
              <a:t>Collect data </a:t>
            </a:r>
            <a:r>
              <a:rPr lang="en-US" altLang="en-US" sz="2000" dirty="0">
                <a:cs typeface="Arial" panose="020B0604020202020204" pitchFamily="34" charset="0"/>
              </a:rPr>
              <a:t>from a representative </a:t>
            </a:r>
            <a:r>
              <a:rPr lang="en-US" altLang="en-US" sz="2000" b="1" dirty="0">
                <a:cs typeface="Arial" panose="020B0604020202020204" pitchFamily="34" charset="0"/>
              </a:rPr>
              <a:t>sample</a:t>
            </a:r>
            <a:r>
              <a:rPr lang="en-US" altLang="en-US" sz="2000" dirty="0">
                <a:cs typeface="Arial" panose="020B0604020202020204" pitchFamily="34" charset="0"/>
              </a:rPr>
              <a:t>...</a:t>
            </a:r>
          </a:p>
        </p:txBody>
      </p:sp>
      <p:sp>
        <p:nvSpPr>
          <p:cNvPr id="10" name="TextBox 9">
            <a:extLst>
              <a:ext uri="{FF2B5EF4-FFF2-40B4-BE49-F238E27FC236}">
                <a16:creationId xmlns:a16="http://schemas.microsoft.com/office/drawing/2014/main" id="{0209BD07-897C-410B-80D4-94AFBDFA32E2}"/>
              </a:ext>
            </a:extLst>
          </p:cNvPr>
          <p:cNvSpPr txBox="1">
            <a:spLocks noChangeArrowheads="1"/>
          </p:cNvSpPr>
          <p:nvPr/>
        </p:nvSpPr>
        <p:spPr bwMode="auto">
          <a:xfrm>
            <a:off x="5466198" y="4986785"/>
            <a:ext cx="2925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dirty="0">
                <a:cs typeface="Arial" panose="020B0604020202020204" pitchFamily="34" charset="0"/>
              </a:rPr>
              <a:t>Make an </a:t>
            </a:r>
            <a:r>
              <a:rPr lang="en-US" altLang="en-US" sz="2000" b="1" dirty="0">
                <a:cs typeface="Arial" panose="020B0604020202020204" pitchFamily="34" charset="0"/>
              </a:rPr>
              <a:t>inference </a:t>
            </a:r>
            <a:r>
              <a:rPr lang="en-US" altLang="en-US" sz="2000" dirty="0">
                <a:cs typeface="Arial" panose="020B0604020202020204" pitchFamily="34" charset="0"/>
              </a:rPr>
              <a:t>about the </a:t>
            </a:r>
            <a:r>
              <a:rPr lang="en-US" altLang="en-US" sz="2000" b="1" dirty="0">
                <a:cs typeface="Arial" panose="020B0604020202020204" pitchFamily="34" charset="0"/>
              </a:rPr>
              <a:t>population</a:t>
            </a:r>
            <a:r>
              <a:rPr lang="en-US" altLang="en-US" sz="2000" dirty="0">
                <a:cs typeface="Arial" panose="020B0604020202020204" pitchFamily="34" charset="0"/>
              </a:rPr>
              <a:t>.</a:t>
            </a:r>
          </a:p>
        </p:txBody>
      </p:sp>
      <p:sp>
        <p:nvSpPr>
          <p:cNvPr id="11" name="Curved Down Arrow 12">
            <a:extLst>
              <a:ext uri="{FF2B5EF4-FFF2-40B4-BE49-F238E27FC236}">
                <a16:creationId xmlns:a16="http://schemas.microsoft.com/office/drawing/2014/main" id="{5E602F70-9E4B-476B-8ABC-BD3B476DD4D9}"/>
              </a:ext>
            </a:extLst>
          </p:cNvPr>
          <p:cNvSpPr>
            <a:spLocks noChangeArrowheads="1"/>
          </p:cNvSpPr>
          <p:nvPr/>
        </p:nvSpPr>
        <p:spPr bwMode="auto">
          <a:xfrm rot="10500782">
            <a:off x="3346026" y="5728495"/>
            <a:ext cx="2451948" cy="522287"/>
          </a:xfrm>
          <a:prstGeom prst="curvedDownArrow">
            <a:avLst>
              <a:gd name="adj1" fmla="val 24984"/>
              <a:gd name="adj2" fmla="val 49994"/>
              <a:gd name="adj3" fmla="val 25000"/>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latin typeface="+mn-lt"/>
              <a:ea typeface="+mn-ea"/>
              <a:cs typeface="Arial"/>
            </a:endParaRPr>
          </a:p>
        </p:txBody>
      </p:sp>
    </p:spTree>
    <p:extLst>
      <p:ext uri="{BB962C8B-B14F-4D97-AF65-F5344CB8AC3E}">
        <p14:creationId xmlns:p14="http://schemas.microsoft.com/office/powerpoint/2010/main" val="393700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DE792-1FCA-41DC-9B89-A37150EE28E6}"/>
              </a:ext>
            </a:extLst>
          </p:cNvPr>
          <p:cNvSpPr>
            <a:spLocks noGrp="1"/>
          </p:cNvSpPr>
          <p:nvPr>
            <p:ph type="title"/>
          </p:nvPr>
        </p:nvSpPr>
        <p:spPr/>
        <p:txBody>
          <a:bodyPr/>
          <a:lstStyle/>
          <a:p>
            <a:r>
              <a:rPr lang="en-US" dirty="0"/>
              <a:t>The Idea of a Sample Survey</a:t>
            </a:r>
          </a:p>
        </p:txBody>
      </p:sp>
      <p:sp>
        <p:nvSpPr>
          <p:cNvPr id="7" name="Rectangle 6">
            <a:extLst>
              <a:ext uri="{FF2B5EF4-FFF2-40B4-BE49-F238E27FC236}">
                <a16:creationId xmlns:a16="http://schemas.microsoft.com/office/drawing/2014/main" id="{2E174AFB-9787-4A90-BB2D-898BDFDB7FA3}"/>
              </a:ext>
            </a:extLst>
          </p:cNvPr>
          <p:cNvSpPr/>
          <p:nvPr/>
        </p:nvSpPr>
        <p:spPr>
          <a:xfrm>
            <a:off x="628650" y="1401963"/>
            <a:ext cx="7886700" cy="1015663"/>
          </a:xfrm>
          <a:prstGeom prst="rect">
            <a:avLst/>
          </a:prstGeom>
        </p:spPr>
        <p:txBody>
          <a:bodyPr wrap="square">
            <a:spAutoFit/>
          </a:bodyPr>
          <a:lstStyle/>
          <a:p>
            <a:r>
              <a:rPr lang="en-US" altLang="en-US" sz="2000" dirty="0">
                <a:solidFill>
                  <a:srgbClr val="000000"/>
                </a:solidFill>
                <a:ea typeface="ＭＳ Ｐゴシック" panose="020B0600070205080204" pitchFamily="34" charset="-128"/>
              </a:rPr>
              <a:t>We often draw conclusions about a whole population on the basis of a sample. Choosing a sample from a large, varied population is not that easy.</a:t>
            </a:r>
          </a:p>
        </p:txBody>
      </p:sp>
      <p:sp>
        <p:nvSpPr>
          <p:cNvPr id="8" name="TextBox 7">
            <a:extLst>
              <a:ext uri="{FF2B5EF4-FFF2-40B4-BE49-F238E27FC236}">
                <a16:creationId xmlns:a16="http://schemas.microsoft.com/office/drawing/2014/main" id="{79F87275-E5BF-4AA3-857F-AA8F8DF8A3F7}"/>
              </a:ext>
            </a:extLst>
          </p:cNvPr>
          <p:cNvSpPr txBox="1">
            <a:spLocks noChangeArrowheads="1"/>
          </p:cNvSpPr>
          <p:nvPr/>
        </p:nvSpPr>
        <p:spPr bwMode="auto">
          <a:xfrm>
            <a:off x="706287" y="2861262"/>
            <a:ext cx="7809063" cy="707886"/>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mn-lt"/>
              </a:rPr>
              <a:t>A </a:t>
            </a:r>
            <a:r>
              <a:rPr lang="en-US" sz="2000" b="1" dirty="0">
                <a:latin typeface="+mn-lt"/>
              </a:rPr>
              <a:t>sample survey </a:t>
            </a:r>
            <a:r>
              <a:rPr lang="en-US" sz="2000" dirty="0">
                <a:latin typeface="+mn-lt"/>
              </a:rPr>
              <a:t>is a study that collects data from a sample that is chosen to represent a specific population.</a:t>
            </a:r>
          </a:p>
        </p:txBody>
      </p:sp>
      <p:grpSp>
        <p:nvGrpSpPr>
          <p:cNvPr id="9" name="Group 8">
            <a:extLst>
              <a:ext uri="{FF2B5EF4-FFF2-40B4-BE49-F238E27FC236}">
                <a16:creationId xmlns:a16="http://schemas.microsoft.com/office/drawing/2014/main" id="{78EBA94E-57ED-4B3A-95D4-F638737161D2}"/>
              </a:ext>
            </a:extLst>
          </p:cNvPr>
          <p:cNvGrpSpPr/>
          <p:nvPr/>
        </p:nvGrpSpPr>
        <p:grpSpPr>
          <a:xfrm>
            <a:off x="1000664" y="4199025"/>
            <a:ext cx="7142671" cy="1537539"/>
            <a:chOff x="843992" y="3040018"/>
            <a:chExt cx="7142671" cy="2047931"/>
          </a:xfrm>
        </p:grpSpPr>
        <p:sp>
          <p:nvSpPr>
            <p:cNvPr id="10" name="TextBox 9">
              <a:extLst>
                <a:ext uri="{FF2B5EF4-FFF2-40B4-BE49-F238E27FC236}">
                  <a16:creationId xmlns:a16="http://schemas.microsoft.com/office/drawing/2014/main" id="{69EDC4C1-51E0-4939-83F1-DEB953761939}"/>
                </a:ext>
              </a:extLst>
            </p:cNvPr>
            <p:cNvSpPr txBox="1"/>
            <p:nvPr/>
          </p:nvSpPr>
          <p:spPr>
            <a:xfrm>
              <a:off x="843992" y="3040018"/>
              <a:ext cx="7142671" cy="479641"/>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Planning a Sample Survey</a:t>
              </a:r>
            </a:p>
          </p:txBody>
        </p:sp>
        <p:sp>
          <p:nvSpPr>
            <p:cNvPr id="11" name="TextBox 10">
              <a:extLst>
                <a:ext uri="{FF2B5EF4-FFF2-40B4-BE49-F238E27FC236}">
                  <a16:creationId xmlns:a16="http://schemas.microsoft.com/office/drawing/2014/main" id="{5FA07377-5851-4DB1-A391-68ECF32547DD}"/>
                </a:ext>
              </a:extLst>
            </p:cNvPr>
            <p:cNvSpPr txBox="1"/>
            <p:nvPr/>
          </p:nvSpPr>
          <p:spPr>
            <a:xfrm>
              <a:off x="843992" y="3519657"/>
              <a:ext cx="7142671" cy="1568292"/>
            </a:xfrm>
            <a:prstGeom prst="rect">
              <a:avLst/>
            </a:prstGeom>
            <a:noFill/>
            <a:ln>
              <a:solidFill>
                <a:schemeClr val="tx1"/>
              </a:solidFill>
            </a:ln>
          </p:spPr>
          <p:txBody>
            <a:bodyPr wrap="square" rtlCol="0">
              <a:noAutofit/>
            </a:bodyPr>
            <a:lstStyle/>
            <a:p>
              <a:pPr marL="457200" indent="-457200" fontAlgn="auto">
                <a:spcBef>
                  <a:spcPts val="0"/>
                </a:spcBef>
                <a:spcAft>
                  <a:spcPts val="0"/>
                </a:spcAft>
                <a:buFontTx/>
                <a:buAutoNum type="arabicPeriod"/>
                <a:defRPr/>
              </a:pPr>
              <a:r>
                <a:rPr lang="en-US" sz="2000" dirty="0">
                  <a:solidFill>
                    <a:srgbClr val="000000"/>
                  </a:solidFill>
                </a:rPr>
                <a:t>Decide </a:t>
              </a:r>
              <a:r>
                <a:rPr lang="en-US" sz="2000" i="1" dirty="0">
                  <a:solidFill>
                    <a:srgbClr val="000000"/>
                  </a:solidFill>
                </a:rPr>
                <a:t>what population </a:t>
              </a:r>
              <a:r>
                <a:rPr lang="en-US" sz="2000" dirty="0">
                  <a:solidFill>
                    <a:srgbClr val="000000"/>
                  </a:solidFill>
                </a:rPr>
                <a:t>we want to describe.</a:t>
              </a:r>
            </a:p>
            <a:p>
              <a:pPr marL="457200" indent="-457200" fontAlgn="auto">
                <a:spcBef>
                  <a:spcPts val="0"/>
                </a:spcBef>
                <a:spcAft>
                  <a:spcPts val="0"/>
                </a:spcAft>
                <a:buFontTx/>
                <a:buAutoNum type="arabicPeriod"/>
                <a:defRPr/>
              </a:pPr>
              <a:r>
                <a:rPr lang="en-US" sz="2000" dirty="0">
                  <a:solidFill>
                    <a:srgbClr val="000000"/>
                  </a:solidFill>
                </a:rPr>
                <a:t>Decide </a:t>
              </a:r>
              <a:r>
                <a:rPr lang="en-US" sz="2000" i="1" dirty="0">
                  <a:solidFill>
                    <a:srgbClr val="000000"/>
                  </a:solidFill>
                </a:rPr>
                <a:t>what we want to measure</a:t>
              </a:r>
              <a:r>
                <a:rPr lang="en-US" sz="2000" dirty="0">
                  <a:solidFill>
                    <a:srgbClr val="000000"/>
                  </a:solidFill>
                </a:rPr>
                <a:t>.</a:t>
              </a:r>
            </a:p>
            <a:p>
              <a:pPr marL="457200" indent="-457200" fontAlgn="auto">
                <a:spcBef>
                  <a:spcPts val="0"/>
                </a:spcBef>
                <a:spcAft>
                  <a:spcPts val="0"/>
                </a:spcAft>
                <a:buFontTx/>
                <a:buAutoNum type="arabicPeriod"/>
                <a:defRPr/>
              </a:pPr>
              <a:r>
                <a:rPr lang="en-US" sz="2000" dirty="0">
                  <a:solidFill>
                    <a:srgbClr val="000000"/>
                  </a:solidFill>
                </a:rPr>
                <a:t>Decide </a:t>
              </a:r>
              <a:r>
                <a:rPr lang="en-US" sz="2000" i="1" dirty="0">
                  <a:solidFill>
                    <a:srgbClr val="000000"/>
                  </a:solidFill>
                </a:rPr>
                <a:t>how to choose a sample </a:t>
              </a:r>
              <a:r>
                <a:rPr lang="en-US" sz="2000" dirty="0">
                  <a:solidFill>
                    <a:srgbClr val="000000"/>
                  </a:solidFill>
                </a:rPr>
                <a:t>from the population.</a:t>
              </a:r>
            </a:p>
            <a:p>
              <a:pPr marL="457200" indent="-457200" fontAlgn="auto">
                <a:spcBef>
                  <a:spcPts val="0"/>
                </a:spcBef>
                <a:spcAft>
                  <a:spcPts val="0"/>
                </a:spcAft>
                <a:buFontTx/>
                <a:buAutoNum type="arabicPeriod"/>
                <a:defRPr/>
              </a:pPr>
              <a:endParaRPr lang="en-US" sz="2000" dirty="0"/>
            </a:p>
          </p:txBody>
        </p:sp>
      </p:grpSp>
    </p:spTree>
    <p:extLst>
      <p:ext uri="{BB962C8B-B14F-4D97-AF65-F5344CB8AC3E}">
        <p14:creationId xmlns:p14="http://schemas.microsoft.com/office/powerpoint/2010/main" val="405912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DE792-1FCA-41DC-9B89-A37150EE28E6}"/>
              </a:ext>
            </a:extLst>
          </p:cNvPr>
          <p:cNvSpPr>
            <a:spLocks noGrp="1"/>
          </p:cNvSpPr>
          <p:nvPr>
            <p:ph type="title"/>
          </p:nvPr>
        </p:nvSpPr>
        <p:spPr/>
        <p:txBody>
          <a:bodyPr/>
          <a:lstStyle/>
          <a:p>
            <a:r>
              <a:rPr lang="en-US" dirty="0"/>
              <a:t>How to Sample Badly</a:t>
            </a:r>
          </a:p>
        </p:txBody>
      </p:sp>
      <p:sp>
        <p:nvSpPr>
          <p:cNvPr id="11" name="TextBox 10">
            <a:extLst>
              <a:ext uri="{FF2B5EF4-FFF2-40B4-BE49-F238E27FC236}">
                <a16:creationId xmlns:a16="http://schemas.microsoft.com/office/drawing/2014/main" id="{047E5F7B-95A8-4B9D-B73A-DF4217490D17}"/>
              </a:ext>
            </a:extLst>
          </p:cNvPr>
          <p:cNvSpPr txBox="1">
            <a:spLocks noChangeArrowheads="1"/>
          </p:cNvSpPr>
          <p:nvPr/>
        </p:nvSpPr>
        <p:spPr bwMode="auto">
          <a:xfrm>
            <a:off x="628650" y="1427081"/>
            <a:ext cx="4697241" cy="1015663"/>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solidFill>
                  <a:srgbClr val="000000"/>
                </a:solidFill>
              </a:rPr>
              <a:t>Choosing individuals from the population who are easy to reach results in a </a:t>
            </a:r>
            <a:r>
              <a:rPr lang="en-US" sz="2000" b="1" dirty="0">
                <a:solidFill>
                  <a:srgbClr val="000000"/>
                </a:solidFill>
              </a:rPr>
              <a:t>convenience sample</a:t>
            </a:r>
            <a:r>
              <a:rPr lang="en-US" sz="2000" dirty="0">
                <a:solidFill>
                  <a:srgbClr val="000000"/>
                </a:solidFill>
              </a:rPr>
              <a:t>.</a:t>
            </a:r>
            <a:endParaRPr lang="en-US" sz="2000" b="1" dirty="0">
              <a:solidFill>
                <a:srgbClr val="000000"/>
              </a:solidFill>
            </a:endParaRPr>
          </a:p>
        </p:txBody>
      </p:sp>
      <p:sp>
        <p:nvSpPr>
          <p:cNvPr id="16" name="TextBox 15">
            <a:extLst>
              <a:ext uri="{FF2B5EF4-FFF2-40B4-BE49-F238E27FC236}">
                <a16:creationId xmlns:a16="http://schemas.microsoft.com/office/drawing/2014/main" id="{78C3750C-E10C-46CA-8E87-FC28607777C2}"/>
              </a:ext>
            </a:extLst>
          </p:cNvPr>
          <p:cNvSpPr txBox="1">
            <a:spLocks noChangeArrowheads="1"/>
          </p:cNvSpPr>
          <p:nvPr/>
        </p:nvSpPr>
        <p:spPr bwMode="auto">
          <a:xfrm>
            <a:off x="875423" y="3902634"/>
            <a:ext cx="4697241" cy="132343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solidFill>
                  <a:srgbClr val="000000"/>
                </a:solidFill>
              </a:rPr>
              <a:t>The design of a statistical study shows </a:t>
            </a:r>
            <a:r>
              <a:rPr lang="en-US" sz="2000" b="1" dirty="0">
                <a:solidFill>
                  <a:srgbClr val="000000"/>
                </a:solidFill>
              </a:rPr>
              <a:t>bias </a:t>
            </a:r>
            <a:r>
              <a:rPr lang="en-US" sz="2000" dirty="0">
                <a:solidFill>
                  <a:srgbClr val="000000"/>
                </a:solidFill>
              </a:rPr>
              <a:t>if it is very likely to underestimate or very likely to overestimate the value you want to know.</a:t>
            </a:r>
            <a:endParaRPr lang="en-US" sz="2000" b="1" dirty="0">
              <a:solidFill>
                <a:srgbClr val="000000"/>
              </a:solidFill>
            </a:endParaRPr>
          </a:p>
        </p:txBody>
      </p:sp>
      <p:grpSp>
        <p:nvGrpSpPr>
          <p:cNvPr id="19" name="Group 18">
            <a:extLst>
              <a:ext uri="{FF2B5EF4-FFF2-40B4-BE49-F238E27FC236}">
                <a16:creationId xmlns:a16="http://schemas.microsoft.com/office/drawing/2014/main" id="{54078526-6367-440A-B3B3-493C8BD53414}"/>
              </a:ext>
            </a:extLst>
          </p:cNvPr>
          <p:cNvGrpSpPr/>
          <p:nvPr/>
        </p:nvGrpSpPr>
        <p:grpSpPr>
          <a:xfrm>
            <a:off x="5682913" y="4399400"/>
            <a:ext cx="2919114" cy="1424683"/>
            <a:chOff x="5682913" y="4399400"/>
            <a:chExt cx="2919114" cy="1424683"/>
          </a:xfrm>
        </p:grpSpPr>
        <p:sp>
          <p:nvSpPr>
            <p:cNvPr id="17" name="Rectangle 16">
              <a:extLst>
                <a:ext uri="{FF2B5EF4-FFF2-40B4-BE49-F238E27FC236}">
                  <a16:creationId xmlns:a16="http://schemas.microsoft.com/office/drawing/2014/main" id="{D3564076-53BF-445B-8A03-925C25767144}"/>
                </a:ext>
              </a:extLst>
            </p:cNvPr>
            <p:cNvSpPr/>
            <p:nvPr/>
          </p:nvSpPr>
          <p:spPr>
            <a:xfrm>
              <a:off x="5682913" y="4399400"/>
              <a:ext cx="2919114" cy="1424683"/>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r>
                <a:rPr lang="en-US" altLang="en-US" sz="2000" dirty="0"/>
                <a:t>Bias is not just bad luck in one sample.</a:t>
              </a:r>
            </a:p>
          </p:txBody>
        </p:sp>
        <p:pic>
          <p:nvPicPr>
            <p:cNvPr id="18" name="Picture 17">
              <a:extLst>
                <a:ext uri="{FF2B5EF4-FFF2-40B4-BE49-F238E27FC236}">
                  <a16:creationId xmlns:a16="http://schemas.microsoft.com/office/drawing/2014/main" id="{D71FE5A9-E65D-4C83-8BAB-FEB2246280E8}"/>
                </a:ext>
              </a:extLst>
            </p:cNvPr>
            <p:cNvPicPr>
              <a:picLocks noChangeAspect="1"/>
            </p:cNvPicPr>
            <p:nvPr/>
          </p:nvPicPr>
          <p:blipFill>
            <a:blip r:embed="rId2"/>
            <a:stretch>
              <a:fillRect/>
            </a:stretch>
          </p:blipFill>
          <p:spPr>
            <a:xfrm rot="21588054">
              <a:off x="5925476" y="4503189"/>
              <a:ext cx="619075" cy="578893"/>
            </a:xfrm>
            <a:prstGeom prst="rect">
              <a:avLst/>
            </a:prstGeom>
          </p:spPr>
        </p:pic>
      </p:grpSp>
      <p:sp>
        <p:nvSpPr>
          <p:cNvPr id="12" name="Rectangle 11">
            <a:extLst>
              <a:ext uri="{FF2B5EF4-FFF2-40B4-BE49-F238E27FC236}">
                <a16:creationId xmlns:a16="http://schemas.microsoft.com/office/drawing/2014/main" id="{7AEFB8F9-CB07-4B1D-9DE4-ABB1BB4AA78C}"/>
              </a:ext>
            </a:extLst>
          </p:cNvPr>
          <p:cNvSpPr/>
          <p:nvPr/>
        </p:nvSpPr>
        <p:spPr>
          <a:xfrm>
            <a:off x="5682913" y="1796678"/>
            <a:ext cx="2919113" cy="1722899"/>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r>
              <a:rPr lang="en-US" altLang="en-US" sz="2000" dirty="0"/>
              <a:t>Convenience sampling often produces unrepresentative data.</a:t>
            </a:r>
          </a:p>
        </p:txBody>
      </p:sp>
      <p:pic>
        <p:nvPicPr>
          <p:cNvPr id="14" name="Picture 13">
            <a:extLst>
              <a:ext uri="{FF2B5EF4-FFF2-40B4-BE49-F238E27FC236}">
                <a16:creationId xmlns:a16="http://schemas.microsoft.com/office/drawing/2014/main" id="{6509D180-3C18-4E58-9F86-563D7F5D25A5}"/>
              </a:ext>
            </a:extLst>
          </p:cNvPr>
          <p:cNvPicPr>
            <a:picLocks noChangeAspect="1"/>
          </p:cNvPicPr>
          <p:nvPr/>
        </p:nvPicPr>
        <p:blipFill>
          <a:blip r:embed="rId2"/>
          <a:stretch>
            <a:fillRect/>
          </a:stretch>
        </p:blipFill>
        <p:spPr>
          <a:xfrm rot="21588054">
            <a:off x="5925477" y="1911281"/>
            <a:ext cx="619075" cy="578893"/>
          </a:xfrm>
          <a:prstGeom prst="rect">
            <a:avLst/>
          </a:prstGeom>
        </p:spPr>
      </p:pic>
    </p:spTree>
    <p:extLst>
      <p:ext uri="{BB962C8B-B14F-4D97-AF65-F5344CB8AC3E}">
        <p14:creationId xmlns:p14="http://schemas.microsoft.com/office/powerpoint/2010/main" val="249764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Sample Badly</a:t>
            </a:r>
          </a:p>
        </p:txBody>
      </p:sp>
      <p:sp>
        <p:nvSpPr>
          <p:cNvPr id="5" name="Vertical Text Placeholder 2">
            <a:extLst>
              <a:ext uri="{FF2B5EF4-FFF2-40B4-BE49-F238E27FC236}">
                <a16:creationId xmlns:a16="http://schemas.microsoft.com/office/drawing/2014/main" id="{0D50DC41-F481-4387-A25B-FD3DDA605508}"/>
              </a:ext>
            </a:extLst>
          </p:cNvPr>
          <p:cNvSpPr>
            <a:spLocks noGrp="1"/>
          </p:cNvSpPr>
          <p:nvPr>
            <p:ph idx="1"/>
          </p:nvPr>
        </p:nvSpPr>
        <p:spPr>
          <a:xfrm>
            <a:off x="775298" y="1536851"/>
            <a:ext cx="7540565" cy="714737"/>
          </a:xfrm>
        </p:spPr>
        <p:txBody>
          <a:bodyPr>
            <a:noAutofit/>
          </a:bodyPr>
          <a:lstStyle/>
          <a:p>
            <a:pPr marL="3175" lvl="1" indent="0" eaLnBrk="1" hangingPunct="1">
              <a:buFont typeface="Arial" panose="020B0604020202020204" pitchFamily="34" charset="0"/>
              <a:buNone/>
            </a:pPr>
            <a:r>
              <a:rPr lang="en-US" altLang="en-US" dirty="0">
                <a:solidFill>
                  <a:srgbClr val="000000"/>
                </a:solidFill>
                <a:ea typeface="ＭＳ Ｐゴシック" panose="020B0600070205080204" pitchFamily="34" charset="-128"/>
              </a:rPr>
              <a:t>Convenience sampling will almost always result in bias. </a:t>
            </a:r>
            <a:br>
              <a:rPr lang="en-US" altLang="en-US" dirty="0">
                <a:solidFill>
                  <a:srgbClr val="000000"/>
                </a:solidFill>
                <a:ea typeface="ＭＳ Ｐゴシック" panose="020B0600070205080204" pitchFamily="34" charset="-128"/>
              </a:rPr>
            </a:br>
            <a:r>
              <a:rPr lang="en-US" altLang="en-US" dirty="0">
                <a:solidFill>
                  <a:srgbClr val="000000"/>
                </a:solidFill>
                <a:ea typeface="ＭＳ Ｐゴシック" panose="020B0600070205080204" pitchFamily="34" charset="-128"/>
              </a:rPr>
              <a:t>But so will some other sampling methods.</a:t>
            </a:r>
          </a:p>
        </p:txBody>
      </p:sp>
      <p:sp>
        <p:nvSpPr>
          <p:cNvPr id="7" name="TextBox 6">
            <a:extLst>
              <a:ext uri="{FF2B5EF4-FFF2-40B4-BE49-F238E27FC236}">
                <a16:creationId xmlns:a16="http://schemas.microsoft.com/office/drawing/2014/main" id="{527B6F38-145D-4C76-82BD-CC4BEEC1C626}"/>
              </a:ext>
            </a:extLst>
          </p:cNvPr>
          <p:cNvSpPr txBox="1">
            <a:spLocks noChangeArrowheads="1"/>
          </p:cNvSpPr>
          <p:nvPr/>
        </p:nvSpPr>
        <p:spPr bwMode="auto">
          <a:xfrm>
            <a:off x="775299" y="2708576"/>
            <a:ext cx="7740051" cy="830997"/>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a:solidFill>
                  <a:srgbClr val="000000"/>
                </a:solidFill>
                <a:latin typeface="+mn-lt"/>
              </a:rPr>
              <a:t>Voluntary response sampling </a:t>
            </a:r>
            <a:r>
              <a:rPr lang="en-US" dirty="0">
                <a:solidFill>
                  <a:srgbClr val="000000"/>
                </a:solidFill>
                <a:latin typeface="+mn-lt"/>
              </a:rPr>
              <a:t>allows people to choose to be in the sample by responding to a general invitation.</a:t>
            </a:r>
            <a:endParaRPr lang="en-US" b="1" dirty="0">
              <a:solidFill>
                <a:srgbClr val="000000"/>
              </a:solidFill>
              <a:latin typeface="+mn-lt"/>
            </a:endParaRPr>
          </a:p>
        </p:txBody>
      </p:sp>
      <p:sp>
        <p:nvSpPr>
          <p:cNvPr id="3" name="Rectangle 2">
            <a:extLst>
              <a:ext uri="{FF2B5EF4-FFF2-40B4-BE49-F238E27FC236}">
                <a16:creationId xmlns:a16="http://schemas.microsoft.com/office/drawing/2014/main" id="{3FF7E442-ED61-4333-88C5-D12C87D7B6A7}"/>
              </a:ext>
            </a:extLst>
          </p:cNvPr>
          <p:cNvSpPr/>
          <p:nvPr/>
        </p:nvSpPr>
        <p:spPr>
          <a:xfrm>
            <a:off x="775299" y="4144992"/>
            <a:ext cx="7825237" cy="1569660"/>
          </a:xfrm>
          <a:prstGeom prst="rect">
            <a:avLst/>
          </a:prstGeom>
        </p:spPr>
        <p:txBody>
          <a:bodyPr wrap="square">
            <a:spAutoFit/>
          </a:bodyPr>
          <a:lstStyle/>
          <a:p>
            <a:r>
              <a:rPr lang="en-US" sz="2400" dirty="0"/>
              <a:t>Most Internet polls, along with call-in, text-in, and write-in polls, rely on voluntary response sampling. </a:t>
            </a:r>
            <a:r>
              <a:rPr lang="en-US" sz="2400" i="1" dirty="0"/>
              <a:t>People who self-select to participate in such surveys are usually not representative of some larger population of interest.</a:t>
            </a:r>
            <a:endParaRPr lang="en-US" sz="2400" dirty="0"/>
          </a:p>
        </p:txBody>
      </p:sp>
    </p:spTree>
    <p:extLst>
      <p:ext uri="{BB962C8B-B14F-4D97-AF65-F5344CB8AC3E}">
        <p14:creationId xmlns:p14="http://schemas.microsoft.com/office/powerpoint/2010/main" val="209899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noAutofit/>
          </a:bodyPr>
          <a:lstStyle/>
          <a:p>
            <a:r>
              <a:rPr lang="en-US" altLang="en-US" sz="3200" dirty="0">
                <a:ea typeface="ＭＳ Ｐゴシック" panose="020B0600070205080204" pitchFamily="34" charset="-128"/>
              </a:rPr>
              <a:t>How to Sample Well: Simple Random Sampling</a:t>
            </a:r>
            <a:endParaRPr lang="en-US" sz="3200" dirty="0"/>
          </a:p>
        </p:txBody>
      </p:sp>
      <p:sp>
        <p:nvSpPr>
          <p:cNvPr id="5" name="Rectangle 4">
            <a:extLst>
              <a:ext uri="{FF2B5EF4-FFF2-40B4-BE49-F238E27FC236}">
                <a16:creationId xmlns:a16="http://schemas.microsoft.com/office/drawing/2014/main" id="{6D1C04EE-07E6-44DE-B34E-E641F4948269}"/>
              </a:ext>
            </a:extLst>
          </p:cNvPr>
          <p:cNvSpPr/>
          <p:nvPr/>
        </p:nvSpPr>
        <p:spPr>
          <a:xfrm>
            <a:off x="776378" y="1613994"/>
            <a:ext cx="7185804" cy="1015663"/>
          </a:xfrm>
          <a:prstGeom prst="rect">
            <a:avLst/>
          </a:prstGeom>
        </p:spPr>
        <p:txBody>
          <a:bodyPr wrap="square">
            <a:spAutoFit/>
          </a:bodyPr>
          <a:lstStyle/>
          <a:p>
            <a:pPr marL="3175" lvl="1"/>
            <a:r>
              <a:rPr lang="en-US" altLang="en-US" sz="2000" dirty="0">
                <a:solidFill>
                  <a:srgbClr val="000000"/>
                </a:solidFill>
                <a:ea typeface="ＭＳ Ｐゴシック" panose="020B0600070205080204" pitchFamily="34" charset="-128"/>
              </a:rPr>
              <a:t>A sample chosen by chance rules out both favoritism by the sampler and self-selection by respondents. </a:t>
            </a:r>
          </a:p>
          <a:p>
            <a:pPr marL="3175" lvl="1"/>
            <a:endParaRPr lang="en-US" altLang="en-US" sz="2000" dirty="0">
              <a:solidFill>
                <a:srgbClr val="000000"/>
              </a:solidFill>
              <a:ea typeface="ＭＳ Ｐゴシック" panose="020B0600070205080204" pitchFamily="34" charset="-128"/>
            </a:endParaRPr>
          </a:p>
        </p:txBody>
      </p:sp>
      <p:sp>
        <p:nvSpPr>
          <p:cNvPr id="9" name="TextBox 8">
            <a:extLst>
              <a:ext uri="{FF2B5EF4-FFF2-40B4-BE49-F238E27FC236}">
                <a16:creationId xmlns:a16="http://schemas.microsoft.com/office/drawing/2014/main" id="{98C83B53-E46D-4EF0-A54A-E61EFAC2DA1C}"/>
              </a:ext>
            </a:extLst>
          </p:cNvPr>
          <p:cNvSpPr txBox="1">
            <a:spLocks noChangeArrowheads="1"/>
          </p:cNvSpPr>
          <p:nvPr/>
        </p:nvSpPr>
        <p:spPr bwMode="auto">
          <a:xfrm>
            <a:off x="3666226" y="2793979"/>
            <a:ext cx="4849124" cy="1015663"/>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b="1" dirty="0">
                <a:latin typeface="+mn-lt"/>
              </a:rPr>
              <a:t>Random sampling </a:t>
            </a:r>
            <a:r>
              <a:rPr lang="en-US" sz="2000" dirty="0">
                <a:latin typeface="+mn-lt"/>
              </a:rPr>
              <a:t>involves using a chance process to determine which members of a population are included in the sample.</a:t>
            </a:r>
            <a:endParaRPr lang="en-US" sz="2000" b="1" dirty="0">
              <a:solidFill>
                <a:srgbClr val="000000"/>
              </a:solidFill>
              <a:latin typeface="+mn-lt"/>
            </a:endParaRPr>
          </a:p>
        </p:txBody>
      </p:sp>
      <p:sp>
        <p:nvSpPr>
          <p:cNvPr id="10" name="TextBox 9">
            <a:extLst>
              <a:ext uri="{FF2B5EF4-FFF2-40B4-BE49-F238E27FC236}">
                <a16:creationId xmlns:a16="http://schemas.microsoft.com/office/drawing/2014/main" id="{34E8CD52-2B86-4F36-959B-91497A5252A0}"/>
              </a:ext>
            </a:extLst>
          </p:cNvPr>
          <p:cNvSpPr txBox="1">
            <a:spLocks noChangeArrowheads="1"/>
          </p:cNvSpPr>
          <p:nvPr/>
        </p:nvSpPr>
        <p:spPr bwMode="auto">
          <a:xfrm>
            <a:off x="776378" y="4228344"/>
            <a:ext cx="4849124" cy="132343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mn-lt"/>
              </a:rPr>
              <a:t>A </a:t>
            </a:r>
            <a:r>
              <a:rPr lang="en-US" sz="2000" b="1" dirty="0">
                <a:latin typeface="+mn-lt"/>
              </a:rPr>
              <a:t>simple random sample (SRS)</a:t>
            </a:r>
            <a:r>
              <a:rPr lang="en-US" sz="2000" dirty="0">
                <a:latin typeface="+mn-lt"/>
              </a:rPr>
              <a:t> of size </a:t>
            </a:r>
            <a:r>
              <a:rPr lang="en-US" sz="2000" i="1" dirty="0">
                <a:latin typeface="+mn-lt"/>
              </a:rPr>
              <a:t>n</a:t>
            </a:r>
            <a:r>
              <a:rPr lang="en-US" sz="2000" dirty="0">
                <a:latin typeface="+mn-lt"/>
              </a:rPr>
              <a:t> is chosen in such a way that every group of </a:t>
            </a:r>
            <a:r>
              <a:rPr lang="en-US" sz="2000" i="1" dirty="0">
                <a:latin typeface="+mn-lt"/>
              </a:rPr>
              <a:t>n</a:t>
            </a:r>
            <a:r>
              <a:rPr lang="en-US" sz="2000" dirty="0">
                <a:latin typeface="+mn-lt"/>
              </a:rPr>
              <a:t> individuals in the population has an equal chance to be selected as the sample.</a:t>
            </a:r>
            <a:endParaRPr lang="en-US" sz="2000" dirty="0">
              <a:solidFill>
                <a:srgbClr val="000000"/>
              </a:solidFill>
              <a:latin typeface="+mn-lt"/>
            </a:endParaRPr>
          </a:p>
        </p:txBody>
      </p:sp>
    </p:spTree>
    <p:extLst>
      <p:ext uri="{BB962C8B-B14F-4D97-AF65-F5344CB8AC3E}">
        <p14:creationId xmlns:p14="http://schemas.microsoft.com/office/powerpoint/2010/main" val="419090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9" name="TextBox 8">
            <a:extLst>
              <a:ext uri="{FF2B5EF4-FFF2-40B4-BE49-F238E27FC236}">
                <a16:creationId xmlns:a16="http://schemas.microsoft.com/office/drawing/2014/main" id="{17EE86D2-C25C-4A56-8895-AB496289A529}"/>
              </a:ext>
            </a:extLst>
          </p:cNvPr>
          <p:cNvSpPr txBox="1"/>
          <p:nvPr/>
        </p:nvSpPr>
        <p:spPr>
          <a:xfrm>
            <a:off x="914397" y="1261731"/>
            <a:ext cx="7142671" cy="406572"/>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Choose an SRS with Technology</a:t>
            </a:r>
          </a:p>
        </p:txBody>
      </p:sp>
      <p:sp>
        <p:nvSpPr>
          <p:cNvPr id="10" name="TextBox 9">
            <a:extLst>
              <a:ext uri="{FF2B5EF4-FFF2-40B4-BE49-F238E27FC236}">
                <a16:creationId xmlns:a16="http://schemas.microsoft.com/office/drawing/2014/main" id="{55D8BB79-4B2B-432D-ABFB-C373C5349223}"/>
              </a:ext>
            </a:extLst>
          </p:cNvPr>
          <p:cNvSpPr txBox="1"/>
          <p:nvPr/>
        </p:nvSpPr>
        <p:spPr>
          <a:xfrm>
            <a:off x="914397" y="1668301"/>
            <a:ext cx="7142671" cy="1760699"/>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b="1" dirty="0"/>
              <a:t>Label. </a:t>
            </a:r>
            <a:r>
              <a:rPr lang="en-US" dirty="0"/>
              <a:t>Give each individual in the population a distinct numerical label from 1 to </a:t>
            </a:r>
            <a:r>
              <a:rPr lang="en-US" i="1" dirty="0"/>
              <a:t>N, </a:t>
            </a:r>
            <a:r>
              <a:rPr lang="en-US" dirty="0"/>
              <a:t>where </a:t>
            </a:r>
            <a:r>
              <a:rPr lang="en-US" i="1" dirty="0"/>
              <a:t>N </a:t>
            </a:r>
            <a:r>
              <a:rPr lang="en-US" dirty="0"/>
              <a:t>is the number of individuals in the population.</a:t>
            </a:r>
          </a:p>
          <a:p>
            <a:pPr marL="285750" indent="-285750">
              <a:buFont typeface="Arial" panose="020B0604020202020204" pitchFamily="34" charset="0"/>
              <a:buChar char="•"/>
            </a:pPr>
            <a:r>
              <a:rPr lang="en-US" b="1" dirty="0"/>
              <a:t>Randomize. </a:t>
            </a:r>
            <a:r>
              <a:rPr lang="en-US" dirty="0"/>
              <a:t>Use a random number generator to obtain </a:t>
            </a:r>
            <a:r>
              <a:rPr lang="en-US" i="1" dirty="0"/>
              <a:t>n different </a:t>
            </a:r>
            <a:r>
              <a:rPr lang="en-US" dirty="0"/>
              <a:t>integers from 1 to </a:t>
            </a:r>
            <a:r>
              <a:rPr lang="en-US" i="1" dirty="0"/>
              <a:t>N, </a:t>
            </a:r>
            <a:r>
              <a:rPr lang="en-US" dirty="0"/>
              <a:t>where </a:t>
            </a:r>
            <a:r>
              <a:rPr lang="en-US" i="1" dirty="0"/>
              <a:t>n </a:t>
            </a:r>
            <a:r>
              <a:rPr lang="en-US" dirty="0"/>
              <a:t>is the sample size.</a:t>
            </a:r>
          </a:p>
          <a:p>
            <a:pPr marL="285750" indent="-285750">
              <a:buFont typeface="Arial" panose="020B0604020202020204" pitchFamily="34" charset="0"/>
              <a:buChar char="•"/>
            </a:pPr>
            <a:r>
              <a:rPr lang="en-US" b="1" dirty="0"/>
              <a:t>Select. </a:t>
            </a:r>
            <a:r>
              <a:rPr lang="en-US" dirty="0"/>
              <a:t>Choose the individuals that correspond to the randomly selected integers.</a:t>
            </a:r>
            <a:endParaRPr lang="en-US" sz="2000" dirty="0"/>
          </a:p>
        </p:txBody>
      </p:sp>
    </p:spTree>
    <p:extLst>
      <p:ext uri="{BB962C8B-B14F-4D97-AF65-F5344CB8AC3E}">
        <p14:creationId xmlns:p14="http://schemas.microsoft.com/office/powerpoint/2010/main" val="4086952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2820-B0D0-4915-A256-3485881CA56D}"/>
              </a:ext>
            </a:extLst>
          </p:cNvPr>
          <p:cNvSpPr>
            <a:spLocks noGrp="1"/>
          </p:cNvSpPr>
          <p:nvPr>
            <p:ph type="title"/>
          </p:nvPr>
        </p:nvSpPr>
        <p:spPr/>
        <p:txBody>
          <a:bodyPr/>
          <a:lstStyle/>
          <a:p>
            <a:r>
              <a:rPr lang="en-US" dirty="0"/>
              <a:t>How to Choose an SRS</a:t>
            </a:r>
          </a:p>
        </p:txBody>
      </p:sp>
      <p:sp>
        <p:nvSpPr>
          <p:cNvPr id="9" name="TextBox 8">
            <a:extLst>
              <a:ext uri="{FF2B5EF4-FFF2-40B4-BE49-F238E27FC236}">
                <a16:creationId xmlns:a16="http://schemas.microsoft.com/office/drawing/2014/main" id="{17EE86D2-C25C-4A56-8895-AB496289A529}"/>
              </a:ext>
            </a:extLst>
          </p:cNvPr>
          <p:cNvSpPr txBox="1"/>
          <p:nvPr/>
        </p:nvSpPr>
        <p:spPr>
          <a:xfrm>
            <a:off x="914397" y="1261731"/>
            <a:ext cx="7142671" cy="406572"/>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Choose an SRS with Technology</a:t>
            </a:r>
          </a:p>
        </p:txBody>
      </p:sp>
      <p:sp>
        <p:nvSpPr>
          <p:cNvPr id="10" name="TextBox 9">
            <a:extLst>
              <a:ext uri="{FF2B5EF4-FFF2-40B4-BE49-F238E27FC236}">
                <a16:creationId xmlns:a16="http://schemas.microsoft.com/office/drawing/2014/main" id="{55D8BB79-4B2B-432D-ABFB-C373C5349223}"/>
              </a:ext>
            </a:extLst>
          </p:cNvPr>
          <p:cNvSpPr txBox="1"/>
          <p:nvPr/>
        </p:nvSpPr>
        <p:spPr>
          <a:xfrm>
            <a:off x="914397" y="1668301"/>
            <a:ext cx="7142671" cy="1760699"/>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b="1" dirty="0"/>
              <a:t>Label. </a:t>
            </a:r>
            <a:r>
              <a:rPr lang="en-US" dirty="0"/>
              <a:t>Give each individual in the population a distinct numerical label from 1 to </a:t>
            </a:r>
            <a:r>
              <a:rPr lang="en-US" i="1" dirty="0"/>
              <a:t>N, </a:t>
            </a:r>
            <a:r>
              <a:rPr lang="en-US" dirty="0"/>
              <a:t>where </a:t>
            </a:r>
            <a:r>
              <a:rPr lang="en-US" i="1" dirty="0"/>
              <a:t>N </a:t>
            </a:r>
            <a:r>
              <a:rPr lang="en-US" dirty="0"/>
              <a:t>is the number of individuals in the population.</a:t>
            </a:r>
          </a:p>
          <a:p>
            <a:pPr marL="285750" indent="-285750">
              <a:buFont typeface="Arial" panose="020B0604020202020204" pitchFamily="34" charset="0"/>
              <a:buChar char="•"/>
            </a:pPr>
            <a:r>
              <a:rPr lang="en-US" b="1" dirty="0"/>
              <a:t>Randomize. </a:t>
            </a:r>
            <a:r>
              <a:rPr lang="en-US" dirty="0"/>
              <a:t>Use a random number generator to obtain </a:t>
            </a:r>
            <a:r>
              <a:rPr lang="en-US" i="1" dirty="0"/>
              <a:t>n different </a:t>
            </a:r>
            <a:r>
              <a:rPr lang="en-US" dirty="0"/>
              <a:t>integers from 1 to </a:t>
            </a:r>
            <a:r>
              <a:rPr lang="en-US" i="1" dirty="0"/>
              <a:t>N, </a:t>
            </a:r>
            <a:r>
              <a:rPr lang="en-US" dirty="0"/>
              <a:t>where </a:t>
            </a:r>
            <a:r>
              <a:rPr lang="en-US" i="1" dirty="0"/>
              <a:t>n </a:t>
            </a:r>
            <a:r>
              <a:rPr lang="en-US" dirty="0"/>
              <a:t>is the sample size.</a:t>
            </a:r>
          </a:p>
          <a:p>
            <a:pPr marL="285750" indent="-285750">
              <a:buFont typeface="Arial" panose="020B0604020202020204" pitchFamily="34" charset="0"/>
              <a:buChar char="•"/>
            </a:pPr>
            <a:r>
              <a:rPr lang="en-US" b="1" dirty="0"/>
              <a:t>Select. </a:t>
            </a:r>
            <a:r>
              <a:rPr lang="en-US" dirty="0"/>
              <a:t>Choose the individuals that correspond to the randomly selected integers.</a:t>
            </a:r>
            <a:endParaRPr lang="en-US" sz="2000" dirty="0"/>
          </a:p>
        </p:txBody>
      </p:sp>
      <p:sp>
        <p:nvSpPr>
          <p:cNvPr id="12" name="TextBox 11">
            <a:extLst>
              <a:ext uri="{FF2B5EF4-FFF2-40B4-BE49-F238E27FC236}">
                <a16:creationId xmlns:a16="http://schemas.microsoft.com/office/drawing/2014/main" id="{E5F23502-E85E-4136-B0ED-80D62E319BD5}"/>
              </a:ext>
            </a:extLst>
          </p:cNvPr>
          <p:cNvSpPr txBox="1"/>
          <p:nvPr/>
        </p:nvSpPr>
        <p:spPr>
          <a:xfrm>
            <a:off x="914397" y="3592301"/>
            <a:ext cx="7142671" cy="406573"/>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Choose an SRS with Table D</a:t>
            </a:r>
          </a:p>
        </p:txBody>
      </p:sp>
      <p:sp>
        <p:nvSpPr>
          <p:cNvPr id="13" name="TextBox 12">
            <a:extLst>
              <a:ext uri="{FF2B5EF4-FFF2-40B4-BE49-F238E27FC236}">
                <a16:creationId xmlns:a16="http://schemas.microsoft.com/office/drawing/2014/main" id="{D377F831-8E51-44A2-B118-9ED8D6E6626C}"/>
              </a:ext>
            </a:extLst>
          </p:cNvPr>
          <p:cNvSpPr txBox="1"/>
          <p:nvPr/>
        </p:nvSpPr>
        <p:spPr>
          <a:xfrm>
            <a:off x="914397" y="3998871"/>
            <a:ext cx="7142671" cy="2263906"/>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b="1" dirty="0"/>
              <a:t>Label. </a:t>
            </a:r>
            <a:r>
              <a:rPr lang="en-US" dirty="0"/>
              <a:t>Give each member of the population a distinct numerical label with the same number of digits. Use as few digits as possible.</a:t>
            </a:r>
          </a:p>
          <a:p>
            <a:pPr marL="285750" indent="-285750">
              <a:buFont typeface="Arial" panose="020B0604020202020204" pitchFamily="34" charset="0"/>
              <a:buChar char="•"/>
            </a:pPr>
            <a:r>
              <a:rPr lang="en-US" b="1" dirty="0"/>
              <a:t>Randomize. </a:t>
            </a:r>
            <a:r>
              <a:rPr lang="en-US" dirty="0"/>
              <a:t>Read consecutive groups of digits of the appropriate length from left to right across a line in Table D. Ignore any group of digits that wasn’t used as a label or that duplicates a label already in the sample. Stop when you have chosen </a:t>
            </a:r>
            <a:r>
              <a:rPr lang="en-US" i="1" dirty="0"/>
              <a:t>n </a:t>
            </a:r>
            <a:r>
              <a:rPr lang="en-US" dirty="0"/>
              <a:t>different labels.</a:t>
            </a:r>
          </a:p>
          <a:p>
            <a:pPr marL="285750" indent="-285750">
              <a:buFont typeface="Arial" panose="020B0604020202020204" pitchFamily="34" charset="0"/>
              <a:buChar char="•"/>
            </a:pPr>
            <a:r>
              <a:rPr lang="en-US" b="1" dirty="0"/>
              <a:t>Select. </a:t>
            </a:r>
            <a:r>
              <a:rPr lang="en-US" dirty="0"/>
              <a:t>Choose the individuals that correspond to the randomly selected integers.</a:t>
            </a:r>
            <a:endParaRPr lang="en-US" sz="2000" dirty="0"/>
          </a:p>
        </p:txBody>
      </p:sp>
    </p:spTree>
    <p:extLst>
      <p:ext uri="{BB962C8B-B14F-4D97-AF65-F5344CB8AC3E}">
        <p14:creationId xmlns:p14="http://schemas.microsoft.com/office/powerpoint/2010/main" val="2105310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fade">
                                      <p:cBhvr>
                                        <p:cTn id="1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S6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655C1BF9-2C2A-441D-8AF1-28CB82161D0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011FBC4A-94AD-42C1-91F3-29E66462B58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6550</TotalTime>
  <Words>1789</Words>
  <Application>Microsoft Office PowerPoint</Application>
  <PresentationFormat>On-screen Show (4:3)</PresentationFormat>
  <Paragraphs>229</Paragraphs>
  <Slides>27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Calibri Light</vt:lpstr>
      <vt:lpstr>Segoe Print</vt:lpstr>
      <vt:lpstr>Trebuchet MS</vt:lpstr>
      <vt:lpstr>Wingdings</vt:lpstr>
      <vt:lpstr>TPS6e</vt:lpstr>
      <vt:lpstr>Custom Design</vt:lpstr>
      <vt:lpstr>PowerPoint Presentation</vt:lpstr>
      <vt:lpstr>Sampling and Surveys</vt:lpstr>
      <vt:lpstr>Population, Census, and Sample</vt:lpstr>
      <vt:lpstr>The Idea of a Sample Survey</vt:lpstr>
      <vt:lpstr>How to Sample Badly</vt:lpstr>
      <vt:lpstr>How to Sample Badly</vt:lpstr>
      <vt:lpstr>How to Sample Well: Simple Random Sampling</vt:lpstr>
      <vt:lpstr>How to Choose an SRS</vt:lpstr>
      <vt:lpstr>How to Choose an SRS</vt:lpstr>
      <vt:lpstr>How to Choose an SRS</vt:lpstr>
      <vt:lpstr>How to Choose an SRS</vt:lpstr>
      <vt:lpstr>How to Choose an SRS</vt:lpstr>
      <vt:lpstr>How to Choose an SRS</vt:lpstr>
      <vt:lpstr>How to Choose an SRS</vt:lpstr>
      <vt:lpstr>How to Choose an SRS</vt:lpstr>
      <vt:lpstr>How to Choose an SRS</vt:lpstr>
      <vt:lpstr>How to Choose an SRS</vt:lpstr>
      <vt:lpstr>How to Choose an SRS</vt:lpstr>
      <vt:lpstr>How to Choose an SRS</vt:lpstr>
      <vt:lpstr>How to Choose an SRS</vt:lpstr>
      <vt:lpstr>How to Choose an SRS</vt:lpstr>
      <vt:lpstr>Other Sampling Methods</vt:lpstr>
      <vt:lpstr>Other Sampling Methods</vt:lpstr>
      <vt:lpstr>Other Sampling Methods</vt:lpstr>
      <vt:lpstr>Sample Surveys: What Can Go Wrong?</vt:lpstr>
      <vt:lpstr>Sample Surveys: What Can Go Wrong?</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Tyson</dc:creator>
  <cp:lastModifiedBy>Doug Tyson</cp:lastModifiedBy>
  <cp:revision>16</cp:revision>
  <dcterms:created xsi:type="dcterms:W3CDTF">2017-08-09T14:25:47Z</dcterms:created>
  <dcterms:modified xsi:type="dcterms:W3CDTF">2019-07-15T16:01:11Z</dcterms:modified>
</cp:coreProperties>
</file>