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1"/>
  </p:notesMasterIdLst>
  <p:sldIdLst>
    <p:sldId id="259" r:id="rId3"/>
    <p:sldId id="530" r:id="rId4"/>
    <p:sldId id="633" r:id="rId5"/>
    <p:sldId id="924" r:id="rId6"/>
    <p:sldId id="925" r:id="rId7"/>
    <p:sldId id="926" r:id="rId8"/>
    <p:sldId id="910" r:id="rId9"/>
    <p:sldId id="927" r:id="rId10"/>
    <p:sldId id="928" r:id="rId11"/>
    <p:sldId id="863" r:id="rId12"/>
    <p:sldId id="947" r:id="rId13"/>
    <p:sldId id="911" r:id="rId14"/>
    <p:sldId id="912" r:id="rId15"/>
    <p:sldId id="929" r:id="rId16"/>
    <p:sldId id="884" r:id="rId17"/>
    <p:sldId id="930" r:id="rId18"/>
    <p:sldId id="914" r:id="rId19"/>
    <p:sldId id="931" r:id="rId20"/>
    <p:sldId id="932" r:id="rId21"/>
    <p:sldId id="933" r:id="rId22"/>
    <p:sldId id="915" r:id="rId23"/>
    <p:sldId id="917" r:id="rId24"/>
    <p:sldId id="934" r:id="rId25"/>
    <p:sldId id="949" r:id="rId26"/>
    <p:sldId id="950" r:id="rId27"/>
    <p:sldId id="954" r:id="rId28"/>
    <p:sldId id="955" r:id="rId29"/>
    <p:sldId id="885" r:id="rId30"/>
    <p:sldId id="935" r:id="rId31"/>
    <p:sldId id="864" r:id="rId32"/>
    <p:sldId id="918" r:id="rId33"/>
    <p:sldId id="936" r:id="rId34"/>
    <p:sldId id="937" r:id="rId35"/>
    <p:sldId id="787" r:id="rId36"/>
    <p:sldId id="938" r:id="rId37"/>
    <p:sldId id="939" r:id="rId38"/>
    <p:sldId id="919" r:id="rId39"/>
    <p:sldId id="920" r:id="rId40"/>
    <p:sldId id="940" r:id="rId41"/>
    <p:sldId id="941" r:id="rId42"/>
    <p:sldId id="942" r:id="rId43"/>
    <p:sldId id="921" r:id="rId44"/>
    <p:sldId id="943" r:id="rId45"/>
    <p:sldId id="945" r:id="rId46"/>
    <p:sldId id="946" r:id="rId47"/>
    <p:sldId id="923" r:id="rId48"/>
    <p:sldId id="922" r:id="rId49"/>
    <p:sldId id="27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CCFF"/>
    <a:srgbClr val="FFFFCC"/>
    <a:srgbClr val="00477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9609C-77B4-4974-AB68-E8CC87CE620D}" v="40" dt="2019-08-25T22:03:59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Tyson" userId="8cc5704abe1e0291" providerId="LiveId" clId="{C929609C-77B4-4974-AB68-E8CC87CE620D}"/>
    <pc:docChg chg="undo custSel addSld delSld modSld">
      <pc:chgData name="Doug Tyson" userId="8cc5704abe1e0291" providerId="LiveId" clId="{C929609C-77B4-4974-AB68-E8CC87CE620D}" dt="2019-08-25T22:04:24.394" v="196" actId="2696"/>
      <pc:docMkLst>
        <pc:docMk/>
      </pc:docMkLst>
      <pc:sldChg chg="addSp delSp modSp">
        <pc:chgData name="Doug Tyson" userId="8cc5704abe1e0291" providerId="LiveId" clId="{C929609C-77B4-4974-AB68-E8CC87CE620D}" dt="2019-08-25T21:37:52.670" v="2"/>
        <pc:sldMkLst>
          <pc:docMk/>
          <pc:sldMk cId="2805721985" sldId="259"/>
        </pc:sldMkLst>
        <pc:spChg chg="mod">
          <ac:chgData name="Doug Tyson" userId="8cc5704abe1e0291" providerId="LiveId" clId="{C929609C-77B4-4974-AB68-E8CC87CE620D}" dt="2019-08-25T21:37:28.132" v="0" actId="207"/>
          <ac:spMkLst>
            <pc:docMk/>
            <pc:sldMk cId="2805721985" sldId="259"/>
            <ac:spMk id="4" creationId="{4E477101-FBE3-417F-8CBD-8E1205FFE1B3}"/>
          </ac:spMkLst>
        </pc:spChg>
        <pc:spChg chg="add">
          <ac:chgData name="Doug Tyson" userId="8cc5704abe1e0291" providerId="LiveId" clId="{C929609C-77B4-4974-AB68-E8CC87CE620D}" dt="2019-08-25T21:37:52.670" v="2"/>
          <ac:spMkLst>
            <pc:docMk/>
            <pc:sldMk cId="2805721985" sldId="259"/>
            <ac:spMk id="6" creationId="{1B2550EE-A08C-47D2-B859-E95085610143}"/>
          </ac:spMkLst>
        </pc:spChg>
        <pc:spChg chg="del">
          <ac:chgData name="Doug Tyson" userId="8cc5704abe1e0291" providerId="LiveId" clId="{C929609C-77B4-4974-AB68-E8CC87CE620D}" dt="2019-08-25T21:37:52.273" v="1" actId="478"/>
          <ac:spMkLst>
            <pc:docMk/>
            <pc:sldMk cId="2805721985" sldId="259"/>
            <ac:spMk id="9" creationId="{73078F9F-26CF-42B8-ACCF-56C526FE1C5E}"/>
          </ac:spMkLst>
        </pc:spChg>
      </pc:sldChg>
      <pc:sldChg chg="addSp delSp modSp">
        <pc:chgData name="Doug Tyson" userId="8cc5704abe1e0291" providerId="LiveId" clId="{C929609C-77B4-4974-AB68-E8CC87CE620D}" dt="2019-08-25T21:44:41.979" v="21" actId="1076"/>
        <pc:sldMkLst>
          <pc:docMk/>
          <pc:sldMk cId="4238253525" sldId="863"/>
        </pc:sldMkLst>
        <pc:spChg chg="mod">
          <ac:chgData name="Doug Tyson" userId="8cc5704abe1e0291" providerId="LiveId" clId="{C929609C-77B4-4974-AB68-E8CC87CE620D}" dt="2019-08-25T21:44:41.979" v="21" actId="1076"/>
          <ac:spMkLst>
            <pc:docMk/>
            <pc:sldMk cId="4238253525" sldId="863"/>
            <ac:spMk id="6" creationId="{45B0B682-BB39-454E-82B9-BDEB64624730}"/>
          </ac:spMkLst>
        </pc:spChg>
        <pc:spChg chg="add del mod">
          <ac:chgData name="Doug Tyson" userId="8cc5704abe1e0291" providerId="LiveId" clId="{C929609C-77B4-4974-AB68-E8CC87CE620D}" dt="2019-08-25T21:44:38.051" v="20" actId="478"/>
          <ac:spMkLst>
            <pc:docMk/>
            <pc:sldMk cId="4238253525" sldId="863"/>
            <ac:spMk id="7" creationId="{41530BC9-70CC-4221-8D28-B3FBC4816596}"/>
          </ac:spMkLst>
        </pc:spChg>
      </pc:sldChg>
      <pc:sldChg chg="delSp modSp add">
        <pc:chgData name="Doug Tyson" userId="8cc5704abe1e0291" providerId="LiveId" clId="{C929609C-77B4-4974-AB68-E8CC87CE620D}" dt="2019-08-25T21:44:31.940" v="19" actId="20577"/>
        <pc:sldMkLst>
          <pc:docMk/>
          <pc:sldMk cId="1379005218" sldId="947"/>
        </pc:sldMkLst>
        <pc:spChg chg="del">
          <ac:chgData name="Doug Tyson" userId="8cc5704abe1e0291" providerId="LiveId" clId="{C929609C-77B4-4974-AB68-E8CC87CE620D}" dt="2019-08-25T21:44:15.512" v="11" actId="478"/>
          <ac:spMkLst>
            <pc:docMk/>
            <pc:sldMk cId="1379005218" sldId="947"/>
            <ac:spMk id="3" creationId="{CA225D29-A823-4140-8337-80FE0ACE02DE}"/>
          </ac:spMkLst>
        </pc:spChg>
        <pc:spChg chg="del">
          <ac:chgData name="Doug Tyson" userId="8cc5704abe1e0291" providerId="LiveId" clId="{C929609C-77B4-4974-AB68-E8CC87CE620D}" dt="2019-08-25T21:44:15.512" v="11" actId="478"/>
          <ac:spMkLst>
            <pc:docMk/>
            <pc:sldMk cId="1379005218" sldId="947"/>
            <ac:spMk id="4" creationId="{59F76547-329A-4C4A-99AB-08F9D51D21D2}"/>
          </ac:spMkLst>
        </pc:spChg>
        <pc:spChg chg="del">
          <ac:chgData name="Doug Tyson" userId="8cc5704abe1e0291" providerId="LiveId" clId="{C929609C-77B4-4974-AB68-E8CC87CE620D}" dt="2019-08-25T21:44:15.512" v="11" actId="478"/>
          <ac:spMkLst>
            <pc:docMk/>
            <pc:sldMk cId="1379005218" sldId="947"/>
            <ac:spMk id="6" creationId="{45B0B682-BB39-454E-82B9-BDEB64624730}"/>
          </ac:spMkLst>
        </pc:spChg>
        <pc:spChg chg="mod">
          <ac:chgData name="Doug Tyson" userId="8cc5704abe1e0291" providerId="LiveId" clId="{C929609C-77B4-4974-AB68-E8CC87CE620D}" dt="2019-08-25T21:44:31.940" v="19" actId="20577"/>
          <ac:spMkLst>
            <pc:docMk/>
            <pc:sldMk cId="1379005218" sldId="947"/>
            <ac:spMk id="7" creationId="{41530BC9-70CC-4221-8D28-B3FBC4816596}"/>
          </ac:spMkLst>
        </pc:spChg>
      </pc:sldChg>
      <pc:sldChg chg="addSp delSp modSp add del">
        <pc:chgData name="Doug Tyson" userId="8cc5704abe1e0291" providerId="LiveId" clId="{C929609C-77B4-4974-AB68-E8CC87CE620D}" dt="2019-08-25T21:59:41.597" v="151" actId="2696"/>
        <pc:sldMkLst>
          <pc:docMk/>
          <pc:sldMk cId="437881533" sldId="948"/>
        </pc:sldMkLst>
        <pc:spChg chg="add mod">
          <ac:chgData name="Doug Tyson" userId="8cc5704abe1e0291" providerId="LiveId" clId="{C929609C-77B4-4974-AB68-E8CC87CE620D}" dt="2019-08-25T21:56:22.279" v="99" actId="14100"/>
          <ac:spMkLst>
            <pc:docMk/>
            <pc:sldMk cId="437881533" sldId="948"/>
            <ac:spMk id="3" creationId="{4F0DE6BE-B51A-4ECE-BD25-7F08DCE1C4C7}"/>
          </ac:spMkLst>
        </pc:spChg>
        <pc:spChg chg="del">
          <ac:chgData name="Doug Tyson" userId="8cc5704abe1e0291" providerId="LiveId" clId="{C929609C-77B4-4974-AB68-E8CC87CE620D}" dt="2019-08-25T21:47:59.595" v="25" actId="478"/>
          <ac:spMkLst>
            <pc:docMk/>
            <pc:sldMk cId="437881533" sldId="948"/>
            <ac:spMk id="4" creationId="{B99262F8-2964-4665-AB13-AF6B7A2D7FAA}"/>
          </ac:spMkLst>
        </pc:spChg>
        <pc:spChg chg="add mod">
          <ac:chgData name="Doug Tyson" userId="8cc5704abe1e0291" providerId="LiveId" clId="{C929609C-77B4-4974-AB68-E8CC87CE620D}" dt="2019-08-25T21:57:10.470" v="109" actId="1076"/>
          <ac:spMkLst>
            <pc:docMk/>
            <pc:sldMk cId="437881533" sldId="948"/>
            <ac:spMk id="5" creationId="{F2BC5890-F517-4CDC-BE72-BC682D87F9D9}"/>
          </ac:spMkLst>
        </pc:spChg>
        <pc:spChg chg="del">
          <ac:chgData name="Doug Tyson" userId="8cc5704abe1e0291" providerId="LiveId" clId="{C929609C-77B4-4974-AB68-E8CC87CE620D}" dt="2019-08-25T21:47:58.307" v="24" actId="478"/>
          <ac:spMkLst>
            <pc:docMk/>
            <pc:sldMk cId="437881533" sldId="948"/>
            <ac:spMk id="7" creationId="{40782DEC-FB0F-4C14-9E98-4561F7A58D0A}"/>
          </ac:spMkLst>
        </pc:spChg>
        <pc:spChg chg="add mod">
          <ac:chgData name="Doug Tyson" userId="8cc5704abe1e0291" providerId="LiveId" clId="{C929609C-77B4-4974-AB68-E8CC87CE620D}" dt="2019-08-25T21:57:26.713" v="117" actId="1036"/>
          <ac:spMkLst>
            <pc:docMk/>
            <pc:sldMk cId="437881533" sldId="948"/>
            <ac:spMk id="8" creationId="{78327190-5A9A-4463-A8D4-A14D0D05C739}"/>
          </ac:spMkLst>
        </pc:spChg>
        <pc:spChg chg="del">
          <ac:chgData name="Doug Tyson" userId="8cc5704abe1e0291" providerId="LiveId" clId="{C929609C-77B4-4974-AB68-E8CC87CE620D}" dt="2019-08-25T21:48:00.353" v="26" actId="478"/>
          <ac:spMkLst>
            <pc:docMk/>
            <pc:sldMk cId="437881533" sldId="948"/>
            <ac:spMk id="9" creationId="{633CFFFC-CE9D-4370-A01B-2691C0EB712F}"/>
          </ac:spMkLst>
        </pc:spChg>
        <pc:spChg chg="del">
          <ac:chgData name="Doug Tyson" userId="8cc5704abe1e0291" providerId="LiveId" clId="{C929609C-77B4-4974-AB68-E8CC87CE620D}" dt="2019-08-25T21:48:01.850" v="27" actId="478"/>
          <ac:spMkLst>
            <pc:docMk/>
            <pc:sldMk cId="437881533" sldId="948"/>
            <ac:spMk id="11" creationId="{A4F5F3F6-77ED-4D61-BCDA-D916387F0139}"/>
          </ac:spMkLst>
        </pc:spChg>
        <pc:spChg chg="add mod">
          <ac:chgData name="Doug Tyson" userId="8cc5704abe1e0291" providerId="LiveId" clId="{C929609C-77B4-4974-AB68-E8CC87CE620D}" dt="2019-08-25T21:58:13.952" v="123" actId="1076"/>
          <ac:spMkLst>
            <pc:docMk/>
            <pc:sldMk cId="437881533" sldId="948"/>
            <ac:spMk id="12" creationId="{181305AE-D4EA-46AB-968A-80E8EEE65BC6}"/>
          </ac:spMkLst>
        </pc:spChg>
        <pc:picChg chg="add mod ord">
          <ac:chgData name="Doug Tyson" userId="8cc5704abe1e0291" providerId="LiveId" clId="{C929609C-77B4-4974-AB68-E8CC87CE620D}" dt="2019-08-25T21:58:44.807" v="132" actId="1076"/>
          <ac:picMkLst>
            <pc:docMk/>
            <pc:sldMk cId="437881533" sldId="948"/>
            <ac:picMk id="6" creationId="{25F516D3-9F14-4769-9D98-D545CCF2080E}"/>
          </ac:picMkLst>
        </pc:picChg>
        <pc:picChg chg="del">
          <ac:chgData name="Doug Tyson" userId="8cc5704abe1e0291" providerId="LiveId" clId="{C929609C-77B4-4974-AB68-E8CC87CE620D}" dt="2019-08-25T21:47:56.538" v="23" actId="478"/>
          <ac:picMkLst>
            <pc:docMk/>
            <pc:sldMk cId="437881533" sldId="948"/>
            <ac:picMk id="10" creationId="{052CE374-B6BE-4867-8D3A-4D0A7772A8A7}"/>
          </ac:picMkLst>
        </pc:picChg>
        <pc:picChg chg="add mod ord">
          <ac:chgData name="Doug Tyson" userId="8cc5704abe1e0291" providerId="LiveId" clId="{C929609C-77B4-4974-AB68-E8CC87CE620D}" dt="2019-08-25T21:58:40.924" v="131" actId="1076"/>
          <ac:picMkLst>
            <pc:docMk/>
            <pc:sldMk cId="437881533" sldId="948"/>
            <ac:picMk id="13" creationId="{44F53C64-6C38-440D-93D2-FA5D7141A43A}"/>
          </ac:picMkLst>
        </pc:picChg>
      </pc:sldChg>
      <pc:sldChg chg="add del">
        <pc:chgData name="Doug Tyson" userId="8cc5704abe1e0291" providerId="LiveId" clId="{C929609C-77B4-4974-AB68-E8CC87CE620D}" dt="2019-08-25T21:56:52.613" v="108"/>
        <pc:sldMkLst>
          <pc:docMk/>
          <pc:sldMk cId="2010499875" sldId="949"/>
        </pc:sldMkLst>
      </pc:sldChg>
      <pc:sldChg chg="addSp delSp modSp add">
        <pc:chgData name="Doug Tyson" userId="8cc5704abe1e0291" providerId="LiveId" clId="{C929609C-77B4-4974-AB68-E8CC87CE620D}" dt="2019-08-25T22:01:23.914" v="166"/>
        <pc:sldMkLst>
          <pc:docMk/>
          <pc:sldMk cId="2201774841" sldId="949"/>
        </pc:sldMkLst>
        <pc:spChg chg="del">
          <ac:chgData name="Doug Tyson" userId="8cc5704abe1e0291" providerId="LiveId" clId="{C929609C-77B4-4974-AB68-E8CC87CE620D}" dt="2019-08-25T21:59:39.447" v="149" actId="478"/>
          <ac:spMkLst>
            <pc:docMk/>
            <pc:sldMk cId="2201774841" sldId="949"/>
            <ac:spMk id="5" creationId="{F2BC5890-F517-4CDC-BE72-BC682D87F9D9}"/>
          </ac:spMkLst>
        </pc:spChg>
        <pc:spChg chg="del">
          <ac:chgData name="Doug Tyson" userId="8cc5704abe1e0291" providerId="LiveId" clId="{C929609C-77B4-4974-AB68-E8CC87CE620D}" dt="2019-08-25T21:59:39.447" v="149" actId="478"/>
          <ac:spMkLst>
            <pc:docMk/>
            <pc:sldMk cId="2201774841" sldId="949"/>
            <ac:spMk id="8" creationId="{78327190-5A9A-4463-A8D4-A14D0D05C739}"/>
          </ac:spMkLst>
        </pc:spChg>
        <pc:spChg chg="add del mod">
          <ac:chgData name="Doug Tyson" userId="8cc5704abe1e0291" providerId="LiveId" clId="{C929609C-77B4-4974-AB68-E8CC87CE620D}" dt="2019-08-25T22:01:23.914" v="166"/>
          <ac:spMkLst>
            <pc:docMk/>
            <pc:sldMk cId="2201774841" sldId="949"/>
            <ac:spMk id="9" creationId="{DBBBFCF0-D40C-4EB8-8A8F-333FCCABB8E1}"/>
          </ac:spMkLst>
        </pc:spChg>
        <pc:spChg chg="del">
          <ac:chgData name="Doug Tyson" userId="8cc5704abe1e0291" providerId="LiveId" clId="{C929609C-77B4-4974-AB68-E8CC87CE620D}" dt="2019-08-25T21:59:39.447" v="149" actId="478"/>
          <ac:spMkLst>
            <pc:docMk/>
            <pc:sldMk cId="2201774841" sldId="949"/>
            <ac:spMk id="12" creationId="{181305AE-D4EA-46AB-968A-80E8EEE65BC6}"/>
          </ac:spMkLst>
        </pc:spChg>
        <pc:picChg chg="del">
          <ac:chgData name="Doug Tyson" userId="8cc5704abe1e0291" providerId="LiveId" clId="{C929609C-77B4-4974-AB68-E8CC87CE620D}" dt="2019-08-25T21:59:40.149" v="150" actId="478"/>
          <ac:picMkLst>
            <pc:docMk/>
            <pc:sldMk cId="2201774841" sldId="949"/>
            <ac:picMk id="6" creationId="{25F516D3-9F14-4769-9D98-D545CCF2080E}"/>
          </ac:picMkLst>
        </pc:picChg>
        <pc:picChg chg="del">
          <ac:chgData name="Doug Tyson" userId="8cc5704abe1e0291" providerId="LiveId" clId="{C929609C-77B4-4974-AB68-E8CC87CE620D}" dt="2019-08-25T21:59:39.447" v="149" actId="478"/>
          <ac:picMkLst>
            <pc:docMk/>
            <pc:sldMk cId="2201774841" sldId="949"/>
            <ac:picMk id="13" creationId="{44F53C64-6C38-440D-93D2-FA5D7141A43A}"/>
          </ac:picMkLst>
        </pc:picChg>
      </pc:sldChg>
      <pc:sldChg chg="addSp delSp add">
        <pc:chgData name="Doug Tyson" userId="8cc5704abe1e0291" providerId="LiveId" clId="{C929609C-77B4-4974-AB68-E8CC87CE620D}" dt="2019-08-25T22:01:27.628" v="168"/>
        <pc:sldMkLst>
          <pc:docMk/>
          <pc:sldMk cId="1830640648" sldId="950"/>
        </pc:sldMkLst>
        <pc:spChg chg="del">
          <ac:chgData name="Doug Tyson" userId="8cc5704abe1e0291" providerId="LiveId" clId="{C929609C-77B4-4974-AB68-E8CC87CE620D}" dt="2019-08-25T22:01:27.301" v="167" actId="478"/>
          <ac:spMkLst>
            <pc:docMk/>
            <pc:sldMk cId="1830640648" sldId="950"/>
            <ac:spMk id="5" creationId="{F2BC5890-F517-4CDC-BE72-BC682D87F9D9}"/>
          </ac:spMkLst>
        </pc:spChg>
        <pc:spChg chg="del">
          <ac:chgData name="Doug Tyson" userId="8cc5704abe1e0291" providerId="LiveId" clId="{C929609C-77B4-4974-AB68-E8CC87CE620D}" dt="2019-08-25T21:59:31.286" v="146" actId="478"/>
          <ac:spMkLst>
            <pc:docMk/>
            <pc:sldMk cId="1830640648" sldId="950"/>
            <ac:spMk id="8" creationId="{78327190-5A9A-4463-A8D4-A14D0D05C739}"/>
          </ac:spMkLst>
        </pc:spChg>
        <pc:spChg chg="add">
          <ac:chgData name="Doug Tyson" userId="8cc5704abe1e0291" providerId="LiveId" clId="{C929609C-77B4-4974-AB68-E8CC87CE620D}" dt="2019-08-25T22:01:27.628" v="168"/>
          <ac:spMkLst>
            <pc:docMk/>
            <pc:sldMk cId="1830640648" sldId="950"/>
            <ac:spMk id="9" creationId="{AE1FB2CA-6DC6-4207-BB0B-03F1333D01BD}"/>
          </ac:spMkLst>
        </pc:spChg>
        <pc:spChg chg="del">
          <ac:chgData name="Doug Tyson" userId="8cc5704abe1e0291" providerId="LiveId" clId="{C929609C-77B4-4974-AB68-E8CC87CE620D}" dt="2019-08-25T21:59:32.533" v="148" actId="478"/>
          <ac:spMkLst>
            <pc:docMk/>
            <pc:sldMk cId="1830640648" sldId="950"/>
            <ac:spMk id="12" creationId="{181305AE-D4EA-46AB-968A-80E8EEE65BC6}"/>
          </ac:spMkLst>
        </pc:spChg>
        <pc:picChg chg="del">
          <ac:chgData name="Doug Tyson" userId="8cc5704abe1e0291" providerId="LiveId" clId="{C929609C-77B4-4974-AB68-E8CC87CE620D}" dt="2019-08-25T21:59:32.030" v="147" actId="478"/>
          <ac:picMkLst>
            <pc:docMk/>
            <pc:sldMk cId="1830640648" sldId="950"/>
            <ac:picMk id="6" creationId="{25F516D3-9F14-4769-9D98-D545CCF2080E}"/>
          </ac:picMkLst>
        </pc:picChg>
        <pc:picChg chg="del">
          <ac:chgData name="Doug Tyson" userId="8cc5704abe1e0291" providerId="LiveId" clId="{C929609C-77B4-4974-AB68-E8CC87CE620D}" dt="2019-08-25T21:59:31.286" v="146" actId="478"/>
          <ac:picMkLst>
            <pc:docMk/>
            <pc:sldMk cId="1830640648" sldId="950"/>
            <ac:picMk id="13" creationId="{44F53C64-6C38-440D-93D2-FA5D7141A43A}"/>
          </ac:picMkLst>
        </pc:picChg>
      </pc:sldChg>
      <pc:sldChg chg="add del">
        <pc:chgData name="Doug Tyson" userId="8cc5704abe1e0291" providerId="LiveId" clId="{C929609C-77B4-4974-AB68-E8CC87CE620D}" dt="2019-08-25T21:56:51.935" v="107"/>
        <pc:sldMkLst>
          <pc:docMk/>
          <pc:sldMk cId="3268314177" sldId="950"/>
        </pc:sldMkLst>
      </pc:sldChg>
      <pc:sldChg chg="add del">
        <pc:chgData name="Doug Tyson" userId="8cc5704abe1e0291" providerId="LiveId" clId="{C929609C-77B4-4974-AB68-E8CC87CE620D}" dt="2019-08-25T21:56:51.570" v="106"/>
        <pc:sldMkLst>
          <pc:docMk/>
          <pc:sldMk cId="274940647" sldId="951"/>
        </pc:sldMkLst>
      </pc:sldChg>
      <pc:sldChg chg="delSp modSp add del">
        <pc:chgData name="Doug Tyson" userId="8cc5704abe1e0291" providerId="LiveId" clId="{C929609C-77B4-4974-AB68-E8CC87CE620D}" dt="2019-08-25T22:04:24.394" v="196" actId="2696"/>
        <pc:sldMkLst>
          <pc:docMk/>
          <pc:sldMk cId="1193575679" sldId="951"/>
        </pc:sldMkLst>
        <pc:spChg chg="del">
          <ac:chgData name="Doug Tyson" userId="8cc5704abe1e0291" providerId="LiveId" clId="{C929609C-77B4-4974-AB68-E8CC87CE620D}" dt="2019-08-25T22:01:43.932" v="169" actId="478"/>
          <ac:spMkLst>
            <pc:docMk/>
            <pc:sldMk cId="1193575679" sldId="951"/>
            <ac:spMk id="3" creationId="{4F0DE6BE-B51A-4ECE-BD25-7F08DCE1C4C7}"/>
          </ac:spMkLst>
        </pc:spChg>
        <pc:spChg chg="del">
          <ac:chgData name="Doug Tyson" userId="8cc5704abe1e0291" providerId="LiveId" clId="{C929609C-77B4-4974-AB68-E8CC87CE620D}" dt="2019-08-25T22:01:43.932" v="169" actId="478"/>
          <ac:spMkLst>
            <pc:docMk/>
            <pc:sldMk cId="1193575679" sldId="951"/>
            <ac:spMk id="5" creationId="{F2BC5890-F517-4CDC-BE72-BC682D87F9D9}"/>
          </ac:spMkLst>
        </pc:spChg>
        <pc:spChg chg="mod">
          <ac:chgData name="Doug Tyson" userId="8cc5704abe1e0291" providerId="LiveId" clId="{C929609C-77B4-4974-AB68-E8CC87CE620D}" dt="2019-08-25T22:01:49.347" v="170" actId="1076"/>
          <ac:spMkLst>
            <pc:docMk/>
            <pc:sldMk cId="1193575679" sldId="951"/>
            <ac:spMk id="8" creationId="{78327190-5A9A-4463-A8D4-A14D0D05C739}"/>
          </ac:spMkLst>
        </pc:spChg>
        <pc:spChg chg="del">
          <ac:chgData name="Doug Tyson" userId="8cc5704abe1e0291" providerId="LiveId" clId="{C929609C-77B4-4974-AB68-E8CC87CE620D}" dt="2019-08-25T21:59:25.098" v="145" actId="478"/>
          <ac:spMkLst>
            <pc:docMk/>
            <pc:sldMk cId="1193575679" sldId="951"/>
            <ac:spMk id="12" creationId="{181305AE-D4EA-46AB-968A-80E8EEE65BC6}"/>
          </ac:spMkLst>
        </pc:spChg>
        <pc:picChg chg="del">
          <ac:chgData name="Doug Tyson" userId="8cc5704abe1e0291" providerId="LiveId" clId="{C929609C-77B4-4974-AB68-E8CC87CE620D}" dt="2019-08-25T21:59:23.254" v="144" actId="478"/>
          <ac:picMkLst>
            <pc:docMk/>
            <pc:sldMk cId="1193575679" sldId="951"/>
            <ac:picMk id="6" creationId="{25F516D3-9F14-4769-9D98-D545CCF2080E}"/>
          </ac:picMkLst>
        </pc:picChg>
        <pc:picChg chg="mod ord">
          <ac:chgData name="Doug Tyson" userId="8cc5704abe1e0291" providerId="LiveId" clId="{C929609C-77B4-4974-AB68-E8CC87CE620D}" dt="2019-08-25T22:01:54.425" v="171" actId="1076"/>
          <ac:picMkLst>
            <pc:docMk/>
            <pc:sldMk cId="1193575679" sldId="951"/>
            <ac:picMk id="13" creationId="{44F53C64-6C38-440D-93D2-FA5D7141A43A}"/>
          </ac:picMkLst>
        </pc:picChg>
      </pc:sldChg>
      <pc:sldChg chg="addSp delSp modSp add del">
        <pc:chgData name="Doug Tyson" userId="8cc5704abe1e0291" providerId="LiveId" clId="{C929609C-77B4-4974-AB68-E8CC87CE620D}" dt="2019-08-25T22:02:43.666" v="181" actId="2696"/>
        <pc:sldMkLst>
          <pc:docMk/>
          <pc:sldMk cId="3505907918" sldId="952"/>
        </pc:sldMkLst>
        <pc:spChg chg="del mod">
          <ac:chgData name="Doug Tyson" userId="8cc5704abe1e0291" providerId="LiveId" clId="{C929609C-77B4-4974-AB68-E8CC87CE620D}" dt="2019-08-25T22:01:07.292" v="163"/>
          <ac:spMkLst>
            <pc:docMk/>
            <pc:sldMk cId="3505907918" sldId="952"/>
            <ac:spMk id="5" creationId="{F2BC5890-F517-4CDC-BE72-BC682D87F9D9}"/>
          </ac:spMkLst>
        </pc:spChg>
        <pc:picChg chg="mod">
          <ac:chgData name="Doug Tyson" userId="8cc5704abe1e0291" providerId="LiveId" clId="{C929609C-77B4-4974-AB68-E8CC87CE620D}" dt="2019-08-25T21:59:57.166" v="152" actId="1036"/>
          <ac:picMkLst>
            <pc:docMk/>
            <pc:sldMk cId="3505907918" sldId="952"/>
            <ac:picMk id="6" creationId="{25F516D3-9F14-4769-9D98-D545CCF2080E}"/>
          </ac:picMkLst>
        </pc:picChg>
        <pc:picChg chg="add del mod">
          <ac:chgData name="Doug Tyson" userId="8cc5704abe1e0291" providerId="LiveId" clId="{C929609C-77B4-4974-AB68-E8CC87CE620D}" dt="2019-08-25T21:59:15.155" v="142" actId="478"/>
          <ac:picMkLst>
            <pc:docMk/>
            <pc:sldMk cId="3505907918" sldId="952"/>
            <ac:picMk id="13" creationId="{44F53C64-6C38-440D-93D2-FA5D7141A43A}"/>
          </ac:picMkLst>
        </pc:picChg>
      </pc:sldChg>
      <pc:sldChg chg="addSp delSp modSp add del">
        <pc:chgData name="Doug Tyson" userId="8cc5704abe1e0291" providerId="LiveId" clId="{C929609C-77B4-4974-AB68-E8CC87CE620D}" dt="2019-08-25T22:04:24.392" v="195" actId="2696"/>
        <pc:sldMkLst>
          <pc:docMk/>
          <pc:sldMk cId="2408256913" sldId="953"/>
        </pc:sldMkLst>
        <pc:spChg chg="add del mod">
          <ac:chgData name="Doug Tyson" userId="8cc5704abe1e0291" providerId="LiveId" clId="{C929609C-77B4-4974-AB68-E8CC87CE620D}" dt="2019-08-25T22:02:14.855" v="175" actId="478"/>
          <ac:spMkLst>
            <pc:docMk/>
            <pc:sldMk cId="2408256913" sldId="953"/>
            <ac:spMk id="5" creationId="{D5932D95-6EA1-4B40-A892-8C461996A38F}"/>
          </ac:spMkLst>
        </pc:spChg>
        <pc:spChg chg="add mod">
          <ac:chgData name="Doug Tyson" userId="8cc5704abe1e0291" providerId="LiveId" clId="{C929609C-77B4-4974-AB68-E8CC87CE620D}" dt="2019-08-25T22:02:38.336" v="180" actId="1076"/>
          <ac:spMkLst>
            <pc:docMk/>
            <pc:sldMk cId="2408256913" sldId="953"/>
            <ac:spMk id="7" creationId="{9A823DE0-3CAB-4B90-817F-9919C9A9B875}"/>
          </ac:spMkLst>
        </pc:spChg>
        <pc:picChg chg="add mod ord">
          <ac:chgData name="Doug Tyson" userId="8cc5704abe1e0291" providerId="LiveId" clId="{C929609C-77B4-4974-AB68-E8CC87CE620D}" dt="2019-08-25T22:02:31.815" v="178" actId="167"/>
          <ac:picMkLst>
            <pc:docMk/>
            <pc:sldMk cId="2408256913" sldId="953"/>
            <ac:picMk id="6" creationId="{D6FB1A88-E5A6-4EF9-8364-5659D11AAD6B}"/>
          </ac:picMkLst>
        </pc:picChg>
        <pc:picChg chg="del">
          <ac:chgData name="Doug Tyson" userId="8cc5704abe1e0291" providerId="LiveId" clId="{C929609C-77B4-4974-AB68-E8CC87CE620D}" dt="2019-08-25T22:02:33.756" v="179" actId="478"/>
          <ac:picMkLst>
            <pc:docMk/>
            <pc:sldMk cId="2408256913" sldId="953"/>
            <ac:picMk id="13" creationId="{44F53C64-6C38-440D-93D2-FA5D7141A43A}"/>
          </ac:picMkLst>
        </pc:picChg>
      </pc:sldChg>
      <pc:sldChg chg="addSp modSp add">
        <pc:chgData name="Doug Tyson" userId="8cc5704abe1e0291" providerId="LiveId" clId="{C929609C-77B4-4974-AB68-E8CC87CE620D}" dt="2019-08-25T22:03:33.121" v="185" actId="1076"/>
        <pc:sldMkLst>
          <pc:docMk/>
          <pc:sldMk cId="3796176403" sldId="954"/>
        </pc:sldMkLst>
        <pc:picChg chg="add mod">
          <ac:chgData name="Doug Tyson" userId="8cc5704abe1e0291" providerId="LiveId" clId="{C929609C-77B4-4974-AB68-E8CC87CE620D}" dt="2019-08-25T22:03:33.121" v="185" actId="1076"/>
          <ac:picMkLst>
            <pc:docMk/>
            <pc:sldMk cId="3796176403" sldId="954"/>
            <ac:picMk id="5" creationId="{28DC693E-299A-4279-8359-689DF37F4F61}"/>
          </ac:picMkLst>
        </pc:picChg>
      </pc:sldChg>
      <pc:sldChg chg="addSp delSp modSp add">
        <pc:chgData name="Doug Tyson" userId="8cc5704abe1e0291" providerId="LiveId" clId="{C929609C-77B4-4974-AB68-E8CC87CE620D}" dt="2019-08-25T22:04:16.495" v="194" actId="1037"/>
        <pc:sldMkLst>
          <pc:docMk/>
          <pc:sldMk cId="1476247400" sldId="955"/>
        </pc:sldMkLst>
        <pc:spChg chg="add mod">
          <ac:chgData name="Doug Tyson" userId="8cc5704abe1e0291" providerId="LiveId" clId="{C929609C-77B4-4974-AB68-E8CC87CE620D}" dt="2019-08-25T22:03:48.771" v="188" actId="1076"/>
          <ac:spMkLst>
            <pc:docMk/>
            <pc:sldMk cId="1476247400" sldId="955"/>
            <ac:spMk id="6" creationId="{178C8005-91D5-44E9-B58B-076DA0863D4F}"/>
          </ac:spMkLst>
        </pc:spChg>
        <pc:picChg chg="del">
          <ac:chgData name="Doug Tyson" userId="8cc5704abe1e0291" providerId="LiveId" clId="{C929609C-77B4-4974-AB68-E8CC87CE620D}" dt="2019-08-25T22:04:13.202" v="192" actId="478"/>
          <ac:picMkLst>
            <pc:docMk/>
            <pc:sldMk cId="1476247400" sldId="955"/>
            <ac:picMk id="5" creationId="{28DC693E-299A-4279-8359-689DF37F4F61}"/>
          </ac:picMkLst>
        </pc:picChg>
        <pc:picChg chg="add mod ord">
          <ac:chgData name="Doug Tyson" userId="8cc5704abe1e0291" providerId="LiveId" clId="{C929609C-77B4-4974-AB68-E8CC87CE620D}" dt="2019-08-25T22:04:16.495" v="194" actId="1037"/>
          <ac:picMkLst>
            <pc:docMk/>
            <pc:sldMk cId="1476247400" sldId="955"/>
            <ac:picMk id="7" creationId="{C3FF6953-ED5A-48EA-A43A-E041B4105FD6}"/>
          </ac:picMkLst>
        </pc:picChg>
      </pc:sldChg>
    </pc:docChg>
  </pc:docChgLst>
  <pc:docChgLst>
    <pc:chgData name="Doug Tyson" userId="8cc5704abe1e0291" providerId="LiveId" clId="{16712617-1905-4A80-A34A-E9597C4DA2BC}"/>
  </pc:docChgLst>
  <pc:docChgLst>
    <pc:chgData name="Doug Tyson" userId="8cc5704abe1e0291" providerId="LiveId" clId="{7992C5D7-04EB-4A73-845E-6E3B7A39B8EA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7C0F-BB3B-4D1F-9741-43673F3BD09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5E561-50D9-432F-AA8A-418B9D86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8869"/>
            <a:ext cx="3886200" cy="4888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8869"/>
            <a:ext cx="3886200" cy="488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0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905A-7CE8-4E93-86CB-86A86D28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AE09-6744-4B32-B779-E1AE5244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7083-36D0-4CF7-AFBB-D430D64D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06C4-5666-4D6C-BFEC-2AC124B8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9F71-44CC-4B97-A8E5-ACF4EADD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2414-12C8-48AD-9DCC-AD23A0D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84E8-50EF-4E4A-8F4E-4C511FC9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5F1B-BE86-4A4F-B015-21BB76F26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FBDA-E377-4DA2-AA21-97992E95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F49F0-2B08-469A-902C-5A77305C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ADE2-79B8-4C7D-80BF-F62F0C07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B278E-432E-43A6-82D9-C389627B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FDB43-0AD9-42CD-8661-8E8F01DBF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5357D-8170-444E-9B2C-E7810DC82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2DF30-567C-417A-99CF-38F3F4BED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979B3-A69D-483B-8016-958A185F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9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0F1B-98AF-4403-9C8A-F9DDC350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D78C9-C2AC-4BDA-9E8E-71283B1D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7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92824-8ED1-4A54-8013-BB7BCCB5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4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576"/>
            <a:ext cx="7886700" cy="48793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0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A2AD-F06D-4CFE-844B-6D3C41D1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9917-E7C9-46FD-B481-4093032495BF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By the end of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55562-FEEF-4EDC-93CA-ED6B4E3443A5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567472-64B9-4AF4-A758-48EC7E1A3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Section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After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9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 Exam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217493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AP® Exam Tip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087592"/>
            <a:ext cx="7764044" cy="392501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13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041F-5FB7-422E-BF7B-80B5927F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5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018-7F16-45F2-8B1E-832BC2260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D4821-3134-4276-9A40-DF9C56342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75A0-AB9B-4663-A1CF-AF5E1550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0160"/>
            <a:ext cx="7886700" cy="489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2602042-EBAD-4FB9-A514-FFD838875F88}"/>
              </a:ext>
            </a:extLst>
          </p:cNvPr>
          <p:cNvSpPr txBox="1">
            <a:spLocks/>
          </p:cNvSpPr>
          <p:nvPr userDrawn="1"/>
        </p:nvSpPr>
        <p:spPr>
          <a:xfrm>
            <a:off x="5917721" y="6275762"/>
            <a:ext cx="3105509" cy="365125"/>
          </a:xfrm>
          <a:prstGeom prst="rect">
            <a:avLst/>
          </a:prstGeom>
          <a:noFill/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0" dirty="0">
                <a:solidFill>
                  <a:schemeClr val="bg1">
                    <a:lumMod val="50000"/>
                  </a:schemeClr>
                </a:solidFill>
              </a:rPr>
              <a:t>Starnes/</a:t>
            </a:r>
            <a:r>
              <a:rPr lang="en-US" sz="1400" i="0">
                <a:solidFill>
                  <a:schemeClr val="bg1">
                    <a:lumMod val="50000"/>
                  </a:schemeClr>
                </a:solidFill>
              </a:rPr>
              <a:t>Tabor,</a:t>
            </a:r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 The Practice of Statistics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60B7FB-17EF-48F8-B87E-F82A971A173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9" y="6379132"/>
            <a:ext cx="2205468" cy="3911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390B5-21A3-4BAF-8938-A5044D41F871}"/>
              </a:ext>
            </a:extLst>
          </p:cNvPr>
          <p:cNvCxnSpPr>
            <a:cxnSpLocks/>
          </p:cNvCxnSpPr>
          <p:nvPr userDrawn="1"/>
        </p:nvCxnSpPr>
        <p:spPr>
          <a:xfrm>
            <a:off x="0" y="6366291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DDCAF-9635-4A72-9971-37B99A356944}"/>
              </a:ext>
            </a:extLst>
          </p:cNvPr>
          <p:cNvCxnSpPr>
            <a:cxnSpLocks/>
          </p:cNvCxnSpPr>
          <p:nvPr userDrawn="1"/>
        </p:nvCxnSpPr>
        <p:spPr>
          <a:xfrm>
            <a:off x="621102" y="1155940"/>
            <a:ext cx="7894248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6" r:id="rId3"/>
    <p:sldLayoutId id="2147483667" r:id="rId4"/>
    <p:sldLayoutId id="2147483693" r:id="rId5"/>
    <p:sldLayoutId id="2147483694" r:id="rId6"/>
    <p:sldLayoutId id="2147483696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BE9622-A826-468B-805E-89C81E29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11F1A-B9C0-4F8E-9E1D-32287C89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5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477101-FBE3-417F-8CBD-8E1205FFE1B3}"/>
              </a:ext>
            </a:extLst>
          </p:cNvPr>
          <p:cNvSpPr txBox="1"/>
          <p:nvPr/>
        </p:nvSpPr>
        <p:spPr>
          <a:xfrm>
            <a:off x="269763" y="785004"/>
            <a:ext cx="357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Chapter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94964-F208-485A-BC0D-A9671CD9E89F}"/>
              </a:ext>
            </a:extLst>
          </p:cNvPr>
          <p:cNvSpPr txBox="1"/>
          <p:nvPr/>
        </p:nvSpPr>
        <p:spPr>
          <a:xfrm>
            <a:off x="269763" y="3709358"/>
            <a:ext cx="38215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Section 6.1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Discrete and Continuous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Random Variables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F8946-2409-4A40-9F35-F381A38C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132" y="3483378"/>
            <a:ext cx="4817487" cy="85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550EE-A08C-47D2-B859-E95085610143}"/>
              </a:ext>
            </a:extLst>
          </p:cNvPr>
          <p:cNvSpPr txBox="1"/>
          <p:nvPr/>
        </p:nvSpPr>
        <p:spPr>
          <a:xfrm>
            <a:off x="346229" y="1939966"/>
            <a:ext cx="845154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  <a:ea typeface="MS Gothic" panose="020B0609070205080204" pitchFamily="49" charset="-128"/>
              </a:rPr>
              <a:t>Random Variables and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057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25D29-A823-4140-8337-80FE0ACE02DE}"/>
              </a:ext>
            </a:extLst>
          </p:cNvPr>
          <p:cNvSpPr/>
          <p:nvPr/>
        </p:nvSpPr>
        <p:spPr>
          <a:xfrm>
            <a:off x="628650" y="1491265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we analyzed distributions of quantitative data in Chapter 1, we made it a point to discuss their shape, center, and variability.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76547-329A-4C4A-99AB-08F9D51D21D2}"/>
              </a:ext>
            </a:extLst>
          </p:cNvPr>
          <p:cNvSpPr/>
          <p:nvPr/>
        </p:nvSpPr>
        <p:spPr>
          <a:xfrm>
            <a:off x="628650" y="2425887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We’ll do the same with probability distributions of random variables.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AAF6-FBBB-4DD5-9947-9953C5EA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052733"/>
            <a:ext cx="4572000" cy="30849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B0B682-BB39-454E-82B9-BDEB64624730}"/>
              </a:ext>
            </a:extLst>
          </p:cNvPr>
          <p:cNvSpPr/>
          <p:nvPr/>
        </p:nvSpPr>
        <p:spPr>
          <a:xfrm>
            <a:off x="1001939" y="3429000"/>
            <a:ext cx="2554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distribution is skewed to the left </a:t>
            </a:r>
            <a:br>
              <a:rPr lang="en-US" sz="2000" dirty="0"/>
            </a:br>
            <a:r>
              <a:rPr lang="en-US" sz="2000" dirty="0"/>
              <a:t>with a single peak at an Apgar score of 9.</a:t>
            </a:r>
          </a:p>
        </p:txBody>
      </p:sp>
    </p:spTree>
    <p:extLst>
      <p:ext uri="{BB962C8B-B14F-4D97-AF65-F5344CB8AC3E}">
        <p14:creationId xmlns:p14="http://schemas.microsoft.com/office/powerpoint/2010/main" val="42382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AAF6-FBBB-4DD5-9947-9953C5EA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052733"/>
            <a:ext cx="4572000" cy="3084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530BC9-70CC-4221-8D28-B3FBC4816596}"/>
              </a:ext>
            </a:extLst>
          </p:cNvPr>
          <p:cNvSpPr/>
          <p:nvPr/>
        </p:nvSpPr>
        <p:spPr>
          <a:xfrm>
            <a:off x="847559" y="1376993"/>
            <a:ext cx="71801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probability distribution of the random variable </a:t>
            </a:r>
            <a:r>
              <a:rPr lang="en-US" sz="2000" i="1" dirty="0"/>
              <a:t>X </a:t>
            </a:r>
            <a:r>
              <a:rPr lang="en-US" sz="2000" dirty="0"/>
              <a:t>models the </a:t>
            </a:r>
            <a:r>
              <a:rPr lang="en-US" sz="2000" i="1" dirty="0"/>
              <a:t>population distribution </a:t>
            </a:r>
            <a:r>
              <a:rPr lang="en-US" sz="2000" dirty="0"/>
              <a:t>of the quantitative variable “Apgar score of a newborn baby.” So we can interpret our earlier result, </a:t>
            </a:r>
            <a:r>
              <a:rPr lang="en-US" sz="2000" i="1" dirty="0"/>
              <a:t>P </a:t>
            </a:r>
            <a:r>
              <a:rPr lang="en-US" sz="2000" dirty="0"/>
              <a:t>(</a:t>
            </a:r>
            <a:r>
              <a:rPr lang="en-US" sz="2000" i="1" dirty="0"/>
              <a:t>X </a:t>
            </a:r>
            <a:r>
              <a:rPr lang="en-US" sz="2000" dirty="0"/>
              <a:t>&gt; 7) = 0.809 , as saying that about 81% of all newborn babies have Apgar scores greater than 7.</a:t>
            </a:r>
          </a:p>
        </p:txBody>
      </p:sp>
    </p:spTree>
    <p:extLst>
      <p:ext uri="{BB962C8B-B14F-4D97-AF65-F5344CB8AC3E}">
        <p14:creationId xmlns:p14="http://schemas.microsoft.com/office/powerpoint/2010/main" val="13790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A0369-334B-4E1E-A9A8-D7860AB6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35" y="4176471"/>
            <a:ext cx="2815178" cy="1875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ACED92-C337-4C3E-A50A-B2EEB79341C1}"/>
              </a:ext>
            </a:extLst>
          </p:cNvPr>
          <p:cNvSpPr/>
          <p:nvPr/>
        </p:nvSpPr>
        <p:spPr>
          <a:xfrm rot="15823053">
            <a:off x="5465394" y="5591509"/>
            <a:ext cx="930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HelveticaNeueLTStd-Cn"/>
              </a:rPr>
              <a:t>Judy M. Starnes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Pete’s Jeep Tours offers a popular day trip in a tourist area.</a:t>
            </a:r>
          </a:p>
          <a:p>
            <a:r>
              <a:rPr lang="en-US" sz="2000" dirty="0"/>
              <a:t>There must be at least 2 passengers for the trip to run, and the vehicle</a:t>
            </a:r>
          </a:p>
          <a:p>
            <a:r>
              <a:rPr lang="en-US" sz="2000" dirty="0"/>
              <a:t>will hold up to 6 passengers. Pete charges $150 per passenger. Let C =</a:t>
            </a:r>
          </a:p>
          <a:p>
            <a:r>
              <a:rPr lang="en-US" sz="2000" dirty="0"/>
              <a:t>the total amount of money that Pete collects on a randomly selected</a:t>
            </a:r>
          </a:p>
          <a:p>
            <a:r>
              <a:rPr lang="en-US" sz="2000" dirty="0"/>
              <a:t>trip. The probability </a:t>
            </a:r>
            <a:br>
              <a:rPr lang="en-US" sz="2000" dirty="0"/>
            </a:br>
            <a:r>
              <a:rPr lang="en-US" sz="2000" dirty="0"/>
              <a:t>distribution of C is </a:t>
            </a:r>
            <a:br>
              <a:rPr lang="en-US" sz="2000" dirty="0"/>
            </a:br>
            <a:r>
              <a:rPr lang="en-US" sz="2000" dirty="0"/>
              <a:t>given in the table.</a:t>
            </a:r>
          </a:p>
          <a:p>
            <a:r>
              <a:rPr lang="en-US" dirty="0"/>
              <a:t>Make a histogram of the probability distribution. Describe its shape.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A465DA-0A5C-47A0-A242-CD0CFF80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60" y="2762277"/>
            <a:ext cx="4572000" cy="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Pete’s Jeep Tours offers a popular day trip in a tourist area.</a:t>
            </a:r>
          </a:p>
          <a:p>
            <a:r>
              <a:rPr lang="en-US" sz="2000" dirty="0"/>
              <a:t>There must be at least 2 passengers for the trip to run, and the vehicle</a:t>
            </a:r>
          </a:p>
          <a:p>
            <a:r>
              <a:rPr lang="en-US" sz="2000" dirty="0"/>
              <a:t>will hold up to 6 passengers. Pete charges $150 per passenger. Let C =</a:t>
            </a:r>
          </a:p>
          <a:p>
            <a:r>
              <a:rPr lang="en-US" sz="2000" dirty="0"/>
              <a:t>the total amount of money that Pete collects on a randomly selected</a:t>
            </a:r>
          </a:p>
          <a:p>
            <a:r>
              <a:rPr lang="en-US" sz="2000" dirty="0"/>
              <a:t>trip. The probability </a:t>
            </a:r>
            <a:br>
              <a:rPr lang="en-US" sz="2000" dirty="0"/>
            </a:br>
            <a:r>
              <a:rPr lang="en-US" sz="2000" dirty="0"/>
              <a:t>distribution of C is </a:t>
            </a:r>
            <a:br>
              <a:rPr lang="en-US" sz="2000" dirty="0"/>
            </a:br>
            <a:r>
              <a:rPr lang="en-US" sz="2000" dirty="0"/>
              <a:t>given in the table.</a:t>
            </a:r>
          </a:p>
          <a:p>
            <a:r>
              <a:rPr lang="en-US" dirty="0"/>
              <a:t>Make a histogram of the probability distribution. Describe its shape.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ED2E9-0FC2-43A6-A944-36BCF6A2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60" y="2762277"/>
            <a:ext cx="4572000" cy="622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A0369-334B-4E1E-A9A8-D7860AB6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35" y="4176471"/>
            <a:ext cx="2815178" cy="1875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ACED92-C337-4C3E-A50A-B2EEB79341C1}"/>
              </a:ext>
            </a:extLst>
          </p:cNvPr>
          <p:cNvSpPr/>
          <p:nvPr/>
        </p:nvSpPr>
        <p:spPr>
          <a:xfrm rot="15823053">
            <a:off x="5465394" y="5591509"/>
            <a:ext cx="930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HelveticaNeueLTStd-Cn"/>
              </a:rPr>
              <a:t>Judy M. Starnes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9B6AF8-5A22-4975-A445-9A98DC325734}"/>
              </a:ext>
            </a:extLst>
          </p:cNvPr>
          <p:cNvSpPr/>
          <p:nvPr/>
        </p:nvSpPr>
        <p:spPr>
          <a:xfrm>
            <a:off x="656781" y="3983391"/>
            <a:ext cx="4925098" cy="226750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6CACA-49BA-4668-BAB1-56D3A527F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35" y="4063039"/>
            <a:ext cx="3402330" cy="20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Pete’s Jeep Tours offers a popular day trip in a tourist area.</a:t>
            </a:r>
          </a:p>
          <a:p>
            <a:r>
              <a:rPr lang="en-US" sz="2000" dirty="0"/>
              <a:t>There must be at least 2 passengers for the trip to run, and the vehicle</a:t>
            </a:r>
          </a:p>
          <a:p>
            <a:r>
              <a:rPr lang="en-US" sz="2000" dirty="0"/>
              <a:t>will hold up to 6 passengers. Pete charges $150 per passenger. Let C =</a:t>
            </a:r>
          </a:p>
          <a:p>
            <a:r>
              <a:rPr lang="en-US" sz="2000" dirty="0"/>
              <a:t>the total amount of money that Pete collects on a randomly selected</a:t>
            </a:r>
          </a:p>
          <a:p>
            <a:r>
              <a:rPr lang="en-US" sz="2000" dirty="0"/>
              <a:t>trip. The probability </a:t>
            </a:r>
            <a:br>
              <a:rPr lang="en-US" sz="2000" dirty="0"/>
            </a:br>
            <a:r>
              <a:rPr lang="en-US" sz="2000" dirty="0"/>
              <a:t>distribution of C is </a:t>
            </a:r>
            <a:br>
              <a:rPr lang="en-US" sz="2000" dirty="0"/>
            </a:br>
            <a:r>
              <a:rPr lang="en-US" sz="2000" dirty="0"/>
              <a:t>given in the table.</a:t>
            </a:r>
          </a:p>
          <a:p>
            <a:r>
              <a:rPr lang="en-US" dirty="0"/>
              <a:t>Make a histogram of the probability distribution. Describe its shape.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ED2E9-0FC2-43A6-A944-36BCF6A2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60" y="2762277"/>
            <a:ext cx="4572000" cy="622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A0369-334B-4E1E-A9A8-D7860AB6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35" y="4176471"/>
            <a:ext cx="2815178" cy="1875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ACED92-C337-4C3E-A50A-B2EEB79341C1}"/>
              </a:ext>
            </a:extLst>
          </p:cNvPr>
          <p:cNvSpPr/>
          <p:nvPr/>
        </p:nvSpPr>
        <p:spPr>
          <a:xfrm rot="15823053">
            <a:off x="5465394" y="5591509"/>
            <a:ext cx="930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HelveticaNeueLTStd-Cn"/>
              </a:rPr>
              <a:t>Judy M. Starnes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9B6AF8-5A22-4975-A445-9A98DC325734}"/>
              </a:ext>
            </a:extLst>
          </p:cNvPr>
          <p:cNvSpPr/>
          <p:nvPr/>
        </p:nvSpPr>
        <p:spPr>
          <a:xfrm>
            <a:off x="656781" y="3983391"/>
            <a:ext cx="4925098" cy="226750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The graph is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roughly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symmetric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and has a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single peak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at $600.</a:t>
            </a: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6CACA-49BA-4668-BAB1-56D3A527F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35" y="4063039"/>
            <a:ext cx="3402330" cy="20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828E-80D4-49C3-90A9-34FDA0FDE622}"/>
              </a:ext>
            </a:extLst>
          </p:cNvPr>
          <p:cNvSpPr/>
          <p:nvPr/>
        </p:nvSpPr>
        <p:spPr>
          <a:xfrm>
            <a:off x="628650" y="1405779"/>
            <a:ext cx="7886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mean (expected value) of any discrete random variable is an average of the possible outcomes, but a weighted average in which each outcome is weighted by its probability.</a:t>
            </a:r>
          </a:p>
        </p:txBody>
      </p:sp>
    </p:spTree>
    <p:extLst>
      <p:ext uri="{BB962C8B-B14F-4D97-AF65-F5344CB8AC3E}">
        <p14:creationId xmlns:p14="http://schemas.microsoft.com/office/powerpoint/2010/main" val="3157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828E-80D4-49C3-90A9-34FDA0FDE622}"/>
              </a:ext>
            </a:extLst>
          </p:cNvPr>
          <p:cNvSpPr/>
          <p:nvPr/>
        </p:nvSpPr>
        <p:spPr>
          <a:xfrm>
            <a:off x="628650" y="1405779"/>
            <a:ext cx="7886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mean (expected value) of any discrete random variable is an average of the possible outcomes, but a weighted average in which each outcome is weighted by its probability.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070E66-93EF-478B-B4BD-FC17DE1F04D1}"/>
              </a:ext>
            </a:extLst>
          </p:cNvPr>
          <p:cNvGrpSpPr/>
          <p:nvPr/>
        </p:nvGrpSpPr>
        <p:grpSpPr>
          <a:xfrm>
            <a:off x="628650" y="2609970"/>
            <a:ext cx="7886700" cy="3170099"/>
            <a:chOff x="628650" y="2851510"/>
            <a:chExt cx="7886700" cy="317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E8B5137-CCE4-465C-B158-BECA7C6A6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650" y="2851510"/>
                  <a:ext cx="7886700" cy="317009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dirty="0">
                      <a:latin typeface="+mn-lt"/>
                    </a:rPr>
                    <a:t>The </a:t>
                  </a:r>
                  <a:r>
                    <a:rPr lang="en-US" sz="2000" b="1" dirty="0">
                      <a:latin typeface="+mn-lt"/>
                    </a:rPr>
                    <a:t>mean (expected value) of a discrete random variable </a:t>
                  </a:r>
                  <a:r>
                    <a:rPr lang="en-US" sz="2000" dirty="0">
                      <a:latin typeface="+mn-lt"/>
                    </a:rPr>
                    <a:t>is its average value over many, many repetitions of the same chance process.</a:t>
                  </a:r>
                </a:p>
                <a:p>
                  <a:r>
                    <a:rPr lang="en-US" sz="2000" dirty="0">
                      <a:latin typeface="+mn-lt"/>
                    </a:rPr>
                    <a:t>Suppose that X is a discrete random variable with probability distribution</a:t>
                  </a:r>
                </a:p>
                <a:p>
                  <a:endParaRPr lang="en-US" sz="2000" dirty="0">
                    <a:latin typeface="+mn-lt"/>
                  </a:endParaRPr>
                </a:p>
                <a:p>
                  <a:endParaRPr lang="en-US" sz="2000" dirty="0">
                    <a:latin typeface="+mn-lt"/>
                  </a:endParaRPr>
                </a:p>
                <a:p>
                  <a:endParaRPr lang="en-US" sz="2000" dirty="0">
                    <a:latin typeface="+mn-lt"/>
                  </a:endParaRPr>
                </a:p>
                <a:p>
                  <a:r>
                    <a:rPr lang="en-US" sz="2000" dirty="0">
                      <a:latin typeface="+mn-lt"/>
                    </a:rPr>
                    <a:t>To find the mean (expected value) of X, multiply each possible value of X by its probability, then add all the products: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>
                    <a:latin typeface="+mn-lt"/>
                    <a:ea typeface="Cambria Math" panose="02040503050406030204" pitchFamily="18" charset="0"/>
                  </a:endParaRPr>
                </a:p>
                <a:p>
                  <a:pPr marL="2112963"/>
                  <a:r>
                    <a:rPr lang="en-US" sz="20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E8B5137-CCE4-465C-B158-BECA7C6A6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8650" y="2851510"/>
                  <a:ext cx="7886700" cy="31700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0EEB2A-4332-4CD6-8023-771DD5F78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7128" y="3918011"/>
              <a:ext cx="3769743" cy="676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DEC-FB0F-4C14-9E98-4561F7A58D0A}"/>
              </a:ext>
            </a:extLst>
          </p:cNvPr>
          <p:cNvSpPr/>
          <p:nvPr/>
        </p:nvSpPr>
        <p:spPr>
          <a:xfrm>
            <a:off x="5254565" y="1564174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Pete’s distribution, </a:t>
            </a:r>
            <a:br>
              <a:rPr lang="en-US" sz="2000" dirty="0"/>
            </a:br>
            <a:r>
              <a:rPr lang="en-US" sz="2000" dirty="0"/>
              <a:t>µ</a:t>
            </a:r>
            <a:r>
              <a:rPr lang="en-US" sz="2000" baseline="-25000" dirty="0"/>
              <a:t>C</a:t>
            </a:r>
            <a:r>
              <a:rPr lang="en-US" sz="2000" dirty="0"/>
              <a:t> = $562.50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E374-B6BE-4867-8D3A-4D0A7772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26224"/>
            <a:ext cx="4497890" cy="2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262F8-2964-4665-AB13-AF6B7A2D7FAA}"/>
              </a:ext>
            </a:extLst>
          </p:cNvPr>
          <p:cNvSpPr/>
          <p:nvPr/>
        </p:nvSpPr>
        <p:spPr>
          <a:xfrm>
            <a:off x="5254565" y="2648342"/>
            <a:ext cx="3414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 that the mean is the balance point of a distribution.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DEC-FB0F-4C14-9E98-4561F7A58D0A}"/>
              </a:ext>
            </a:extLst>
          </p:cNvPr>
          <p:cNvSpPr/>
          <p:nvPr/>
        </p:nvSpPr>
        <p:spPr>
          <a:xfrm>
            <a:off x="5254565" y="1564174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Pete’s distribution, </a:t>
            </a:r>
            <a:br>
              <a:rPr lang="en-US" sz="2000" dirty="0"/>
            </a:br>
            <a:r>
              <a:rPr lang="en-US" sz="2000" dirty="0"/>
              <a:t>µ</a:t>
            </a:r>
            <a:r>
              <a:rPr lang="en-US" sz="2000" baseline="-25000" dirty="0"/>
              <a:t>C</a:t>
            </a:r>
            <a:r>
              <a:rPr lang="en-US" sz="2000" dirty="0"/>
              <a:t> = $562.50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E374-B6BE-4867-8D3A-4D0A7772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26224"/>
            <a:ext cx="4497890" cy="2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262F8-2964-4665-AB13-AF6B7A2D7FAA}"/>
              </a:ext>
            </a:extLst>
          </p:cNvPr>
          <p:cNvSpPr/>
          <p:nvPr/>
        </p:nvSpPr>
        <p:spPr>
          <a:xfrm>
            <a:off x="5254565" y="2648342"/>
            <a:ext cx="3414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 that the mean is the balance point of a distribution.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DEC-FB0F-4C14-9E98-4561F7A58D0A}"/>
              </a:ext>
            </a:extLst>
          </p:cNvPr>
          <p:cNvSpPr/>
          <p:nvPr/>
        </p:nvSpPr>
        <p:spPr>
          <a:xfrm>
            <a:off x="5254565" y="1564174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Pete’s distribution, </a:t>
            </a:r>
            <a:br>
              <a:rPr lang="en-US" sz="2000" dirty="0"/>
            </a:br>
            <a:r>
              <a:rPr lang="en-US" sz="2000" dirty="0"/>
              <a:t>µ</a:t>
            </a:r>
            <a:r>
              <a:rPr lang="en-US" sz="2000" baseline="-25000" dirty="0"/>
              <a:t>C</a:t>
            </a:r>
            <a:r>
              <a:rPr lang="en-US" sz="2000" dirty="0"/>
              <a:t> = $562.50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3CFFFC-CE9D-4370-A01B-2691C0EB712F}"/>
              </a:ext>
            </a:extLst>
          </p:cNvPr>
          <p:cNvSpPr/>
          <p:nvPr/>
        </p:nvSpPr>
        <p:spPr>
          <a:xfrm>
            <a:off x="5254565" y="3732510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do we interpret this value?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E374-B6BE-4867-8D3A-4D0A7772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26224"/>
            <a:ext cx="4497890" cy="2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C536-1A60-46BE-8E46-ABD60151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Discrete and Continuous Random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AA134-3A60-4C43-A73E-B5EEEB5F8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978" y="2463823"/>
            <a:ext cx="7764044" cy="36200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USE the probability distribution of a discrete random variable to CALCULATE the probability of an event.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MAKE a histogram to display the probability distribution of a discrete random variable and DESCRIBE its shape.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CALCULATE and INTERPRET the mean (expected value) of a discrete random variable.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CALCULATE and INTERPRET the standard deviation of a discrete random variable.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USE the probability distribution of a continuous random variable (uniform or Normal) to CALCULATE the probability of an event.</a:t>
            </a:r>
          </a:p>
        </p:txBody>
      </p:sp>
    </p:spTree>
    <p:extLst>
      <p:ext uri="{BB962C8B-B14F-4D97-AF65-F5344CB8AC3E}">
        <p14:creationId xmlns:p14="http://schemas.microsoft.com/office/powerpoint/2010/main" val="16947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262F8-2964-4665-AB13-AF6B7A2D7FAA}"/>
              </a:ext>
            </a:extLst>
          </p:cNvPr>
          <p:cNvSpPr/>
          <p:nvPr/>
        </p:nvSpPr>
        <p:spPr>
          <a:xfrm>
            <a:off x="5254565" y="2648342"/>
            <a:ext cx="3414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 that the mean is the balance point of a distribution.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DEC-FB0F-4C14-9E98-4561F7A58D0A}"/>
              </a:ext>
            </a:extLst>
          </p:cNvPr>
          <p:cNvSpPr/>
          <p:nvPr/>
        </p:nvSpPr>
        <p:spPr>
          <a:xfrm>
            <a:off x="5254565" y="1564174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Pete’s distribution, </a:t>
            </a:r>
            <a:br>
              <a:rPr lang="en-US" sz="2000" dirty="0"/>
            </a:br>
            <a:r>
              <a:rPr lang="en-US" sz="2000" dirty="0"/>
              <a:t>µ</a:t>
            </a:r>
            <a:r>
              <a:rPr lang="en-US" sz="2000" baseline="-25000" dirty="0"/>
              <a:t>C</a:t>
            </a:r>
            <a:r>
              <a:rPr lang="en-US" sz="2000" dirty="0"/>
              <a:t> = $562.50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3CFFFC-CE9D-4370-A01B-2691C0EB712F}"/>
              </a:ext>
            </a:extLst>
          </p:cNvPr>
          <p:cNvSpPr/>
          <p:nvPr/>
        </p:nvSpPr>
        <p:spPr>
          <a:xfrm>
            <a:off x="5254565" y="3732510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do we interpret this value?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E374-B6BE-4867-8D3A-4D0A7772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26224"/>
            <a:ext cx="4497890" cy="26177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F5F3F6-77ED-4D61-BCDA-D916387F0139}"/>
              </a:ext>
            </a:extLst>
          </p:cNvPr>
          <p:cNvSpPr/>
          <p:nvPr/>
        </p:nvSpPr>
        <p:spPr>
          <a:xfrm>
            <a:off x="628649" y="4860118"/>
            <a:ext cx="7954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we randomly select many, many jeep tours, Pete will make about $562.50 per trip, on average.</a:t>
            </a:r>
          </a:p>
        </p:txBody>
      </p:sp>
    </p:spTree>
    <p:extLst>
      <p:ext uri="{BB962C8B-B14F-4D97-AF65-F5344CB8AC3E}">
        <p14:creationId xmlns:p14="http://schemas.microsoft.com/office/powerpoint/2010/main" val="35564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and interpret the expected value of 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E78A-6E3E-4DAB-9462-F2345AEB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2386735"/>
            <a:ext cx="7047781" cy="653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2009DF-1276-478E-A5E9-01A779F69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90C166-88A6-4806-99A9-EEA677B629A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and interpret the expected value of 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E78A-6E3E-4DAB-9462-F2345AEB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2386735"/>
            <a:ext cx="7047781" cy="653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2A50F-ADC3-4918-9058-6D43CEEA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486C5D-1726-45A0-992A-B7BAF8B0AEA5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BF0A676-5210-42CC-98E6-5EFED4FF128C}"/>
                  </a:ext>
                </a:extLst>
              </p:cNvPr>
              <p:cNvSpPr/>
              <p:nvPr/>
            </p:nvSpPr>
            <p:spPr>
              <a:xfrm>
                <a:off x="700343" y="3944061"/>
                <a:ext cx="4967211" cy="1840717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/>
                  <a:t>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0.001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0.00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</m:d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b="0" dirty="0"/>
                  <a:t>	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=8.128</m:t>
                    </m:r>
                  </m:oMath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BF0A676-5210-42CC-98E6-5EFED4FF1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3" y="3944061"/>
                <a:ext cx="4967211" cy="1840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5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and interpret the expected value of 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E78A-6E3E-4DAB-9462-F2345AEB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2386735"/>
            <a:ext cx="7047781" cy="653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2A50F-ADC3-4918-9058-6D43CEEA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486C5D-1726-45A0-992A-B7BAF8B0AEA5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BF0A676-5210-42CC-98E6-5EFED4FF128C}"/>
                  </a:ext>
                </a:extLst>
              </p:cNvPr>
              <p:cNvSpPr/>
              <p:nvPr/>
            </p:nvSpPr>
            <p:spPr>
              <a:xfrm>
                <a:off x="700343" y="3944061"/>
                <a:ext cx="4967211" cy="1840717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/>
                  <a:t>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0.001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0.00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</m:d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b="0" dirty="0"/>
                  <a:t>	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=8.128</m:t>
                    </m:r>
                  </m:oMath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If many, many newborns are randomly selected, their average Apgar score will be about 8.128.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BF0A676-5210-42CC-98E6-5EFED4FF1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3" y="3944061"/>
                <a:ext cx="4967211" cy="1840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0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0DE6BE-B51A-4ECE-BD25-7F08DCE1C4C7}"/>
              </a:ext>
            </a:extLst>
          </p:cNvPr>
          <p:cNvSpPr/>
          <p:nvPr/>
        </p:nvSpPr>
        <p:spPr>
          <a:xfrm>
            <a:off x="628650" y="1441017"/>
            <a:ext cx="3468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can we find the </a:t>
            </a:r>
            <a:r>
              <a:rPr lang="en-US" sz="2000" i="1" dirty="0"/>
              <a:t>median </a:t>
            </a:r>
            <a:r>
              <a:rPr lang="en-US" sz="2000" dirty="0"/>
              <a:t>of a discrete random variable?</a:t>
            </a:r>
          </a:p>
        </p:txBody>
      </p:sp>
    </p:spTree>
    <p:extLst>
      <p:ext uri="{BB962C8B-B14F-4D97-AF65-F5344CB8AC3E}">
        <p14:creationId xmlns:p14="http://schemas.microsoft.com/office/powerpoint/2010/main" val="22017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0DE6BE-B51A-4ECE-BD25-7F08DCE1C4C7}"/>
              </a:ext>
            </a:extLst>
          </p:cNvPr>
          <p:cNvSpPr/>
          <p:nvPr/>
        </p:nvSpPr>
        <p:spPr>
          <a:xfrm>
            <a:off x="628650" y="1441017"/>
            <a:ext cx="3468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can we find the </a:t>
            </a:r>
            <a:r>
              <a:rPr lang="en-US" sz="2000" i="1" dirty="0"/>
              <a:t>median </a:t>
            </a:r>
            <a:r>
              <a:rPr lang="en-US" sz="2000" dirty="0"/>
              <a:t>of a discrete random variable?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FB2CA-6DC6-4207-BB0B-03F1333D01BD}"/>
              </a:ext>
            </a:extLst>
          </p:cNvPr>
          <p:cNvSpPr/>
          <p:nvPr/>
        </p:nvSpPr>
        <p:spPr>
          <a:xfrm>
            <a:off x="1181591" y="2510057"/>
            <a:ext cx="7214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can find the median from a </a:t>
            </a:r>
            <a:r>
              <a:rPr lang="en-US" sz="2000" i="1" dirty="0"/>
              <a:t>cumulative probability distribution. </a:t>
            </a:r>
            <a:r>
              <a:rPr lang="en-US" sz="2000" dirty="0"/>
              <a:t>The median of a discrete random variable is the 50th percentile of its probability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8306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0DE6BE-B51A-4ECE-BD25-7F08DCE1C4C7}"/>
              </a:ext>
            </a:extLst>
          </p:cNvPr>
          <p:cNvSpPr/>
          <p:nvPr/>
        </p:nvSpPr>
        <p:spPr>
          <a:xfrm>
            <a:off x="628650" y="1441017"/>
            <a:ext cx="3468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can we find the </a:t>
            </a:r>
            <a:r>
              <a:rPr lang="en-US" sz="2000" i="1" dirty="0"/>
              <a:t>median </a:t>
            </a:r>
            <a:r>
              <a:rPr lang="en-US" sz="2000" dirty="0"/>
              <a:t>of a discrete random variable?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FB2CA-6DC6-4207-BB0B-03F1333D01BD}"/>
              </a:ext>
            </a:extLst>
          </p:cNvPr>
          <p:cNvSpPr/>
          <p:nvPr/>
        </p:nvSpPr>
        <p:spPr>
          <a:xfrm>
            <a:off x="1181591" y="2510057"/>
            <a:ext cx="7214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can find the median from a </a:t>
            </a:r>
            <a:r>
              <a:rPr lang="en-US" sz="2000" i="1" dirty="0"/>
              <a:t>cumulative probability distribution. </a:t>
            </a:r>
            <a:r>
              <a:rPr lang="en-US" sz="2000" dirty="0"/>
              <a:t>The median of a discrete random variable is the 50th percentile of its probability distribution.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C693E-299A-4279-8359-689DF37F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910" y="3674100"/>
            <a:ext cx="4909624" cy="11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FF6953-ED5A-48EA-A43A-E041B4105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68" y="3674100"/>
            <a:ext cx="4909624" cy="1117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0DE6BE-B51A-4ECE-BD25-7F08DCE1C4C7}"/>
              </a:ext>
            </a:extLst>
          </p:cNvPr>
          <p:cNvSpPr/>
          <p:nvPr/>
        </p:nvSpPr>
        <p:spPr>
          <a:xfrm>
            <a:off x="628650" y="1441017"/>
            <a:ext cx="3468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can we find the </a:t>
            </a:r>
            <a:r>
              <a:rPr lang="en-US" sz="2000" i="1" dirty="0"/>
              <a:t>median </a:t>
            </a:r>
            <a:r>
              <a:rPr lang="en-US" sz="2000" dirty="0"/>
              <a:t>of a discrete random variable?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FB2CA-6DC6-4207-BB0B-03F1333D01BD}"/>
              </a:ext>
            </a:extLst>
          </p:cNvPr>
          <p:cNvSpPr/>
          <p:nvPr/>
        </p:nvSpPr>
        <p:spPr>
          <a:xfrm>
            <a:off x="1181591" y="2510057"/>
            <a:ext cx="7214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can find the median from a </a:t>
            </a:r>
            <a:r>
              <a:rPr lang="en-US" sz="2000" i="1" dirty="0"/>
              <a:t>cumulative probability distribution. </a:t>
            </a:r>
            <a:r>
              <a:rPr lang="en-US" sz="2000" dirty="0"/>
              <a:t>The median of a discrete random variable is the 50th percentile of its probability distribution.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C8005-91D5-44E9-B58B-076DA0863D4F}"/>
              </a:ext>
            </a:extLst>
          </p:cNvPr>
          <p:cNvSpPr/>
          <p:nvPr/>
        </p:nvSpPr>
        <p:spPr>
          <a:xfrm>
            <a:off x="628650" y="4892753"/>
            <a:ext cx="78867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The median of a discrete random variable is the smallest value for which the cumulative probability equals or exceeds 0.5. So the median amount of money Pete collects on a randomly selected jeep tour is $600.</a:t>
            </a:r>
          </a:p>
        </p:txBody>
      </p:sp>
    </p:spTree>
    <p:extLst>
      <p:ext uri="{BB962C8B-B14F-4D97-AF65-F5344CB8AC3E}">
        <p14:creationId xmlns:p14="http://schemas.microsoft.com/office/powerpoint/2010/main" val="14762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B58E8-B167-4D8F-BA4A-BED36602F51D}"/>
              </a:ext>
            </a:extLst>
          </p:cNvPr>
          <p:cNvSpPr/>
          <p:nvPr/>
        </p:nvSpPr>
        <p:spPr>
          <a:xfrm>
            <a:off x="715992" y="1261514"/>
            <a:ext cx="7799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With the mean as our measure of center for a discrete random variable, it shouldn’t surprise you that we’ll use the standard deviation as our measure of variability.</a:t>
            </a:r>
          </a:p>
        </p:txBody>
      </p:sp>
    </p:spTree>
    <p:extLst>
      <p:ext uri="{BB962C8B-B14F-4D97-AF65-F5344CB8AC3E}">
        <p14:creationId xmlns:p14="http://schemas.microsoft.com/office/powerpoint/2010/main" val="9019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B58E8-B167-4D8F-BA4A-BED36602F51D}"/>
              </a:ext>
            </a:extLst>
          </p:cNvPr>
          <p:cNvSpPr/>
          <p:nvPr/>
        </p:nvSpPr>
        <p:spPr>
          <a:xfrm>
            <a:off x="715992" y="1261514"/>
            <a:ext cx="7799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With the mean as our measure of center for a discrete random variable, it shouldn’t surprise you that we’ll use the standard deviation as our measure of variability.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32438-1ECF-40E7-8D83-A6C705F6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28" y="3676471"/>
            <a:ext cx="3769743" cy="6764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A1D6B4-115B-45B3-9DAB-C55C361C4A31}"/>
              </a:ext>
            </a:extLst>
          </p:cNvPr>
          <p:cNvGrpSpPr/>
          <p:nvPr/>
        </p:nvGrpSpPr>
        <p:grpSpPr>
          <a:xfrm>
            <a:off x="715992" y="2317146"/>
            <a:ext cx="7886700" cy="3873048"/>
            <a:chOff x="628650" y="2851510"/>
            <a:chExt cx="7886700" cy="387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D8D598-A8E1-44B6-8E3D-7D74CED78D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650" y="2851510"/>
                  <a:ext cx="7886700" cy="387304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dirty="0">
                      <a:latin typeface="+mn-lt"/>
                    </a:rPr>
                    <a:t>The </a:t>
                  </a:r>
                  <a:r>
                    <a:rPr lang="en-US" sz="2000" b="1" dirty="0">
                      <a:latin typeface="+mn-lt"/>
                    </a:rPr>
                    <a:t>standard deviation of a discrete random variable </a:t>
                  </a:r>
                  <a:r>
                    <a:rPr lang="en-US" sz="2000" dirty="0">
                      <a:latin typeface="+mn-lt"/>
                    </a:rPr>
                    <a:t>measures how much the values of the variable typically vary from the mean.</a:t>
                  </a:r>
                </a:p>
                <a:p>
                  <a:r>
                    <a:rPr lang="en-US" sz="2000" dirty="0">
                      <a:latin typeface="+mn-lt"/>
                    </a:rPr>
                    <a:t>Suppose that X is a discrete random variable with probability distribution</a:t>
                  </a:r>
                </a:p>
                <a:p>
                  <a:endParaRPr lang="en-US" sz="2000" dirty="0">
                    <a:latin typeface="+mn-lt"/>
                  </a:endParaRPr>
                </a:p>
                <a:p>
                  <a:endParaRPr lang="en-US" sz="2000" dirty="0">
                    <a:latin typeface="+mn-lt"/>
                  </a:endParaRPr>
                </a:p>
                <a:p>
                  <a:endParaRPr lang="en-US" sz="2000" dirty="0">
                    <a:latin typeface="+mn-lt"/>
                  </a:endParaRPr>
                </a:p>
                <a:p>
                  <a:r>
                    <a:rPr lang="en-US" sz="2000" dirty="0">
                      <a:latin typeface="+mn-lt"/>
                    </a:rPr>
                    <a:t>and that </a:t>
                  </a:r>
                  <a:r>
                    <a:rPr lang="en-US" sz="2000" i="1" dirty="0">
                      <a:latin typeface="+mn-lt"/>
                    </a:rPr>
                    <a:t>µ</a:t>
                  </a:r>
                  <a:r>
                    <a:rPr lang="en-US" sz="2000" i="1" baseline="-25000" dirty="0">
                      <a:latin typeface="+mn-lt"/>
                    </a:rPr>
                    <a:t>x</a:t>
                  </a:r>
                  <a:r>
                    <a:rPr lang="en-US" sz="2000" dirty="0">
                      <a:latin typeface="+mn-lt"/>
                    </a:rPr>
                    <a:t> is the mean of X. The </a:t>
                  </a:r>
                  <a:r>
                    <a:rPr lang="en-US" sz="2000" b="1" dirty="0">
                      <a:latin typeface="+mn-lt"/>
                    </a:rPr>
                    <a:t>variance</a:t>
                  </a:r>
                  <a:r>
                    <a:rPr lang="en-US" sz="2000" dirty="0">
                      <a:latin typeface="+mn-lt"/>
                    </a:rPr>
                    <a:t> of X is:</a:t>
                  </a:r>
                </a:p>
                <a:p>
                  <a:pPr marL="91440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914400"/>
                  <a:r>
                    <a:rPr lang="en-US" sz="1800" b="0" dirty="0"/>
                    <a:t>                   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1800" dirty="0">
                    <a:latin typeface="+mn-lt"/>
                  </a:endParaRPr>
                </a:p>
                <a:p>
                  <a:endParaRPr lang="en-US" sz="800" dirty="0">
                    <a:latin typeface="+mn-lt"/>
                  </a:endParaRPr>
                </a:p>
                <a:p>
                  <a:r>
                    <a:rPr lang="en-US" sz="2000" dirty="0">
                      <a:latin typeface="+mn-lt"/>
                    </a:rPr>
                    <a:t>The standard deviation of X is the square root of the variance:</a:t>
                  </a:r>
                </a:p>
                <a:p>
                  <a:pPr marL="91440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a14:m>
                  <a:r>
                    <a:rPr lang="en-US" sz="1600" dirty="0"/>
                    <a:t> </a:t>
                  </a:r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 marL="1604963"/>
                  <a:r>
                    <a:rPr lang="en-US" sz="1800" dirty="0"/>
                    <a:t>  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D8D598-A8E1-44B6-8E3D-7D74CED78D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8650" y="2851510"/>
                  <a:ext cx="7886700" cy="38730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62584E-7A9A-4DC1-9076-CC8A7B54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7128" y="3918011"/>
              <a:ext cx="3769743" cy="676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6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586AE5D0-0238-446F-BDA7-19E67453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9359"/>
            <a:ext cx="7886701" cy="706546"/>
          </a:xfrm>
        </p:spPr>
        <p:txBody>
          <a:bodyPr/>
          <a:lstStyle/>
          <a:p>
            <a:pPr marL="3175" lvl="1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probability model </a:t>
            </a:r>
            <a:r>
              <a:rPr lang="en-US" altLang="en-US" sz="2000" dirty="0">
                <a:solidFill>
                  <a:srgbClr val="000000"/>
                </a:solidFill>
              </a:rPr>
              <a:t>describes the possible outcomes of a chance process and the likelihood that those outcomes will occur.</a:t>
            </a:r>
          </a:p>
        </p:txBody>
      </p:sp>
    </p:spTree>
    <p:extLst>
      <p:ext uri="{BB962C8B-B14F-4D97-AF65-F5344CB8AC3E}">
        <p14:creationId xmlns:p14="http://schemas.microsoft.com/office/powerpoint/2010/main" val="3937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 In the last example, we calculated the mean Apgar score of a randomly chosen newborn to be µ</a:t>
            </a:r>
            <a:r>
              <a:rPr lang="en-US" sz="2000" baseline="-25000" dirty="0"/>
              <a:t>x</a:t>
            </a:r>
            <a:r>
              <a:rPr lang="en-US" sz="2000" dirty="0"/>
              <a:t> = 8.128.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Calculate and interpret the standard deviation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B1554-16C2-47D2-A465-7717B5B7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" y="2775729"/>
            <a:ext cx="7047781" cy="65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5AF53-8426-4BCD-A868-31A554B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7DA6A-80E1-48BB-8D38-590E14D012D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 In the last example, we calculated the mean Apgar score of a randomly chosen newborn to be µ</a:t>
            </a:r>
            <a:r>
              <a:rPr lang="en-US" sz="2000" baseline="-25000" dirty="0"/>
              <a:t>x</a:t>
            </a:r>
            <a:r>
              <a:rPr lang="en-US" sz="2000" dirty="0"/>
              <a:t> = 8.128.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Calculate and interpret the standard deviation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B1554-16C2-47D2-A465-7717B5B7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" y="2775729"/>
            <a:ext cx="7047781" cy="65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5AF53-8426-4BCD-A868-31A554B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7DA6A-80E1-48BB-8D38-590E14D012D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/>
              <p:nvPr/>
            </p:nvSpPr>
            <p:spPr>
              <a:xfrm>
                <a:off x="534704" y="4047578"/>
                <a:ext cx="5122487" cy="2000335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=2.066</m:t>
                    </m:r>
                  </m:oMath>
                </a14:m>
                <a:endParaRPr lang="en-US" sz="1600" b="0" dirty="0"/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4" y="4047578"/>
                <a:ext cx="5122487" cy="20003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2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 In the last example, we calculated the mean Apgar score of a randomly chosen newborn to be µ</a:t>
            </a:r>
            <a:r>
              <a:rPr lang="en-US" sz="2000" baseline="-25000" dirty="0"/>
              <a:t>x</a:t>
            </a:r>
            <a:r>
              <a:rPr lang="en-US" sz="2000" dirty="0"/>
              <a:t> = 8.128.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Calculate and interpret the standard deviation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B1554-16C2-47D2-A465-7717B5B7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" y="2775729"/>
            <a:ext cx="7047781" cy="65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5AF53-8426-4BCD-A868-31A554B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7DA6A-80E1-48BB-8D38-590E14D012D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/>
              <p:nvPr/>
            </p:nvSpPr>
            <p:spPr>
              <a:xfrm>
                <a:off x="534704" y="4047578"/>
                <a:ext cx="5122487" cy="1959402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=2.066</m:t>
                    </m:r>
                  </m:oMath>
                </a14:m>
                <a:endParaRPr lang="en-US" sz="1600" b="0" dirty="0"/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2.066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=1.437</m:t>
                      </m:r>
                    </m:oMath>
                  </m:oMathPara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4" y="4047578"/>
                <a:ext cx="5122487" cy="195940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 In the last example, we calculated the mean Apgar score of a randomly chosen newborn to be µ</a:t>
            </a:r>
            <a:r>
              <a:rPr lang="en-US" sz="2000" baseline="-25000" dirty="0"/>
              <a:t>x</a:t>
            </a:r>
            <a:r>
              <a:rPr lang="en-US" sz="2000" dirty="0"/>
              <a:t> = 8.128.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Calculate and interpret the standard deviation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B1554-16C2-47D2-A465-7717B5B7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" y="2775729"/>
            <a:ext cx="7047781" cy="65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5AF53-8426-4BCD-A868-31A554B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7DA6A-80E1-48BB-8D38-590E14D012D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/>
              <p:nvPr/>
            </p:nvSpPr>
            <p:spPr>
              <a:xfrm>
                <a:off x="534704" y="4047578"/>
                <a:ext cx="5122487" cy="2192231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=2.066</m:t>
                    </m:r>
                  </m:oMath>
                </a14:m>
                <a:endParaRPr lang="en-US" sz="1600" b="0" dirty="0"/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2.066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=1.437</m:t>
                      </m:r>
                    </m:oMath>
                  </m:oMathPara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A randomly selected newborn baby’s Apgar score will typically vary from the mean (8.128) by about 1.437 units.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4" y="4047578"/>
                <a:ext cx="5122487" cy="219223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0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93994-ED8D-4470-9957-964AEE50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37953"/>
            <a:ext cx="78867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continuous random variable </a:t>
            </a:r>
            <a:r>
              <a:rPr lang="en-US" sz="2000" dirty="0">
                <a:latin typeface="+mn-lt"/>
              </a:rPr>
              <a:t>can take any value in an interval on the number line.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45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93994-ED8D-4470-9957-964AEE50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37953"/>
            <a:ext cx="78867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continuous random variable </a:t>
            </a:r>
            <a:r>
              <a:rPr lang="en-US" sz="2000" dirty="0">
                <a:latin typeface="+mn-lt"/>
              </a:rPr>
              <a:t>can take any value in an interval on the number line.</a:t>
            </a:r>
            <a:endParaRPr lang="en-US" sz="2000" b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197EB9-6F98-42AB-9675-33BF004D45B7}"/>
              </a:ext>
            </a:extLst>
          </p:cNvPr>
          <p:cNvGrpSpPr/>
          <p:nvPr/>
        </p:nvGrpSpPr>
        <p:grpSpPr>
          <a:xfrm>
            <a:off x="628650" y="2503929"/>
            <a:ext cx="7886700" cy="1543350"/>
            <a:chOff x="843992" y="3040016"/>
            <a:chExt cx="7142671" cy="18770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01B14-1B32-4046-8F54-90C6FD427360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532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How to Find Probabilities for a Continuous Random Variable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DD44AB-4403-457F-B7BA-2AB9913C4EDB}"/>
                </a:ext>
              </a:extLst>
            </p:cNvPr>
            <p:cNvSpPr txBox="1"/>
            <p:nvPr/>
          </p:nvSpPr>
          <p:spPr>
            <a:xfrm>
              <a:off x="843992" y="3572723"/>
              <a:ext cx="7142671" cy="13443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The probability of any event involving a continuous random variable is the</a:t>
              </a:r>
            </a:p>
            <a:p>
              <a:r>
                <a:rPr lang="en-US" sz="2000" dirty="0"/>
                <a:t>area under the density curve and directly above the values on the horizontal axis that make up the event.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2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93994-ED8D-4470-9957-964AEE50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37953"/>
            <a:ext cx="78867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continuous random variable </a:t>
            </a:r>
            <a:r>
              <a:rPr lang="en-US" sz="2000" dirty="0">
                <a:latin typeface="+mn-lt"/>
              </a:rPr>
              <a:t>can take any value in an interval on the number line.</a:t>
            </a:r>
            <a:endParaRPr lang="en-US" sz="2000" b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197EB9-6F98-42AB-9675-33BF004D45B7}"/>
              </a:ext>
            </a:extLst>
          </p:cNvPr>
          <p:cNvGrpSpPr/>
          <p:nvPr/>
        </p:nvGrpSpPr>
        <p:grpSpPr>
          <a:xfrm>
            <a:off x="628650" y="2503929"/>
            <a:ext cx="7886700" cy="1543350"/>
            <a:chOff x="843992" y="3040016"/>
            <a:chExt cx="7142671" cy="18770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01B14-1B32-4046-8F54-90C6FD427360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532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How to Find Probabilities for a Continuous Random Variable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DD44AB-4403-457F-B7BA-2AB9913C4EDB}"/>
                </a:ext>
              </a:extLst>
            </p:cNvPr>
            <p:cNvSpPr txBox="1"/>
            <p:nvPr/>
          </p:nvSpPr>
          <p:spPr>
            <a:xfrm>
              <a:off x="843992" y="3572723"/>
              <a:ext cx="7142671" cy="13443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The probability of any event involving a continuous random variable is the</a:t>
              </a:r>
            </a:p>
            <a:p>
              <a:r>
                <a:rPr lang="en-US" sz="2000" dirty="0"/>
                <a:t>area under the density curve and directly above the values on the horizontal axis that make up the event.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520125D-4CAB-44D0-9AB3-1EC5B7E7A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967" y="4150228"/>
            <a:ext cx="3609047" cy="1962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ADC0F-A526-486C-A264-346691C0E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02" y="4439574"/>
            <a:ext cx="2650684" cy="15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</p:spTree>
    <p:extLst>
      <p:ext uri="{BB962C8B-B14F-4D97-AF65-F5344CB8AC3E}">
        <p14:creationId xmlns:p14="http://schemas.microsoft.com/office/powerpoint/2010/main" val="32409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3712194"/>
            <a:ext cx="7886700" cy="2539206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347B-859B-4CBB-8DD8-5BDCD2E6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3" y="3766058"/>
            <a:ext cx="4037164" cy="2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3712194"/>
            <a:ext cx="7886700" cy="2578294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Shaded area = base × height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 × 1/3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2/3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347B-859B-4CBB-8DD8-5BDCD2E6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3" y="3766058"/>
            <a:ext cx="4037164" cy="2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586AE5D0-0238-446F-BDA7-19E67453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9359"/>
            <a:ext cx="7886701" cy="706546"/>
          </a:xfrm>
        </p:spPr>
        <p:txBody>
          <a:bodyPr/>
          <a:lstStyle/>
          <a:p>
            <a:pPr marL="3175" lvl="1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probability model </a:t>
            </a:r>
            <a:r>
              <a:rPr lang="en-US" altLang="en-US" sz="2000" dirty="0">
                <a:solidFill>
                  <a:srgbClr val="000000"/>
                </a:solidFill>
              </a:rPr>
              <a:t>describes the possible outcomes of a chance process and the likelihood that those outcomes will occur.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D35DCCB-A4D6-492F-AE83-7D6C0D73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2254504"/>
            <a:ext cx="6646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Consider tossing a fair coin 3 times.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Define the random variable X = the number of heads obtained</a:t>
            </a:r>
          </a:p>
        </p:txBody>
      </p:sp>
    </p:spTree>
    <p:extLst>
      <p:ext uri="{BB962C8B-B14F-4D97-AF65-F5344CB8AC3E}">
        <p14:creationId xmlns:p14="http://schemas.microsoft.com/office/powerpoint/2010/main" val="20843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3712194"/>
            <a:ext cx="7886700" cy="2539419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Shaded area = base × height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 × 1/3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2/3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P(Y &lt; 4) = 2/3 = 0.667</a:t>
            </a: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347B-859B-4CBB-8DD8-5BDCD2E6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3" y="3766058"/>
            <a:ext cx="4037164" cy="2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3712194"/>
            <a:ext cx="7886700" cy="2578082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Shaded area = base × height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 × 1/3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2/3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P(Y &lt; 4) = 2/3 = 0.667</a:t>
            </a: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There is a 66.7% chance that it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will be quicker for Selena to take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the train to work on a randomly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selected 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347B-859B-4CBB-8DD8-5BDCD2E6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3" y="3766058"/>
            <a:ext cx="4037164" cy="2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2215834" y="2674651"/>
            <a:ext cx="6299516" cy="3347157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/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  <a:tabLst>
                    <a:tab pos="344488" algn="l"/>
                  </a:tabLst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68−64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=1.48</m:t>
                    </m:r>
                  </m:oMath>
                </a14:m>
                <a:r>
                  <a:rPr lang="en-US" sz="1400" dirty="0"/>
                  <a:t>       </a:t>
                </a:r>
              </a:p>
              <a:p>
                <a:pPr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/>
                  <a:t>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70−64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=2.22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 lvl="1"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/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  <a:tabLst>
                    <a:tab pos="344488" algn="l"/>
                  </a:tabLst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68−64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=1.48</m:t>
                    </m:r>
                  </m:oMath>
                </a14:m>
                <a:r>
                  <a:rPr lang="en-US" sz="1400" dirty="0"/>
                  <a:t>       </a:t>
                </a:r>
              </a:p>
              <a:p>
                <a:pPr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/>
                  <a:t>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70−64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=2.22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 lvl="1"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Table A: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0.9868 – 0.9306 </a:t>
                </a: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    = 0.0562</a:t>
                </a: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805BD-7559-4A5B-87E3-8F7249BBF395}"/>
              </a:ext>
            </a:extLst>
          </p:cNvPr>
          <p:cNvSpPr/>
          <p:nvPr/>
        </p:nvSpPr>
        <p:spPr>
          <a:xfrm>
            <a:off x="3191774" y="4295955"/>
            <a:ext cx="767751" cy="284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/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  <a:tabLst>
                    <a:tab pos="344488" algn="l"/>
                  </a:tabLst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68−64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=1.48</m:t>
                    </m:r>
                  </m:oMath>
                </a14:m>
                <a:r>
                  <a:rPr lang="en-US" sz="1400" dirty="0"/>
                  <a:t>       </a:t>
                </a:r>
              </a:p>
              <a:p>
                <a:pPr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/>
                  <a:t>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70−64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=2.22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 lvl="1"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Table A: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0.9868 – 0.9306 </a:t>
                </a: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    = 0.0562</a:t>
                </a: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Using technology: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 err="1">
                    <a:latin typeface="Segoe Print" panose="02000600000000000000" pitchFamily="2" charset="0"/>
                  </a:rPr>
                  <a:t>normalcdf</a:t>
                </a:r>
                <a:r>
                  <a:rPr lang="en-US" sz="1400" dirty="0">
                    <a:latin typeface="Segoe Print" panose="02000600000000000000" pitchFamily="2" charset="0"/>
                  </a:rPr>
                  <a:t>(lower:1.48, upper:2.22, mean:0, SD:1) </a:t>
                </a: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     = 0.0562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805BD-7559-4A5B-87E3-8F7249BBF395}"/>
              </a:ext>
            </a:extLst>
          </p:cNvPr>
          <p:cNvSpPr/>
          <p:nvPr/>
        </p:nvSpPr>
        <p:spPr>
          <a:xfrm>
            <a:off x="3191774" y="4295955"/>
            <a:ext cx="767751" cy="284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71119-0DE1-4475-91A4-0CD19D97ED49}"/>
              </a:ext>
            </a:extLst>
          </p:cNvPr>
          <p:cNvSpPr/>
          <p:nvPr/>
        </p:nvSpPr>
        <p:spPr>
          <a:xfrm>
            <a:off x="3226280" y="5513073"/>
            <a:ext cx="767751" cy="284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2215834" y="2674651"/>
            <a:ext cx="6299516" cy="3354323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 startAt="2"/>
              <a:tabLst>
                <a:tab pos="344488" algn="l"/>
              </a:tabLst>
            </a:pPr>
            <a:r>
              <a:rPr lang="en-US" sz="1400" dirty="0" err="1">
                <a:latin typeface="Segoe Print" panose="02000600000000000000" pitchFamily="2" charset="0"/>
              </a:rPr>
              <a:t>normalcdf</a:t>
            </a:r>
            <a:r>
              <a:rPr lang="en-US" sz="1400" dirty="0">
                <a:latin typeface="Segoe Print" panose="02000600000000000000" pitchFamily="2" charset="0"/>
              </a:rPr>
              <a:t>(lower:68, upper:70, mean:64, SD:2.7) </a:t>
            </a: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= 0.0561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344CC1-C127-4130-A8C2-FBC15DDE9F77}"/>
              </a:ext>
            </a:extLst>
          </p:cNvPr>
          <p:cNvSpPr/>
          <p:nvPr/>
        </p:nvSpPr>
        <p:spPr>
          <a:xfrm>
            <a:off x="3035267" y="5530325"/>
            <a:ext cx="767751" cy="284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4ECA0A-54A5-4FED-9D09-B9112D75E868}"/>
              </a:ext>
            </a:extLst>
          </p:cNvPr>
          <p:cNvSpPr/>
          <p:nvPr/>
        </p:nvSpPr>
        <p:spPr>
          <a:xfrm>
            <a:off x="2215834" y="2674651"/>
            <a:ext cx="6299516" cy="3393199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The probability that a randomly selected young woman has </a:t>
            </a:r>
            <a:r>
              <a:rPr lang="en-US" sz="1600" dirty="0">
                <a:latin typeface="Segoe Print" panose="02000600000000000000" pitchFamily="2" charset="0"/>
              </a:rPr>
              <a:t>a </a:t>
            </a:r>
            <a:r>
              <a:rPr lang="en-US" sz="1400" dirty="0">
                <a:latin typeface="Segoe Print" panose="02000600000000000000" pitchFamily="2" charset="0"/>
              </a:rPr>
              <a:t>height between 68 and 70 inches is about 0.056.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2CE63-52AF-462C-9A2F-C75DF5680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230A5-9EEB-437E-88E3-E1C8735C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D604C6-9BAC-4212-840F-606E46F3F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978" y="2463823"/>
            <a:ext cx="7764044" cy="36200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USE the probability distribution of a discrete random variable to CALCULATE the probability of an event.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MAKE a histogram to display the probability distribution of a discrete random variable and DESCRIBE its shape.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CALCULATE and INTERPRET the mean (expected value) of a discrete random variable.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CALCULATE and INTERPRET the standard deviation of a discrete random variable.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USE the probability distribution of a continuous random variable (uniform or Normal) to CALCULATE the probability of an event.</a:t>
            </a:r>
          </a:p>
        </p:txBody>
      </p:sp>
    </p:spTree>
    <p:extLst>
      <p:ext uri="{BB962C8B-B14F-4D97-AF65-F5344CB8AC3E}">
        <p14:creationId xmlns:p14="http://schemas.microsoft.com/office/powerpoint/2010/main" val="21537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586AE5D0-0238-446F-BDA7-19E67453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9359"/>
            <a:ext cx="7886701" cy="706546"/>
          </a:xfrm>
        </p:spPr>
        <p:txBody>
          <a:bodyPr/>
          <a:lstStyle/>
          <a:p>
            <a:pPr marL="3175" lvl="1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probability model </a:t>
            </a:r>
            <a:r>
              <a:rPr lang="en-US" altLang="en-US" sz="2000" dirty="0">
                <a:solidFill>
                  <a:srgbClr val="000000"/>
                </a:solidFill>
              </a:rPr>
              <a:t>describes the possible outcomes of a chance process and the likelihood that those outcomes will occur.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8A320-6F90-4F5A-9D1C-224182CD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3222969"/>
            <a:ext cx="28043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0: TTT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1: HTT   THT   TTH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2: HHT   HTH  THH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3: HHH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01D803-18E0-4620-98A2-8913E6FA84FA}"/>
              </a:ext>
            </a:extLst>
          </p:cNvPr>
          <p:cNvGraphicFramePr>
            <a:graphicFrameLocks noGrp="1"/>
          </p:cNvGraphicFramePr>
          <p:nvPr/>
        </p:nvGraphicFramePr>
        <p:xfrm>
          <a:off x="4244197" y="3557879"/>
          <a:ext cx="3962101" cy="797712"/>
        </p:xfrm>
        <a:graphic>
          <a:graphicData uri="http://schemas.openxmlformats.org/drawingml/2006/table">
            <a:tbl>
              <a:tblPr/>
              <a:tblGrid>
                <a:gridCol w="137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Value of X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Probability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2D35DCCB-A4D6-492F-AE83-7D6C0D73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2254504"/>
            <a:ext cx="6646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Consider tossing a fair coin 3 times.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Define the random variable X = the number of heads obtained</a:t>
            </a:r>
          </a:p>
        </p:txBody>
      </p:sp>
    </p:spTree>
    <p:extLst>
      <p:ext uri="{BB962C8B-B14F-4D97-AF65-F5344CB8AC3E}">
        <p14:creationId xmlns:p14="http://schemas.microsoft.com/office/powerpoint/2010/main" val="26774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586AE5D0-0238-446F-BDA7-19E67453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9359"/>
            <a:ext cx="7886701" cy="706546"/>
          </a:xfrm>
        </p:spPr>
        <p:txBody>
          <a:bodyPr/>
          <a:lstStyle/>
          <a:p>
            <a:pPr marL="3175" lvl="1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probability model </a:t>
            </a:r>
            <a:r>
              <a:rPr lang="en-US" altLang="en-US" sz="2000" dirty="0">
                <a:solidFill>
                  <a:srgbClr val="000000"/>
                </a:solidFill>
              </a:rPr>
              <a:t>describes the possible outcomes of a chance process and the likelihood that those outcomes will occur.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8A320-6F90-4F5A-9D1C-224182CD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3222969"/>
            <a:ext cx="28043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0: TTT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1: HTT   THT   TTH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2: HHT   HTH  THH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3: HHH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01D803-18E0-4620-98A2-8913E6FA84FA}"/>
              </a:ext>
            </a:extLst>
          </p:cNvPr>
          <p:cNvGraphicFramePr>
            <a:graphicFrameLocks noGrp="1"/>
          </p:cNvGraphicFramePr>
          <p:nvPr/>
        </p:nvGraphicFramePr>
        <p:xfrm>
          <a:off x="4244197" y="3557879"/>
          <a:ext cx="3962101" cy="797712"/>
        </p:xfrm>
        <a:graphic>
          <a:graphicData uri="http://schemas.openxmlformats.org/drawingml/2006/table">
            <a:tbl>
              <a:tblPr/>
              <a:tblGrid>
                <a:gridCol w="137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Value of X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Probability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2D35DCCB-A4D6-492F-AE83-7D6C0D73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2254504"/>
            <a:ext cx="6646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Consider tossing a fair coin 3 times.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Define the random variable X = the number of heads obtained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27002-5863-445D-AD1C-D6FCD5D6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4780819"/>
            <a:ext cx="78867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random variable </a:t>
            </a:r>
            <a:r>
              <a:rPr lang="en-US" sz="2000" dirty="0">
                <a:latin typeface="+mn-lt"/>
              </a:rPr>
              <a:t>takes numerical values that describe the outcomes of a chance process.</a:t>
            </a:r>
          </a:p>
          <a:p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probability distribution </a:t>
            </a:r>
            <a:r>
              <a:rPr lang="en-US" sz="2000" dirty="0">
                <a:latin typeface="+mn-lt"/>
              </a:rPr>
              <a:t>of a random variable gives its possible values and their probabilities.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3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6B6562-6338-4D21-9BF8-E4870D636F0D}"/>
              </a:ext>
            </a:extLst>
          </p:cNvPr>
          <p:cNvGrpSpPr/>
          <p:nvPr/>
        </p:nvGrpSpPr>
        <p:grpSpPr>
          <a:xfrm>
            <a:off x="628650" y="1743315"/>
            <a:ext cx="7886700" cy="3691327"/>
            <a:chOff x="843992" y="3040016"/>
            <a:chExt cx="7142671" cy="4489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BADFE5-8D31-4EF3-A8FE-E52E72AEBB67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532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Probability Distribution for a Discrete Random Variable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CF9C4C-4C7F-47D4-891F-7CFFC1ECC004}"/>
                </a:ext>
              </a:extLst>
            </p:cNvPr>
            <p:cNvSpPr txBox="1"/>
            <p:nvPr/>
          </p:nvSpPr>
          <p:spPr>
            <a:xfrm>
              <a:off x="843992" y="3572723"/>
              <a:ext cx="7142671" cy="39567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The probability distribution of a discrete random variable X lists the values </a:t>
              </a:r>
              <a:r>
                <a:rPr lang="en-US" sz="2000" i="1" dirty="0"/>
                <a:t>x</a:t>
              </a:r>
              <a:r>
                <a:rPr lang="en-US" sz="2000" i="1" baseline="-25000" dirty="0"/>
                <a:t>i</a:t>
              </a:r>
              <a:r>
                <a:rPr lang="en-US" sz="2000" i="1" dirty="0"/>
                <a:t> </a:t>
              </a:r>
              <a:r>
                <a:rPr lang="en-US" sz="2000" dirty="0"/>
                <a:t>and their probabilities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i</a:t>
              </a:r>
              <a:r>
                <a:rPr lang="en-US" sz="2000" dirty="0"/>
                <a:t>: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For the probability distribution to be valid, the probabilities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i</a:t>
              </a:r>
              <a:r>
                <a:rPr lang="en-US" sz="2000" dirty="0"/>
                <a:t> must satisfy two requirements:</a:t>
              </a:r>
            </a:p>
            <a:p>
              <a:pPr marL="457200" indent="-223838">
                <a:buFont typeface="+mj-lt"/>
                <a:buAutoNum type="arabicPeriod"/>
                <a:tabLst>
                  <a:tab pos="457200" algn="l"/>
                </a:tabLst>
              </a:pPr>
              <a:r>
                <a:rPr lang="en-US" sz="2000" dirty="0"/>
                <a:t>Every probability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i</a:t>
              </a:r>
              <a:r>
                <a:rPr lang="en-US" sz="2000" dirty="0"/>
                <a:t> is a number between 0 and 1, inclusive.</a:t>
              </a:r>
            </a:p>
            <a:p>
              <a:pPr marL="457200" indent="-223838">
                <a:buFont typeface="+mj-lt"/>
                <a:buAutoNum type="arabicPeriod"/>
                <a:tabLst>
                  <a:tab pos="457200" algn="l"/>
                </a:tabLst>
              </a:pPr>
              <a:r>
                <a:rPr lang="en-US" sz="2000" dirty="0"/>
                <a:t>The sum of the probabilities is 1: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1</a:t>
              </a:r>
              <a:r>
                <a:rPr lang="en-US" sz="2000" dirty="0"/>
                <a:t> +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2</a:t>
              </a:r>
              <a:r>
                <a:rPr lang="en-US" sz="2000" dirty="0"/>
                <a:t> +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3</a:t>
              </a:r>
              <a:r>
                <a:rPr lang="en-US" sz="2000" dirty="0"/>
                <a:t> + . . . = 1.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270A13-5263-4331-8CDD-7E77022FA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82777"/>
              </p:ext>
            </p:extLst>
          </p:nvPr>
        </p:nvGraphicFramePr>
        <p:xfrm>
          <a:off x="3157269" y="3039692"/>
          <a:ext cx="2829461" cy="778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457">
                  <a:extLst>
                    <a:ext uri="{9D8B030D-6E8A-4147-A177-3AD203B41FA5}">
                      <a16:colId xmlns:a16="http://schemas.microsoft.com/office/drawing/2014/main" val="2825013054"/>
                    </a:ext>
                  </a:extLst>
                </a:gridCol>
                <a:gridCol w="392501">
                  <a:extLst>
                    <a:ext uri="{9D8B030D-6E8A-4147-A177-3AD203B41FA5}">
                      <a16:colId xmlns:a16="http://schemas.microsoft.com/office/drawing/2014/main" val="2035841832"/>
                    </a:ext>
                  </a:extLst>
                </a:gridCol>
                <a:gridCol w="392501">
                  <a:extLst>
                    <a:ext uri="{9D8B030D-6E8A-4147-A177-3AD203B41FA5}">
                      <a16:colId xmlns:a16="http://schemas.microsoft.com/office/drawing/2014/main" val="1504145452"/>
                    </a:ext>
                  </a:extLst>
                </a:gridCol>
                <a:gridCol w="392501">
                  <a:extLst>
                    <a:ext uri="{9D8B030D-6E8A-4147-A177-3AD203B41FA5}">
                      <a16:colId xmlns:a16="http://schemas.microsoft.com/office/drawing/2014/main" val="1440320442"/>
                    </a:ext>
                  </a:extLst>
                </a:gridCol>
                <a:gridCol w="392501">
                  <a:extLst>
                    <a:ext uri="{9D8B030D-6E8A-4147-A177-3AD203B41FA5}">
                      <a16:colId xmlns:a16="http://schemas.microsoft.com/office/drawing/2014/main" val="1245712409"/>
                    </a:ext>
                  </a:extLst>
                </a:gridCol>
              </a:tblGrid>
              <a:tr h="389308">
                <a:tc>
                  <a:txBody>
                    <a:bodyPr/>
                    <a:lstStyle/>
                    <a:p>
                      <a:r>
                        <a:rPr lang="en-US" sz="1800" b="1" dirty="0"/>
                        <a:t>Value</a:t>
                      </a:r>
                      <a:endParaRPr lang="en-US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2</a:t>
                      </a:r>
                      <a:endParaRPr lang="en-US" baseline="-250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3</a:t>
                      </a:r>
                      <a:endParaRPr lang="en-US" baseline="-250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4499498"/>
                  </a:ext>
                </a:extLst>
              </a:tr>
              <a:tr h="389308">
                <a:tc>
                  <a:txBody>
                    <a:bodyPr/>
                    <a:lstStyle/>
                    <a:p>
                      <a:r>
                        <a:rPr lang="en-US" sz="1800" b="1" dirty="0"/>
                        <a:t>Probability</a:t>
                      </a:r>
                      <a:endParaRPr lang="en-US" b="1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p</a:t>
                      </a:r>
                      <a:r>
                        <a:rPr lang="en-US" i="1" baseline="-25000" dirty="0"/>
                        <a:t>2</a:t>
                      </a:r>
                      <a:endParaRPr lang="en-US" baseline="-250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p</a:t>
                      </a:r>
                      <a:r>
                        <a:rPr lang="en-US" i="1" baseline="-25000" dirty="0"/>
                        <a:t>3</a:t>
                      </a:r>
                      <a:endParaRPr lang="en-US" baseline="-250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73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1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25D29-A823-4140-8337-80FE0ACE02DE}"/>
              </a:ext>
            </a:extLst>
          </p:cNvPr>
          <p:cNvSpPr/>
          <p:nvPr/>
        </p:nvSpPr>
        <p:spPr>
          <a:xfrm>
            <a:off x="628650" y="1491265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we analyzed distributions of quantitative data in Chapter 1, we made it a point to discuss their shape, center, and variability.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AAF6-FBBB-4DD5-9947-9953C5EA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052733"/>
            <a:ext cx="4572000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25D29-A823-4140-8337-80FE0ACE02DE}"/>
              </a:ext>
            </a:extLst>
          </p:cNvPr>
          <p:cNvSpPr/>
          <p:nvPr/>
        </p:nvSpPr>
        <p:spPr>
          <a:xfrm>
            <a:off x="628650" y="1491265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we analyzed distributions of quantitative data in Chapter 1, we made it a point to discuss their shape, center, and variability.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76547-329A-4C4A-99AB-08F9D51D21D2}"/>
              </a:ext>
            </a:extLst>
          </p:cNvPr>
          <p:cNvSpPr/>
          <p:nvPr/>
        </p:nvSpPr>
        <p:spPr>
          <a:xfrm>
            <a:off x="628650" y="2425887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We’ll do the same with probability distributions of random variables.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AAF6-FBBB-4DD5-9947-9953C5EA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052733"/>
            <a:ext cx="4572000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PS6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655C1BF9-2C2A-441D-8AF1-28CB82161D0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011FBC4A-94AD-42C1-91F3-29E66462B5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</TotalTime>
  <Words>3552</Words>
  <Application>Microsoft Office PowerPoint</Application>
  <PresentationFormat>On-screen Show (4:3)</PresentationFormat>
  <Paragraphs>390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HelveticaNeueLTStd-Cn</vt:lpstr>
      <vt:lpstr>Segoe Print</vt:lpstr>
      <vt:lpstr>Times New Roman</vt:lpstr>
      <vt:lpstr>Trebuchet MS</vt:lpstr>
      <vt:lpstr>Wingdings</vt:lpstr>
      <vt:lpstr>TPS6e</vt:lpstr>
      <vt:lpstr>Custom Design</vt:lpstr>
      <vt:lpstr>PowerPoint Presentation</vt:lpstr>
      <vt:lpstr>Discrete and Continuous Random Variables</vt:lpstr>
      <vt:lpstr>Discrete Random Variables</vt:lpstr>
      <vt:lpstr>Discrete Random Variables</vt:lpstr>
      <vt:lpstr>Discrete Random Variables</vt:lpstr>
      <vt:lpstr>Discrete Random Variables</vt:lpstr>
      <vt:lpstr>Discrete Random Variables</vt:lpstr>
      <vt:lpstr>Analyzing Discrete Random Variables: Describing Shape</vt:lpstr>
      <vt:lpstr>Analyzing Discrete Random Variables: Describing Shape</vt:lpstr>
      <vt:lpstr>Analyzing Discrete Random Variables: Describing Shape</vt:lpstr>
      <vt:lpstr>Analyzing Discrete Random Variables: Describing Shape</vt:lpstr>
      <vt:lpstr>Analyzing Discrete Random Variables: Describing Shape</vt:lpstr>
      <vt:lpstr>Analyzing Discrete Random Variables: Describing Shape</vt:lpstr>
      <vt:lpstr>Analyzing Discrete Random Variables: Describing Shape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Tyson</dc:creator>
  <cp:lastModifiedBy>Doug Tyson</cp:lastModifiedBy>
  <cp:revision>16</cp:revision>
  <dcterms:created xsi:type="dcterms:W3CDTF">2017-08-09T14:25:47Z</dcterms:created>
  <dcterms:modified xsi:type="dcterms:W3CDTF">2019-08-25T22:04:35Z</dcterms:modified>
</cp:coreProperties>
</file>