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87"/>
  </p:notesMasterIdLst>
  <p:sldIdLst>
    <p:sldId id="259" r:id="rId3"/>
    <p:sldId id="530" r:id="rId4"/>
    <p:sldId id="966" r:id="rId5"/>
    <p:sldId id="1032" r:id="rId6"/>
    <p:sldId id="1006" r:id="rId7"/>
    <p:sldId id="1033" r:id="rId8"/>
    <p:sldId id="1009" r:id="rId9"/>
    <p:sldId id="1034" r:id="rId10"/>
    <p:sldId id="1010" r:id="rId11"/>
    <p:sldId id="1035" r:id="rId12"/>
    <p:sldId id="924" r:id="rId13"/>
    <p:sldId id="1036" r:id="rId14"/>
    <p:sldId id="1037" r:id="rId15"/>
    <p:sldId id="968" r:id="rId16"/>
    <p:sldId id="1038" r:id="rId17"/>
    <p:sldId id="1039" r:id="rId18"/>
    <p:sldId id="1040" r:id="rId19"/>
    <p:sldId id="1011" r:id="rId20"/>
    <p:sldId id="1041" r:id="rId21"/>
    <p:sldId id="1012" r:id="rId22"/>
    <p:sldId id="1013" r:id="rId23"/>
    <p:sldId id="1042" r:id="rId24"/>
    <p:sldId id="1014" r:id="rId25"/>
    <p:sldId id="1043" r:id="rId26"/>
    <p:sldId id="969" r:id="rId27"/>
    <p:sldId id="1044" r:id="rId28"/>
    <p:sldId id="1045" r:id="rId29"/>
    <p:sldId id="1015" r:id="rId30"/>
    <p:sldId id="1046" r:id="rId31"/>
    <p:sldId id="1047" r:id="rId32"/>
    <p:sldId id="1016" r:id="rId33"/>
    <p:sldId id="1048" r:id="rId34"/>
    <p:sldId id="1017" r:id="rId35"/>
    <p:sldId id="1049" r:id="rId36"/>
    <p:sldId id="1050" r:id="rId37"/>
    <p:sldId id="1051" r:id="rId38"/>
    <p:sldId id="1052" r:id="rId39"/>
    <p:sldId id="1018" r:id="rId40"/>
    <p:sldId id="970" r:id="rId41"/>
    <p:sldId id="1053" r:id="rId42"/>
    <p:sldId id="1019" r:id="rId43"/>
    <p:sldId id="1020" r:id="rId44"/>
    <p:sldId id="1054" r:id="rId45"/>
    <p:sldId id="1021" r:id="rId46"/>
    <p:sldId id="1055" r:id="rId47"/>
    <p:sldId id="971" r:id="rId48"/>
    <p:sldId id="1056" r:id="rId49"/>
    <p:sldId id="1057" r:id="rId50"/>
    <p:sldId id="1058" r:id="rId51"/>
    <p:sldId id="1022" r:id="rId52"/>
    <p:sldId id="1059" r:id="rId53"/>
    <p:sldId id="1060" r:id="rId54"/>
    <p:sldId id="1023" r:id="rId55"/>
    <p:sldId id="1063" r:id="rId56"/>
    <p:sldId id="1024" r:id="rId57"/>
    <p:sldId id="1064" r:id="rId58"/>
    <p:sldId id="1065" r:id="rId59"/>
    <p:sldId id="1025" r:id="rId60"/>
    <p:sldId id="1066" r:id="rId61"/>
    <p:sldId id="1026" r:id="rId62"/>
    <p:sldId id="1067" r:id="rId63"/>
    <p:sldId id="1027" r:id="rId64"/>
    <p:sldId id="925" r:id="rId65"/>
    <p:sldId id="1068" r:id="rId66"/>
    <p:sldId id="1069" r:id="rId67"/>
    <p:sldId id="1028" r:id="rId68"/>
    <p:sldId id="1070" r:id="rId69"/>
    <p:sldId id="1029" r:id="rId70"/>
    <p:sldId id="1071" r:id="rId71"/>
    <p:sldId id="1030" r:id="rId72"/>
    <p:sldId id="1072" r:id="rId73"/>
    <p:sldId id="1073" r:id="rId74"/>
    <p:sldId id="1074" r:id="rId75"/>
    <p:sldId id="1077" r:id="rId76"/>
    <p:sldId id="1078" r:id="rId77"/>
    <p:sldId id="1079" r:id="rId78"/>
    <p:sldId id="1075" r:id="rId79"/>
    <p:sldId id="1080" r:id="rId80"/>
    <p:sldId id="1082" r:id="rId81"/>
    <p:sldId id="1084" r:id="rId82"/>
    <p:sldId id="1081" r:id="rId83"/>
    <p:sldId id="1083" r:id="rId84"/>
    <p:sldId id="1085" r:id="rId85"/>
    <p:sldId id="271" r:id="rId8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CCCCFF"/>
    <a:srgbClr val="FFFFCC"/>
    <a:srgbClr val="004779"/>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BF9D03-088A-492A-B7CC-202BB4E1CA80}" v="167" dt="2019-08-25T22:54:11.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33" autoAdjust="0"/>
    <p:restoredTop sz="94660"/>
  </p:normalViewPr>
  <p:slideViewPr>
    <p:cSldViewPr snapToGrid="0">
      <p:cViewPr varScale="1">
        <p:scale>
          <a:sx n="110" d="100"/>
          <a:sy n="110" d="100"/>
        </p:scale>
        <p:origin x="181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 Tyson" userId="8cc5704abe1e0291" providerId="LiveId" clId="{ABBF9D03-088A-492A-B7CC-202BB4E1CA80}"/>
    <pc:docChg chg="undo custSel addSld delSld modSld sldOrd">
      <pc:chgData name="Doug Tyson" userId="8cc5704abe1e0291" providerId="LiveId" clId="{ABBF9D03-088A-492A-B7CC-202BB4E1CA80}" dt="2019-08-25T22:54:11.731" v="394" actId="20577"/>
      <pc:docMkLst>
        <pc:docMk/>
      </pc:docMkLst>
      <pc:sldChg chg="addSp delSp modSp">
        <pc:chgData name="Doug Tyson" userId="8cc5704abe1e0291" providerId="LiveId" clId="{ABBF9D03-088A-492A-B7CC-202BB4E1CA80}" dt="2019-08-25T21:38:32.164" v="2"/>
        <pc:sldMkLst>
          <pc:docMk/>
          <pc:sldMk cId="2805721985" sldId="259"/>
        </pc:sldMkLst>
        <pc:spChg chg="mod">
          <ac:chgData name="Doug Tyson" userId="8cc5704abe1e0291" providerId="LiveId" clId="{ABBF9D03-088A-492A-B7CC-202BB4E1CA80}" dt="2019-08-25T21:38:29.490" v="0" actId="207"/>
          <ac:spMkLst>
            <pc:docMk/>
            <pc:sldMk cId="2805721985" sldId="259"/>
            <ac:spMk id="4" creationId="{4E477101-FBE3-417F-8CBD-8E1205FFE1B3}"/>
          </ac:spMkLst>
        </pc:spChg>
        <pc:spChg chg="add">
          <ac:chgData name="Doug Tyson" userId="8cc5704abe1e0291" providerId="LiveId" clId="{ABBF9D03-088A-492A-B7CC-202BB4E1CA80}" dt="2019-08-25T21:38:32.164" v="2"/>
          <ac:spMkLst>
            <pc:docMk/>
            <pc:sldMk cId="2805721985" sldId="259"/>
            <ac:spMk id="6" creationId="{E2AAB048-75D3-44AE-AD3D-D02FB5130C45}"/>
          </ac:spMkLst>
        </pc:spChg>
        <pc:spChg chg="del">
          <ac:chgData name="Doug Tyson" userId="8cc5704abe1e0291" providerId="LiveId" clId="{ABBF9D03-088A-492A-B7CC-202BB4E1CA80}" dt="2019-08-25T21:38:31.817" v="1" actId="478"/>
          <ac:spMkLst>
            <pc:docMk/>
            <pc:sldMk cId="2805721985" sldId="259"/>
            <ac:spMk id="9" creationId="{73078F9F-26CF-42B8-ACCF-56C526FE1C5E}"/>
          </ac:spMkLst>
        </pc:spChg>
      </pc:sldChg>
      <pc:sldChg chg="addSp delSp modSp">
        <pc:chgData name="Doug Tyson" userId="8cc5704abe1e0291" providerId="LiveId" clId="{ABBF9D03-088A-492A-B7CC-202BB4E1CA80}" dt="2019-08-25T22:19:38.620" v="49"/>
        <pc:sldMkLst>
          <pc:docMk/>
          <pc:sldMk cId="2153773814" sldId="271"/>
        </pc:sldMkLst>
        <pc:spChg chg="add del mod">
          <ac:chgData name="Doug Tyson" userId="8cc5704abe1e0291" providerId="LiveId" clId="{ABBF9D03-088A-492A-B7CC-202BB4E1CA80}" dt="2019-08-25T22:19:37.637" v="48" actId="478"/>
          <ac:spMkLst>
            <pc:docMk/>
            <pc:sldMk cId="2153773814" sldId="271"/>
            <ac:spMk id="3" creationId="{893B62E8-5298-4B17-9DF0-CFD3E86F7CD7}"/>
          </ac:spMkLst>
        </pc:spChg>
        <pc:spChg chg="del">
          <ac:chgData name="Doug Tyson" userId="8cc5704abe1e0291" providerId="LiveId" clId="{ABBF9D03-088A-492A-B7CC-202BB4E1CA80}" dt="2019-08-25T22:19:29.832" v="47" actId="478"/>
          <ac:spMkLst>
            <pc:docMk/>
            <pc:sldMk cId="2153773814" sldId="271"/>
            <ac:spMk id="6" creationId="{08C47173-060E-4D29-A178-DDD6F0C73AC6}"/>
          </ac:spMkLst>
        </pc:spChg>
        <pc:spChg chg="add">
          <ac:chgData name="Doug Tyson" userId="8cc5704abe1e0291" providerId="LiveId" clId="{ABBF9D03-088A-492A-B7CC-202BB4E1CA80}" dt="2019-08-25T22:19:38.620" v="49"/>
          <ac:spMkLst>
            <pc:docMk/>
            <pc:sldMk cId="2153773814" sldId="271"/>
            <ac:spMk id="7" creationId="{36D93FD4-5B81-4E71-8C27-DDC8216BDC38}"/>
          </ac:spMkLst>
        </pc:spChg>
      </pc:sldChg>
      <pc:sldChg chg="modSp">
        <pc:chgData name="Doug Tyson" userId="8cc5704abe1e0291" providerId="LiveId" clId="{ABBF9D03-088A-492A-B7CC-202BB4E1CA80}" dt="2019-08-25T22:19:20.238" v="46" actId="404"/>
        <pc:sldMkLst>
          <pc:docMk/>
          <pc:sldMk cId="1694738597" sldId="530"/>
        </pc:sldMkLst>
        <pc:spChg chg="mod">
          <ac:chgData name="Doug Tyson" userId="8cc5704abe1e0291" providerId="LiveId" clId="{ABBF9D03-088A-492A-B7CC-202BB4E1CA80}" dt="2019-08-25T22:19:20.238" v="46" actId="404"/>
          <ac:spMkLst>
            <pc:docMk/>
            <pc:sldMk cId="1694738597" sldId="530"/>
            <ac:spMk id="3" creationId="{8F9AA134-3A60-4C43-A73E-B5EEEB5F8720}"/>
          </ac:spMkLst>
        </pc:spChg>
      </pc:sldChg>
      <pc:sldChg chg="modSp">
        <pc:chgData name="Doug Tyson" userId="8cc5704abe1e0291" providerId="LiveId" clId="{ABBF9D03-088A-492A-B7CC-202BB4E1CA80}" dt="2019-08-25T22:21:48.334" v="52"/>
        <pc:sldMkLst>
          <pc:docMk/>
          <pc:sldMk cId="3145865143" sldId="1023"/>
        </pc:sldMkLst>
        <pc:spChg chg="mod">
          <ac:chgData name="Doug Tyson" userId="8cc5704abe1e0291" providerId="LiveId" clId="{ABBF9D03-088A-492A-B7CC-202BB4E1CA80}" dt="2019-08-25T22:21:20.554" v="50" actId="20577"/>
          <ac:spMkLst>
            <pc:docMk/>
            <pc:sldMk cId="3145865143" sldId="1023"/>
            <ac:spMk id="2" creationId="{860DE792-1FCA-41DC-9B89-A37150EE28E6}"/>
          </ac:spMkLst>
        </pc:spChg>
        <pc:spChg chg="mod">
          <ac:chgData name="Doug Tyson" userId="8cc5704abe1e0291" providerId="LiveId" clId="{ABBF9D03-088A-492A-B7CC-202BB4E1CA80}" dt="2019-08-25T22:21:48.334" v="52"/>
          <ac:spMkLst>
            <pc:docMk/>
            <pc:sldMk cId="3145865143" sldId="1023"/>
            <ac:spMk id="3" creationId="{403D0B96-98F2-47FB-BABF-71FA1CE22D7F}"/>
          </ac:spMkLst>
        </pc:spChg>
      </pc:sldChg>
      <pc:sldChg chg="modSp">
        <pc:chgData name="Doug Tyson" userId="8cc5704abe1e0291" providerId="LiveId" clId="{ABBF9D03-088A-492A-B7CC-202BB4E1CA80}" dt="2019-08-25T22:21:48.334" v="52"/>
        <pc:sldMkLst>
          <pc:docMk/>
          <pc:sldMk cId="3317183025" sldId="1024"/>
        </pc:sldMkLst>
        <pc:spChg chg="mod">
          <ac:chgData name="Doug Tyson" userId="8cc5704abe1e0291" providerId="LiveId" clId="{ABBF9D03-088A-492A-B7CC-202BB4E1CA80}" dt="2019-08-25T22:21:48.334" v="52"/>
          <ac:spMkLst>
            <pc:docMk/>
            <pc:sldMk cId="3317183025" sldId="1024"/>
            <ac:spMk id="2" creationId="{860DE792-1FCA-41DC-9B89-A37150EE28E6}"/>
          </ac:spMkLst>
        </pc:spChg>
      </pc:sldChg>
      <pc:sldChg chg="modSp">
        <pc:chgData name="Doug Tyson" userId="8cc5704abe1e0291" providerId="LiveId" clId="{ABBF9D03-088A-492A-B7CC-202BB4E1CA80}" dt="2019-08-25T22:21:48.334" v="52"/>
        <pc:sldMkLst>
          <pc:docMk/>
          <pc:sldMk cId="4183218786" sldId="1025"/>
        </pc:sldMkLst>
        <pc:spChg chg="mod">
          <ac:chgData name="Doug Tyson" userId="8cc5704abe1e0291" providerId="LiveId" clId="{ABBF9D03-088A-492A-B7CC-202BB4E1CA80}" dt="2019-08-25T22:21:48.334" v="52"/>
          <ac:spMkLst>
            <pc:docMk/>
            <pc:sldMk cId="4183218786" sldId="1025"/>
            <ac:spMk id="2" creationId="{860DE792-1FCA-41DC-9B89-A37150EE28E6}"/>
          </ac:spMkLst>
        </pc:spChg>
      </pc:sldChg>
      <pc:sldChg chg="modSp">
        <pc:chgData name="Doug Tyson" userId="8cc5704abe1e0291" providerId="LiveId" clId="{ABBF9D03-088A-492A-B7CC-202BB4E1CA80}" dt="2019-08-25T22:21:48.334" v="52"/>
        <pc:sldMkLst>
          <pc:docMk/>
          <pc:sldMk cId="2087248515" sldId="1026"/>
        </pc:sldMkLst>
        <pc:spChg chg="mod">
          <ac:chgData name="Doug Tyson" userId="8cc5704abe1e0291" providerId="LiveId" clId="{ABBF9D03-088A-492A-B7CC-202BB4E1CA80}" dt="2019-08-25T22:21:48.334" v="52"/>
          <ac:spMkLst>
            <pc:docMk/>
            <pc:sldMk cId="2087248515" sldId="1026"/>
            <ac:spMk id="2" creationId="{860DE792-1FCA-41DC-9B89-A37150EE28E6}"/>
          </ac:spMkLst>
        </pc:spChg>
      </pc:sldChg>
      <pc:sldChg chg="modSp">
        <pc:chgData name="Doug Tyson" userId="8cc5704abe1e0291" providerId="LiveId" clId="{ABBF9D03-088A-492A-B7CC-202BB4E1CA80}" dt="2019-08-25T22:21:48.334" v="52"/>
        <pc:sldMkLst>
          <pc:docMk/>
          <pc:sldMk cId="3334375437" sldId="1027"/>
        </pc:sldMkLst>
        <pc:spChg chg="mod">
          <ac:chgData name="Doug Tyson" userId="8cc5704abe1e0291" providerId="LiveId" clId="{ABBF9D03-088A-492A-B7CC-202BB4E1CA80}" dt="2019-08-25T22:21:48.334" v="52"/>
          <ac:spMkLst>
            <pc:docMk/>
            <pc:sldMk cId="3334375437" sldId="1027"/>
            <ac:spMk id="2" creationId="{860DE792-1FCA-41DC-9B89-A37150EE28E6}"/>
          </ac:spMkLst>
        </pc:spChg>
      </pc:sldChg>
      <pc:sldChg chg="modSp">
        <pc:chgData name="Doug Tyson" userId="8cc5704abe1e0291" providerId="LiveId" clId="{ABBF9D03-088A-492A-B7CC-202BB4E1CA80}" dt="2019-08-25T22:21:48.334" v="52"/>
        <pc:sldMkLst>
          <pc:docMk/>
          <pc:sldMk cId="1068754884" sldId="1063"/>
        </pc:sldMkLst>
        <pc:spChg chg="mod">
          <ac:chgData name="Doug Tyson" userId="8cc5704abe1e0291" providerId="LiveId" clId="{ABBF9D03-088A-492A-B7CC-202BB4E1CA80}" dt="2019-08-25T22:21:23.343" v="51" actId="20577"/>
          <ac:spMkLst>
            <pc:docMk/>
            <pc:sldMk cId="1068754884" sldId="1063"/>
            <ac:spMk id="2" creationId="{860DE792-1FCA-41DC-9B89-A37150EE28E6}"/>
          </ac:spMkLst>
        </pc:spChg>
        <pc:spChg chg="mod">
          <ac:chgData name="Doug Tyson" userId="8cc5704abe1e0291" providerId="LiveId" clId="{ABBF9D03-088A-492A-B7CC-202BB4E1CA80}" dt="2019-08-25T22:21:48.334" v="52"/>
          <ac:spMkLst>
            <pc:docMk/>
            <pc:sldMk cId="1068754884" sldId="1063"/>
            <ac:spMk id="3" creationId="{403D0B96-98F2-47FB-BABF-71FA1CE22D7F}"/>
          </ac:spMkLst>
        </pc:spChg>
      </pc:sldChg>
      <pc:sldChg chg="modSp">
        <pc:chgData name="Doug Tyson" userId="8cc5704abe1e0291" providerId="LiveId" clId="{ABBF9D03-088A-492A-B7CC-202BB4E1CA80}" dt="2019-08-25T22:21:48.334" v="52"/>
        <pc:sldMkLst>
          <pc:docMk/>
          <pc:sldMk cId="171766765" sldId="1064"/>
        </pc:sldMkLst>
        <pc:spChg chg="mod">
          <ac:chgData name="Doug Tyson" userId="8cc5704abe1e0291" providerId="LiveId" clId="{ABBF9D03-088A-492A-B7CC-202BB4E1CA80}" dt="2019-08-25T22:21:48.334" v="52"/>
          <ac:spMkLst>
            <pc:docMk/>
            <pc:sldMk cId="171766765" sldId="1064"/>
            <ac:spMk id="2" creationId="{860DE792-1FCA-41DC-9B89-A37150EE28E6}"/>
          </ac:spMkLst>
        </pc:spChg>
      </pc:sldChg>
      <pc:sldChg chg="modSp">
        <pc:chgData name="Doug Tyson" userId="8cc5704abe1e0291" providerId="LiveId" clId="{ABBF9D03-088A-492A-B7CC-202BB4E1CA80}" dt="2019-08-25T22:21:48.334" v="52"/>
        <pc:sldMkLst>
          <pc:docMk/>
          <pc:sldMk cId="2864003350" sldId="1065"/>
        </pc:sldMkLst>
        <pc:spChg chg="mod">
          <ac:chgData name="Doug Tyson" userId="8cc5704abe1e0291" providerId="LiveId" clId="{ABBF9D03-088A-492A-B7CC-202BB4E1CA80}" dt="2019-08-25T22:21:48.334" v="52"/>
          <ac:spMkLst>
            <pc:docMk/>
            <pc:sldMk cId="2864003350" sldId="1065"/>
            <ac:spMk id="2" creationId="{860DE792-1FCA-41DC-9B89-A37150EE28E6}"/>
          </ac:spMkLst>
        </pc:spChg>
      </pc:sldChg>
      <pc:sldChg chg="modSp">
        <pc:chgData name="Doug Tyson" userId="8cc5704abe1e0291" providerId="LiveId" clId="{ABBF9D03-088A-492A-B7CC-202BB4E1CA80}" dt="2019-08-25T22:21:48.334" v="52"/>
        <pc:sldMkLst>
          <pc:docMk/>
          <pc:sldMk cId="3327298546" sldId="1066"/>
        </pc:sldMkLst>
        <pc:spChg chg="mod">
          <ac:chgData name="Doug Tyson" userId="8cc5704abe1e0291" providerId="LiveId" clId="{ABBF9D03-088A-492A-B7CC-202BB4E1CA80}" dt="2019-08-25T22:21:48.334" v="52"/>
          <ac:spMkLst>
            <pc:docMk/>
            <pc:sldMk cId="3327298546" sldId="1066"/>
            <ac:spMk id="2" creationId="{860DE792-1FCA-41DC-9B89-A37150EE28E6}"/>
          </ac:spMkLst>
        </pc:spChg>
      </pc:sldChg>
      <pc:sldChg chg="modSp">
        <pc:chgData name="Doug Tyson" userId="8cc5704abe1e0291" providerId="LiveId" clId="{ABBF9D03-088A-492A-B7CC-202BB4E1CA80}" dt="2019-08-25T22:21:48.334" v="52"/>
        <pc:sldMkLst>
          <pc:docMk/>
          <pc:sldMk cId="3269844934" sldId="1067"/>
        </pc:sldMkLst>
        <pc:spChg chg="mod">
          <ac:chgData name="Doug Tyson" userId="8cc5704abe1e0291" providerId="LiveId" clId="{ABBF9D03-088A-492A-B7CC-202BB4E1CA80}" dt="2019-08-25T22:21:48.334" v="52"/>
          <ac:spMkLst>
            <pc:docMk/>
            <pc:sldMk cId="3269844934" sldId="1067"/>
            <ac:spMk id="2" creationId="{860DE792-1FCA-41DC-9B89-A37150EE28E6}"/>
          </ac:spMkLst>
        </pc:spChg>
      </pc:sldChg>
      <pc:sldChg chg="modSp">
        <pc:chgData name="Doug Tyson" userId="8cc5704abe1e0291" providerId="LiveId" clId="{ABBF9D03-088A-492A-B7CC-202BB4E1CA80}" dt="2019-08-25T22:39:05.986" v="117" actId="20577"/>
        <pc:sldMkLst>
          <pc:docMk/>
          <pc:sldMk cId="3021027145" sldId="1074"/>
        </pc:sldMkLst>
        <pc:spChg chg="mod">
          <ac:chgData name="Doug Tyson" userId="8cc5704abe1e0291" providerId="LiveId" clId="{ABBF9D03-088A-492A-B7CC-202BB4E1CA80}" dt="2019-08-25T22:39:05.986" v="117" actId="20577"/>
          <ac:spMkLst>
            <pc:docMk/>
            <pc:sldMk cId="3021027145" sldId="1074"/>
            <ac:spMk id="2" creationId="{860DE792-1FCA-41DC-9B89-A37150EE28E6}"/>
          </ac:spMkLst>
        </pc:spChg>
      </pc:sldChg>
      <pc:sldChg chg="delSp modSp">
        <pc:chgData name="Doug Tyson" userId="8cc5704abe1e0291" providerId="LiveId" clId="{ABBF9D03-088A-492A-B7CC-202BB4E1CA80}" dt="2019-08-25T22:54:11.731" v="394" actId="20577"/>
        <pc:sldMkLst>
          <pc:docMk/>
          <pc:sldMk cId="798466183" sldId="1075"/>
        </pc:sldMkLst>
        <pc:spChg chg="mod">
          <ac:chgData name="Doug Tyson" userId="8cc5704abe1e0291" providerId="LiveId" clId="{ABBF9D03-088A-492A-B7CC-202BB4E1CA80}" dt="2019-08-25T22:39:23.266" v="119" actId="27636"/>
          <ac:spMkLst>
            <pc:docMk/>
            <pc:sldMk cId="798466183" sldId="1075"/>
            <ac:spMk id="2" creationId="{860DE792-1FCA-41DC-9B89-A37150EE28E6}"/>
          </ac:spMkLst>
        </pc:spChg>
        <pc:spChg chg="del">
          <ac:chgData name="Doug Tyson" userId="8cc5704abe1e0291" providerId="LiveId" clId="{ABBF9D03-088A-492A-B7CC-202BB4E1CA80}" dt="2019-08-25T22:42:55.781" v="160" actId="478"/>
          <ac:spMkLst>
            <pc:docMk/>
            <pc:sldMk cId="798466183" sldId="1075"/>
            <ac:spMk id="4" creationId="{138726F0-5A3C-40DB-8648-D8EB638B0A2B}"/>
          </ac:spMkLst>
        </pc:spChg>
        <pc:spChg chg="mod">
          <ac:chgData name="Doug Tyson" userId="8cc5704abe1e0291" providerId="LiveId" clId="{ABBF9D03-088A-492A-B7CC-202BB4E1CA80}" dt="2019-08-25T22:43:20.140" v="186" actId="14100"/>
          <ac:spMkLst>
            <pc:docMk/>
            <pc:sldMk cId="798466183" sldId="1075"/>
            <ac:spMk id="9" creationId="{21E116BD-7AB0-461E-B7A7-CAABEAB9B5FC}"/>
          </ac:spMkLst>
        </pc:spChg>
        <pc:spChg chg="mod">
          <ac:chgData name="Doug Tyson" userId="8cc5704abe1e0291" providerId="LiveId" clId="{ABBF9D03-088A-492A-B7CC-202BB4E1CA80}" dt="2019-08-25T22:54:11.731" v="394" actId="20577"/>
          <ac:spMkLst>
            <pc:docMk/>
            <pc:sldMk cId="798466183" sldId="1075"/>
            <ac:spMk id="10" creationId="{3F7E70FA-5A3D-45CD-9075-F51577847ED7}"/>
          </ac:spMkLst>
        </pc:spChg>
        <pc:grpChg chg="mod">
          <ac:chgData name="Doug Tyson" userId="8cc5704abe1e0291" providerId="LiveId" clId="{ABBF9D03-088A-492A-B7CC-202BB4E1CA80}" dt="2019-08-25T22:42:59.018" v="161" actId="1076"/>
          <ac:grpSpMkLst>
            <pc:docMk/>
            <pc:sldMk cId="798466183" sldId="1075"/>
            <ac:grpSpMk id="8" creationId="{F7D91EA0-C0ED-4810-8DBB-42A98198B43A}"/>
          </ac:grpSpMkLst>
        </pc:grpChg>
        <pc:picChg chg="del">
          <ac:chgData name="Doug Tyson" userId="8cc5704abe1e0291" providerId="LiveId" clId="{ABBF9D03-088A-492A-B7CC-202BB4E1CA80}" dt="2019-08-25T22:42:55.781" v="160" actId="478"/>
          <ac:picMkLst>
            <pc:docMk/>
            <pc:sldMk cId="798466183" sldId="1075"/>
            <ac:picMk id="6" creationId="{2F513E62-1452-49BE-9DBA-F417FC3689B9}"/>
          </ac:picMkLst>
        </pc:picChg>
        <pc:picChg chg="del">
          <ac:chgData name="Doug Tyson" userId="8cc5704abe1e0291" providerId="LiveId" clId="{ABBF9D03-088A-492A-B7CC-202BB4E1CA80}" dt="2019-08-25T22:42:55.781" v="160" actId="478"/>
          <ac:picMkLst>
            <pc:docMk/>
            <pc:sldMk cId="798466183" sldId="1075"/>
            <ac:picMk id="11" creationId="{4BC2D3CD-27F4-4BE3-8E85-047F144A26B0}"/>
          </ac:picMkLst>
        </pc:picChg>
      </pc:sldChg>
      <pc:sldChg chg="modSp add del">
        <pc:chgData name="Doug Tyson" userId="8cc5704abe1e0291" providerId="LiveId" clId="{ABBF9D03-088A-492A-B7CC-202BB4E1CA80}" dt="2019-08-25T22:45:02.709" v="246" actId="2696"/>
        <pc:sldMkLst>
          <pc:docMk/>
          <pc:sldMk cId="1021116589" sldId="1076"/>
        </pc:sldMkLst>
        <pc:spChg chg="mod">
          <ac:chgData name="Doug Tyson" userId="8cc5704abe1e0291" providerId="LiveId" clId="{ABBF9D03-088A-492A-B7CC-202BB4E1CA80}" dt="2019-08-25T22:39:26.725" v="121" actId="27636"/>
          <ac:spMkLst>
            <pc:docMk/>
            <pc:sldMk cId="1021116589" sldId="1076"/>
            <ac:spMk id="2" creationId="{860DE792-1FCA-41DC-9B89-A37150EE28E6}"/>
          </ac:spMkLst>
        </pc:spChg>
      </pc:sldChg>
      <pc:sldChg chg="addSp delSp modSp add ord">
        <pc:chgData name="Doug Tyson" userId="8cc5704abe1e0291" providerId="LiveId" clId="{ABBF9D03-088A-492A-B7CC-202BB4E1CA80}" dt="2019-08-25T22:53:46.034" v="390" actId="207"/>
        <pc:sldMkLst>
          <pc:docMk/>
          <pc:sldMk cId="3706477816" sldId="1077"/>
        </pc:sldMkLst>
        <pc:spChg chg="add mod">
          <ac:chgData name="Doug Tyson" userId="8cc5704abe1e0291" providerId="LiveId" clId="{ABBF9D03-088A-492A-B7CC-202BB4E1CA80}" dt="2019-08-25T22:53:46.034" v="390" actId="207"/>
          <ac:spMkLst>
            <pc:docMk/>
            <pc:sldMk cId="3706477816" sldId="1077"/>
            <ac:spMk id="3" creationId="{6E98C236-82B0-451C-95C4-3089BEC6B214}"/>
          </ac:spMkLst>
        </pc:spChg>
        <pc:spChg chg="add del mod">
          <ac:chgData name="Doug Tyson" userId="8cc5704abe1e0291" providerId="LiveId" clId="{ABBF9D03-088A-492A-B7CC-202BB4E1CA80}" dt="2019-08-25T22:42:43.372" v="159" actId="478"/>
          <ac:spMkLst>
            <pc:docMk/>
            <pc:sldMk cId="3706477816" sldId="1077"/>
            <ac:spMk id="5" creationId="{A78640A7-C959-4709-83B1-9C9326A57F55}"/>
          </ac:spMkLst>
        </pc:spChg>
        <pc:spChg chg="add del mod">
          <ac:chgData name="Doug Tyson" userId="8cc5704abe1e0291" providerId="LiveId" clId="{ABBF9D03-088A-492A-B7CC-202BB4E1CA80}" dt="2019-08-25T22:42:43.372" v="159" actId="478"/>
          <ac:spMkLst>
            <pc:docMk/>
            <pc:sldMk cId="3706477816" sldId="1077"/>
            <ac:spMk id="7" creationId="{3F650596-1A2A-4704-84CC-EAC8E3167FFC}"/>
          </ac:spMkLst>
        </pc:spChg>
      </pc:sldChg>
      <pc:sldChg chg="add del">
        <pc:chgData name="Doug Tyson" userId="8cc5704abe1e0291" providerId="LiveId" clId="{ABBF9D03-088A-492A-B7CC-202BB4E1CA80}" dt="2019-08-25T22:42:28.239" v="155" actId="2696"/>
        <pc:sldMkLst>
          <pc:docMk/>
          <pc:sldMk cId="2611356042" sldId="1078"/>
        </pc:sldMkLst>
      </pc:sldChg>
      <pc:sldChg chg="delSp modSp add">
        <pc:chgData name="Doug Tyson" userId="8cc5704abe1e0291" providerId="LiveId" clId="{ABBF9D03-088A-492A-B7CC-202BB4E1CA80}" dt="2019-08-25T22:53:52.976" v="391"/>
        <pc:sldMkLst>
          <pc:docMk/>
          <pc:sldMk cId="2961323967" sldId="1078"/>
        </pc:sldMkLst>
        <pc:spChg chg="mod">
          <ac:chgData name="Doug Tyson" userId="8cc5704abe1e0291" providerId="LiveId" clId="{ABBF9D03-088A-492A-B7CC-202BB4E1CA80}" dt="2019-08-25T22:53:52.976" v="391"/>
          <ac:spMkLst>
            <pc:docMk/>
            <pc:sldMk cId="2961323967" sldId="1078"/>
            <ac:spMk id="3" creationId="{6E98C236-82B0-451C-95C4-3089BEC6B214}"/>
          </ac:spMkLst>
        </pc:spChg>
        <pc:spChg chg="del">
          <ac:chgData name="Doug Tyson" userId="8cc5704abe1e0291" providerId="LiveId" clId="{ABBF9D03-088A-492A-B7CC-202BB4E1CA80}" dt="2019-08-25T22:42:36.956" v="158" actId="478"/>
          <ac:spMkLst>
            <pc:docMk/>
            <pc:sldMk cId="2961323967" sldId="1078"/>
            <ac:spMk id="7" creationId="{3F650596-1A2A-4704-84CC-EAC8E3167FFC}"/>
          </ac:spMkLst>
        </pc:spChg>
      </pc:sldChg>
      <pc:sldChg chg="modSp add">
        <pc:chgData name="Doug Tyson" userId="8cc5704abe1e0291" providerId="LiveId" clId="{ABBF9D03-088A-492A-B7CC-202BB4E1CA80}" dt="2019-08-25T22:53:55.767" v="392"/>
        <pc:sldMkLst>
          <pc:docMk/>
          <pc:sldMk cId="423800076" sldId="1079"/>
        </pc:sldMkLst>
        <pc:spChg chg="mod">
          <ac:chgData name="Doug Tyson" userId="8cc5704abe1e0291" providerId="LiveId" clId="{ABBF9D03-088A-492A-B7CC-202BB4E1CA80}" dt="2019-08-25T22:53:55.767" v="392"/>
          <ac:spMkLst>
            <pc:docMk/>
            <pc:sldMk cId="423800076" sldId="1079"/>
            <ac:spMk id="3" creationId="{6E98C236-82B0-451C-95C4-3089BEC6B214}"/>
          </ac:spMkLst>
        </pc:spChg>
      </pc:sldChg>
      <pc:sldChg chg="add del">
        <pc:chgData name="Doug Tyson" userId="8cc5704abe1e0291" providerId="LiveId" clId="{ABBF9D03-088A-492A-B7CC-202BB4E1CA80}" dt="2019-08-25T22:42:28.237" v="154" actId="2696"/>
        <pc:sldMkLst>
          <pc:docMk/>
          <pc:sldMk cId="1053393721" sldId="1079"/>
        </pc:sldMkLst>
      </pc:sldChg>
      <pc:sldChg chg="delSp modSp add">
        <pc:chgData name="Doug Tyson" userId="8cc5704abe1e0291" providerId="LiveId" clId="{ABBF9D03-088A-492A-B7CC-202BB4E1CA80}" dt="2019-08-25T22:46:54.341" v="266" actId="20577"/>
        <pc:sldMkLst>
          <pc:docMk/>
          <pc:sldMk cId="3410038396" sldId="1080"/>
        </pc:sldMkLst>
        <pc:spChg chg="mod">
          <ac:chgData name="Doug Tyson" userId="8cc5704abe1e0291" providerId="LiveId" clId="{ABBF9D03-088A-492A-B7CC-202BB4E1CA80}" dt="2019-08-25T22:45:10.438" v="248"/>
          <ac:spMkLst>
            <pc:docMk/>
            <pc:sldMk cId="3410038396" sldId="1080"/>
            <ac:spMk id="2" creationId="{860DE792-1FCA-41DC-9B89-A37150EE28E6}"/>
          </ac:spMkLst>
        </pc:spChg>
        <pc:spChg chg="del">
          <ac:chgData name="Doug Tyson" userId="8cc5704abe1e0291" providerId="LiveId" clId="{ABBF9D03-088A-492A-B7CC-202BB4E1CA80}" dt="2019-08-25T22:46:03.805" v="261" actId="478"/>
          <ac:spMkLst>
            <pc:docMk/>
            <pc:sldMk cId="3410038396" sldId="1080"/>
            <ac:spMk id="6" creationId="{A7DD64A2-B93F-4B3C-8099-EA8C926A92D9}"/>
          </ac:spMkLst>
        </pc:spChg>
        <pc:spChg chg="mod">
          <ac:chgData name="Doug Tyson" userId="8cc5704abe1e0291" providerId="LiveId" clId="{ABBF9D03-088A-492A-B7CC-202BB4E1CA80}" dt="2019-08-25T22:46:54.341" v="266" actId="20577"/>
          <ac:spMkLst>
            <pc:docMk/>
            <pc:sldMk cId="3410038396" sldId="1080"/>
            <ac:spMk id="12" creationId="{160C2FAA-3C44-4026-87BF-4DA42BE5650D}"/>
          </ac:spMkLst>
        </pc:spChg>
      </pc:sldChg>
      <pc:sldChg chg="delSp add">
        <pc:chgData name="Doug Tyson" userId="8cc5704abe1e0291" providerId="LiveId" clId="{ABBF9D03-088A-492A-B7CC-202BB4E1CA80}" dt="2019-08-25T22:46:49.277" v="265" actId="478"/>
        <pc:sldMkLst>
          <pc:docMk/>
          <pc:sldMk cId="1957800969" sldId="1081"/>
        </pc:sldMkLst>
        <pc:spChg chg="del">
          <ac:chgData name="Doug Tyson" userId="8cc5704abe1e0291" providerId="LiveId" clId="{ABBF9D03-088A-492A-B7CC-202BB4E1CA80}" dt="2019-08-25T22:46:49.277" v="265" actId="478"/>
          <ac:spMkLst>
            <pc:docMk/>
            <pc:sldMk cId="1957800969" sldId="1081"/>
            <ac:spMk id="6" creationId="{A7DD64A2-B93F-4B3C-8099-EA8C926A92D9}"/>
          </ac:spMkLst>
        </pc:spChg>
      </pc:sldChg>
      <pc:sldChg chg="addSp delSp modSp add">
        <pc:chgData name="Doug Tyson" userId="8cc5704abe1e0291" providerId="LiveId" clId="{ABBF9D03-088A-492A-B7CC-202BB4E1CA80}" dt="2019-08-25T22:50:19.146" v="341" actId="20577"/>
        <pc:sldMkLst>
          <pc:docMk/>
          <pc:sldMk cId="274979099" sldId="1082"/>
        </pc:sldMkLst>
        <pc:spChg chg="add mod">
          <ac:chgData name="Doug Tyson" userId="8cc5704abe1e0291" providerId="LiveId" clId="{ABBF9D03-088A-492A-B7CC-202BB4E1CA80}" dt="2019-08-25T22:50:19.146" v="341" actId="20577"/>
          <ac:spMkLst>
            <pc:docMk/>
            <pc:sldMk cId="274979099" sldId="1082"/>
            <ac:spMk id="5" creationId="{451E88A8-24D1-4BF6-A324-94C880ED6035}"/>
          </ac:spMkLst>
        </pc:spChg>
        <pc:spChg chg="del">
          <ac:chgData name="Doug Tyson" userId="8cc5704abe1e0291" providerId="LiveId" clId="{ABBF9D03-088A-492A-B7CC-202BB4E1CA80}" dt="2019-08-25T22:46:41.957" v="262" actId="478"/>
          <ac:spMkLst>
            <pc:docMk/>
            <pc:sldMk cId="274979099" sldId="1082"/>
            <ac:spMk id="6" creationId="{A7DD64A2-B93F-4B3C-8099-EA8C926A92D9}"/>
          </ac:spMkLst>
        </pc:spChg>
        <pc:spChg chg="mod">
          <ac:chgData name="Doug Tyson" userId="8cc5704abe1e0291" providerId="LiveId" clId="{ABBF9D03-088A-492A-B7CC-202BB4E1CA80}" dt="2019-08-25T22:46:59.249" v="267" actId="20577"/>
          <ac:spMkLst>
            <pc:docMk/>
            <pc:sldMk cId="274979099" sldId="1082"/>
            <ac:spMk id="12" creationId="{160C2FAA-3C44-4026-87BF-4DA42BE5650D}"/>
          </ac:spMkLst>
        </pc:spChg>
      </pc:sldChg>
      <pc:sldChg chg="modSp add">
        <pc:chgData name="Doug Tyson" userId="8cc5704abe1e0291" providerId="LiveId" clId="{ABBF9D03-088A-492A-B7CC-202BB4E1CA80}" dt="2019-08-25T22:53:14.499" v="386" actId="20577"/>
        <pc:sldMkLst>
          <pc:docMk/>
          <pc:sldMk cId="1687620657" sldId="1083"/>
        </pc:sldMkLst>
        <pc:spChg chg="mod">
          <ac:chgData name="Doug Tyson" userId="8cc5704abe1e0291" providerId="LiveId" clId="{ABBF9D03-088A-492A-B7CC-202BB4E1CA80}" dt="2019-08-25T22:53:14.499" v="386" actId="20577"/>
          <ac:spMkLst>
            <pc:docMk/>
            <pc:sldMk cId="1687620657" sldId="1083"/>
            <ac:spMk id="6" creationId="{A7DD64A2-B93F-4B3C-8099-EA8C926A92D9}"/>
          </ac:spMkLst>
        </pc:spChg>
      </pc:sldChg>
      <pc:sldChg chg="add">
        <pc:chgData name="Doug Tyson" userId="8cc5704abe1e0291" providerId="LiveId" clId="{ABBF9D03-088A-492A-B7CC-202BB4E1CA80}" dt="2019-08-25T22:49:57.716" v="330"/>
        <pc:sldMkLst>
          <pc:docMk/>
          <pc:sldMk cId="3768985159" sldId="1084"/>
        </pc:sldMkLst>
      </pc:sldChg>
      <pc:sldChg chg="add del">
        <pc:chgData name="Doug Tyson" userId="8cc5704abe1e0291" providerId="LiveId" clId="{ABBF9D03-088A-492A-B7CC-202BB4E1CA80}" dt="2019-08-25T22:52:58.913" v="379" actId="2696"/>
        <pc:sldMkLst>
          <pc:docMk/>
          <pc:sldMk cId="1677288380" sldId="1085"/>
        </pc:sldMkLst>
      </pc:sldChg>
      <pc:sldChg chg="add">
        <pc:chgData name="Doug Tyson" userId="8cc5704abe1e0291" providerId="LiveId" clId="{ABBF9D03-088A-492A-B7CC-202BB4E1CA80}" dt="2019-08-25T22:53:01.024" v="380"/>
        <pc:sldMkLst>
          <pc:docMk/>
          <pc:sldMk cId="4080454938" sldId="1085"/>
        </pc:sldMkLst>
      </pc:sldChg>
    </pc:docChg>
  </pc:docChgLst>
  <pc:docChgLst>
    <pc:chgData name="Doug Tyson" userId="8cc5704abe1e0291" providerId="LiveId" clId="{9DA6735E-5644-458C-8295-06D3679E4022}"/>
  </pc:docChgLst>
  <pc:docChgLst>
    <pc:chgData name="Doug Tyson" userId="8cc5704abe1e0291" providerId="LiveId" clId="{3707C5DB-60B6-4EDB-A44D-560A68F431CA}"/>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07C0F-BB3B-4D1F-9741-43673F3BD092}" type="datetimeFigureOut">
              <a:rPr lang="en-US" smtClean="0"/>
              <a:t>8/25/2019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45E561-50D9-432F-AA8A-418B9D86518F}" type="slidenum">
              <a:rPr lang="en-US" smtClean="0"/>
              <a:t>‹#›</a:t>
            </a:fld>
            <a:endParaRPr lang="en-US"/>
          </a:p>
        </p:txBody>
      </p:sp>
    </p:spTree>
    <p:extLst>
      <p:ext uri="{BB962C8B-B14F-4D97-AF65-F5344CB8AC3E}">
        <p14:creationId xmlns:p14="http://schemas.microsoft.com/office/powerpoint/2010/main" val="3501487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288869"/>
            <a:ext cx="3886200" cy="48880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288869"/>
            <a:ext cx="3886200" cy="4888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820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905A-7CE8-4E93-86CB-86A86D2826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3CAE09-6744-4B32-B779-E1AE52447C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8B27083-36D0-4CF7-AFBB-D430D64DC713}"/>
              </a:ext>
            </a:extLst>
          </p:cNvPr>
          <p:cNvSpPr>
            <a:spLocks noGrp="1"/>
          </p:cNvSpPr>
          <p:nvPr>
            <p:ph type="ftr" sz="quarter" idx="11"/>
          </p:nvPr>
        </p:nvSpPr>
        <p:spPr>
          <a:xfrm>
            <a:off x="0" y="6485740"/>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1262841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E06C4-5666-4D6C-BFEC-2AC124B82F9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5E9F71-44CC-4B97-A8E5-ACF4EADD711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80762414-12C8-48AD-9DCC-AD23A0D8650E}"/>
              </a:ext>
            </a:extLst>
          </p:cNvPr>
          <p:cNvSpPr>
            <a:spLocks noGrp="1"/>
          </p:cNvSpPr>
          <p:nvPr>
            <p:ph type="ftr" sz="quarter" idx="11"/>
          </p:nvPr>
        </p:nvSpPr>
        <p:spPr>
          <a:xfrm>
            <a:off x="0" y="6485740"/>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1296807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084E8-50EF-4E4A-8F4E-4C511FC90D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965F1B-BE86-4A4F-B015-21BB76F26627}"/>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96FBDA-E377-4DA2-AA21-97992E957A56}"/>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453F49F0-2B08-469A-902C-5A77305CD1D3}"/>
              </a:ext>
            </a:extLst>
          </p:cNvPr>
          <p:cNvSpPr>
            <a:spLocks noGrp="1"/>
          </p:cNvSpPr>
          <p:nvPr>
            <p:ph type="ftr" sz="quarter" idx="11"/>
          </p:nvPr>
        </p:nvSpPr>
        <p:spPr>
          <a:xfrm>
            <a:off x="0" y="6485740"/>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1635847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4ADE2-79B8-4C7D-80BF-F62F0C07C05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0B278E-432E-43A6-82D9-C389627BB54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2FDB43-0AD9-42CD-8661-8E8F01DBFC7A}"/>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E5357D-8170-444E-9B2C-E7810DC82B5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342DF30-567C-417A-99CF-38F3F4BED0CB}"/>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31979B3-A69D-483B-8016-958A185F8368}"/>
              </a:ext>
            </a:extLst>
          </p:cNvPr>
          <p:cNvSpPr>
            <a:spLocks noGrp="1"/>
          </p:cNvSpPr>
          <p:nvPr>
            <p:ph type="ftr" sz="quarter" idx="11"/>
          </p:nvPr>
        </p:nvSpPr>
        <p:spPr>
          <a:xfrm>
            <a:off x="0" y="6485740"/>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1238194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A0F1B-98AF-4403-9C8A-F9DDC350D37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769D78C9-C2AC-4BDA-9E8E-71283B1D6663}"/>
              </a:ext>
            </a:extLst>
          </p:cNvPr>
          <p:cNvSpPr>
            <a:spLocks noGrp="1"/>
          </p:cNvSpPr>
          <p:nvPr>
            <p:ph type="ftr" sz="quarter" idx="11"/>
          </p:nvPr>
        </p:nvSpPr>
        <p:spPr>
          <a:xfrm>
            <a:off x="0" y="6485740"/>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3645879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2D92824-8ED1-4A54-8013-BB7BCCB5F3CC}"/>
              </a:ext>
            </a:extLst>
          </p:cNvPr>
          <p:cNvSpPr>
            <a:spLocks noGrp="1"/>
          </p:cNvSpPr>
          <p:nvPr>
            <p:ph type="ftr" sz="quarter" idx="11"/>
          </p:nvPr>
        </p:nvSpPr>
        <p:spPr>
          <a:xfrm>
            <a:off x="0" y="6485744"/>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1381787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28650" y="1297576"/>
            <a:ext cx="7886700" cy="48793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2807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54735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839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Targ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2A2AD-F06D-4CFE-844B-6D3C41D17494}"/>
              </a:ext>
            </a:extLst>
          </p:cNvPr>
          <p:cNvSpPr>
            <a:spLocks noGrp="1"/>
          </p:cNvSpPr>
          <p:nvPr>
            <p:ph type="title"/>
          </p:nvPr>
        </p:nvSpPr>
        <p:spPr/>
        <p:txBody>
          <a:bodyPr/>
          <a:lstStyle/>
          <a:p>
            <a:r>
              <a:rPr lang="en-US" dirty="0"/>
              <a:t>Click to edit Master title style</a:t>
            </a:r>
          </a:p>
        </p:txBody>
      </p:sp>
      <p:sp>
        <p:nvSpPr>
          <p:cNvPr id="5" name="TextBox 4">
            <a:extLst>
              <a:ext uri="{FF2B5EF4-FFF2-40B4-BE49-F238E27FC236}">
                <a16:creationId xmlns:a16="http://schemas.microsoft.com/office/drawing/2014/main" id="{19EA9917-E7C9-46FD-B481-4093032495BF}"/>
              </a:ext>
            </a:extLst>
          </p:cNvPr>
          <p:cNvSpPr txBox="1"/>
          <p:nvPr userDrawn="1"/>
        </p:nvSpPr>
        <p:spPr>
          <a:xfrm>
            <a:off x="628650" y="1998337"/>
            <a:ext cx="7886700" cy="4014273"/>
          </a:xfrm>
          <a:prstGeom prst="rect">
            <a:avLst/>
          </a:prstGeom>
          <a:solidFill>
            <a:srgbClr val="FFFFCC"/>
          </a:solidFill>
          <a:ln>
            <a:solidFill>
              <a:schemeClr val="accent5">
                <a:lumMod val="75000"/>
              </a:schemeClr>
            </a:solidFill>
          </a:ln>
        </p:spPr>
        <p:txBody>
          <a:bodyPr wrap="square" rtlCol="0">
            <a:noAutofit/>
          </a:bodyPr>
          <a:lstStyle/>
          <a:p>
            <a:pPr marL="0" indent="0">
              <a:buFont typeface="Wingdings" panose="05000000000000000000" pitchFamily="2" charset="2"/>
              <a:buNone/>
            </a:pPr>
            <a:r>
              <a:rPr lang="en-US" sz="2400" i="1"/>
              <a:t>By the end of this section, you should be able to</a:t>
            </a:r>
            <a:r>
              <a:rPr lang="en-US" sz="2400" i="1" dirty="0"/>
              <a:t>:</a:t>
            </a:r>
          </a:p>
        </p:txBody>
      </p:sp>
      <p:sp>
        <p:nvSpPr>
          <p:cNvPr id="7" name="TextBox 6">
            <a:extLst>
              <a:ext uri="{FF2B5EF4-FFF2-40B4-BE49-F238E27FC236}">
                <a16:creationId xmlns:a16="http://schemas.microsoft.com/office/drawing/2014/main" id="{CC755562-FEEF-4EDC-93CA-ED6B4E3443A5}"/>
              </a:ext>
            </a:extLst>
          </p:cNvPr>
          <p:cNvSpPr txBox="1"/>
          <p:nvPr userDrawn="1"/>
        </p:nvSpPr>
        <p:spPr>
          <a:xfrm>
            <a:off x="628650" y="1475117"/>
            <a:ext cx="78867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a:t>LEARNING TARGETS</a:t>
            </a:r>
            <a:endParaRPr lang="en-US" sz="2800" dirty="0"/>
          </a:p>
        </p:txBody>
      </p:sp>
      <p:sp>
        <p:nvSpPr>
          <p:cNvPr id="9" name="Text Placeholder 8">
            <a:extLst>
              <a:ext uri="{FF2B5EF4-FFF2-40B4-BE49-F238E27FC236}">
                <a16:creationId xmlns:a16="http://schemas.microsoft.com/office/drawing/2014/main" id="{71567472-64B9-4AF4-A758-48EC7E1A33A2}"/>
              </a:ext>
            </a:extLst>
          </p:cNvPr>
          <p:cNvSpPr>
            <a:spLocks noGrp="1"/>
          </p:cNvSpPr>
          <p:nvPr>
            <p:ph type="body" sz="quarter" idx="10"/>
          </p:nvPr>
        </p:nvSpPr>
        <p:spPr>
          <a:xfrm>
            <a:off x="689843" y="2392572"/>
            <a:ext cx="7764044" cy="3620037"/>
          </a:xfrm>
        </p:spPr>
        <p:txBody>
          <a:bodyPr/>
          <a:lstStyle>
            <a:lvl1pPr marL="228600" indent="-228600">
              <a:buFont typeface="Wingdings" panose="05000000000000000000" pitchFamily="2" charset="2"/>
              <a:buChar char="ü"/>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3722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1F26D-D2F4-4D30-A9DE-C3A48D035B86}"/>
              </a:ext>
            </a:extLst>
          </p:cNvPr>
          <p:cNvSpPr>
            <a:spLocks noGrp="1"/>
          </p:cNvSpPr>
          <p:nvPr>
            <p:ph type="title" hasCustomPrompt="1"/>
          </p:nvPr>
        </p:nvSpPr>
        <p:spPr/>
        <p:txBody>
          <a:bodyPr/>
          <a:lstStyle>
            <a:lvl1pPr>
              <a:defRPr/>
            </a:lvl1pPr>
          </a:lstStyle>
          <a:p>
            <a:r>
              <a:rPr lang="en-US" dirty="0"/>
              <a:t>Section Summary</a:t>
            </a:r>
          </a:p>
        </p:txBody>
      </p:sp>
      <p:sp>
        <p:nvSpPr>
          <p:cNvPr id="3" name="TextBox 2">
            <a:extLst>
              <a:ext uri="{FF2B5EF4-FFF2-40B4-BE49-F238E27FC236}">
                <a16:creationId xmlns:a16="http://schemas.microsoft.com/office/drawing/2014/main" id="{D20811CE-7DB7-4B31-A6B9-E0CAACA98660}"/>
              </a:ext>
            </a:extLst>
          </p:cNvPr>
          <p:cNvSpPr txBox="1"/>
          <p:nvPr userDrawn="1"/>
        </p:nvSpPr>
        <p:spPr>
          <a:xfrm>
            <a:off x="628650" y="1998337"/>
            <a:ext cx="7886700" cy="4014273"/>
          </a:xfrm>
          <a:prstGeom prst="rect">
            <a:avLst/>
          </a:prstGeom>
          <a:solidFill>
            <a:srgbClr val="FFFFCC"/>
          </a:solidFill>
          <a:ln>
            <a:solidFill>
              <a:schemeClr val="accent5">
                <a:lumMod val="75000"/>
              </a:schemeClr>
            </a:solidFill>
          </a:ln>
        </p:spPr>
        <p:txBody>
          <a:bodyPr wrap="square" rtlCol="0">
            <a:noAutofit/>
          </a:bodyPr>
          <a:lstStyle/>
          <a:p>
            <a:pPr marL="0" indent="0">
              <a:buFont typeface="Wingdings" panose="05000000000000000000" pitchFamily="2" charset="2"/>
              <a:buNone/>
            </a:pPr>
            <a:r>
              <a:rPr lang="en-US" sz="2400" i="1"/>
              <a:t>After this section, you should be able to</a:t>
            </a:r>
            <a:r>
              <a:rPr lang="en-US" sz="2400" i="1" dirty="0"/>
              <a:t>:</a:t>
            </a:r>
          </a:p>
        </p:txBody>
      </p:sp>
      <p:sp>
        <p:nvSpPr>
          <p:cNvPr id="4" name="TextBox 3">
            <a:extLst>
              <a:ext uri="{FF2B5EF4-FFF2-40B4-BE49-F238E27FC236}">
                <a16:creationId xmlns:a16="http://schemas.microsoft.com/office/drawing/2014/main" id="{ACE02D3B-AED1-4DB2-B64C-3358B381B090}"/>
              </a:ext>
            </a:extLst>
          </p:cNvPr>
          <p:cNvSpPr txBox="1"/>
          <p:nvPr userDrawn="1"/>
        </p:nvSpPr>
        <p:spPr>
          <a:xfrm>
            <a:off x="628650" y="1475117"/>
            <a:ext cx="78867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a:t>LEARNING TARGETS</a:t>
            </a:r>
            <a:endParaRPr lang="en-US" sz="2800" dirty="0"/>
          </a:p>
        </p:txBody>
      </p:sp>
      <p:sp>
        <p:nvSpPr>
          <p:cNvPr id="6" name="Text Placeholder 8">
            <a:extLst>
              <a:ext uri="{FF2B5EF4-FFF2-40B4-BE49-F238E27FC236}">
                <a16:creationId xmlns:a16="http://schemas.microsoft.com/office/drawing/2014/main" id="{E98667F8-8436-4568-B2CF-2FBD7F1071EB}"/>
              </a:ext>
            </a:extLst>
          </p:cNvPr>
          <p:cNvSpPr>
            <a:spLocks noGrp="1"/>
          </p:cNvSpPr>
          <p:nvPr>
            <p:ph type="body" sz="quarter" idx="10"/>
          </p:nvPr>
        </p:nvSpPr>
        <p:spPr>
          <a:xfrm>
            <a:off x="689843" y="2392572"/>
            <a:ext cx="7764044" cy="3620037"/>
          </a:xfrm>
        </p:spPr>
        <p:txBody>
          <a:bodyPr/>
          <a:lstStyle>
            <a:lvl1pPr marL="228600" indent="-228600">
              <a:buFont typeface="Wingdings" panose="05000000000000000000" pitchFamily="2" charset="2"/>
              <a:buChar char="ü"/>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799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 Exam T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1F26D-D2F4-4D30-A9DE-C3A48D035B86}"/>
              </a:ext>
            </a:extLst>
          </p:cNvPr>
          <p:cNvSpPr>
            <a:spLocks noGrp="1"/>
          </p:cNvSpPr>
          <p:nvPr>
            <p:ph type="title"/>
          </p:nvPr>
        </p:nvSpPr>
        <p:spPr/>
        <p:txBody>
          <a:bodyPr/>
          <a:lstStyle>
            <a:lvl1pPr>
              <a:defRPr/>
            </a:lvl1pPr>
          </a:lstStyle>
          <a:p>
            <a:endParaRPr lang="en-US" dirty="0"/>
          </a:p>
        </p:txBody>
      </p:sp>
      <p:sp>
        <p:nvSpPr>
          <p:cNvPr id="3" name="TextBox 2">
            <a:extLst>
              <a:ext uri="{FF2B5EF4-FFF2-40B4-BE49-F238E27FC236}">
                <a16:creationId xmlns:a16="http://schemas.microsoft.com/office/drawing/2014/main" id="{D20811CE-7DB7-4B31-A6B9-E0CAACA98660}"/>
              </a:ext>
            </a:extLst>
          </p:cNvPr>
          <p:cNvSpPr txBox="1"/>
          <p:nvPr userDrawn="1"/>
        </p:nvSpPr>
        <p:spPr>
          <a:xfrm>
            <a:off x="628650" y="1998337"/>
            <a:ext cx="7886700" cy="4014273"/>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noAutofit/>
          </a:bodyPr>
          <a:lstStyle/>
          <a:p>
            <a:pPr marL="0" indent="0">
              <a:buFont typeface="Wingdings" panose="05000000000000000000" pitchFamily="2" charset="2"/>
              <a:buNone/>
            </a:pPr>
            <a:endParaRPr lang="en-US" sz="2400" i="1" dirty="0"/>
          </a:p>
        </p:txBody>
      </p:sp>
      <p:sp>
        <p:nvSpPr>
          <p:cNvPr id="4" name="TextBox 3">
            <a:extLst>
              <a:ext uri="{FF2B5EF4-FFF2-40B4-BE49-F238E27FC236}">
                <a16:creationId xmlns:a16="http://schemas.microsoft.com/office/drawing/2014/main" id="{ACE02D3B-AED1-4DB2-B64C-3358B381B090}"/>
              </a:ext>
            </a:extLst>
          </p:cNvPr>
          <p:cNvSpPr txBox="1"/>
          <p:nvPr userDrawn="1"/>
        </p:nvSpPr>
        <p:spPr>
          <a:xfrm>
            <a:off x="628650" y="1475117"/>
            <a:ext cx="2174935"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a:t>AP® Exam Tip</a:t>
            </a:r>
            <a:endParaRPr lang="en-US" sz="2800" dirty="0"/>
          </a:p>
        </p:txBody>
      </p:sp>
      <p:sp>
        <p:nvSpPr>
          <p:cNvPr id="6" name="Text Placeholder 8">
            <a:extLst>
              <a:ext uri="{FF2B5EF4-FFF2-40B4-BE49-F238E27FC236}">
                <a16:creationId xmlns:a16="http://schemas.microsoft.com/office/drawing/2014/main" id="{E98667F8-8436-4568-B2CF-2FBD7F1071EB}"/>
              </a:ext>
            </a:extLst>
          </p:cNvPr>
          <p:cNvSpPr>
            <a:spLocks noGrp="1"/>
          </p:cNvSpPr>
          <p:nvPr>
            <p:ph type="body" sz="quarter" idx="10"/>
          </p:nvPr>
        </p:nvSpPr>
        <p:spPr>
          <a:xfrm>
            <a:off x="689843" y="2087592"/>
            <a:ext cx="7764044" cy="3925017"/>
          </a:xfrm>
        </p:spPr>
        <p:txBody>
          <a:bodyPr/>
          <a:lstStyle>
            <a:lvl1pPr marL="228600" indent="-228600">
              <a:buFont typeface="Wingdings" panose="05000000000000000000" pitchFamily="2" charset="2"/>
              <a:buChar char="ü"/>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5136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6041F-5FB7-422E-BF7B-80B5927F1D83}"/>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994576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5B018-7F16-45F2-8B1E-832BC22600A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6D4821-3134-4276-9A40-DF9C5634233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81D175A0-AB9B-4663-A1CF-AF5E1550AF69}"/>
              </a:ext>
            </a:extLst>
          </p:cNvPr>
          <p:cNvSpPr>
            <a:spLocks noGrp="1"/>
          </p:cNvSpPr>
          <p:nvPr>
            <p:ph type="ftr" sz="quarter" idx="11"/>
          </p:nvPr>
        </p:nvSpPr>
        <p:spPr>
          <a:xfrm>
            <a:off x="1" y="6485740"/>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222152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71473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280160"/>
            <a:ext cx="7886700" cy="48968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9">
            <a:extLst>
              <a:ext uri="{FF2B5EF4-FFF2-40B4-BE49-F238E27FC236}">
                <a16:creationId xmlns:a16="http://schemas.microsoft.com/office/drawing/2014/main" id="{22602042-EBAD-4FB9-A514-FFD838875F88}"/>
              </a:ext>
            </a:extLst>
          </p:cNvPr>
          <p:cNvSpPr txBox="1">
            <a:spLocks/>
          </p:cNvSpPr>
          <p:nvPr userDrawn="1"/>
        </p:nvSpPr>
        <p:spPr>
          <a:xfrm>
            <a:off x="5917721" y="6275762"/>
            <a:ext cx="3105509" cy="365125"/>
          </a:xfrm>
          <a:prstGeom prst="rect">
            <a:avLst/>
          </a:prstGeom>
          <a:noFill/>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i="0" dirty="0">
                <a:solidFill>
                  <a:schemeClr val="bg1">
                    <a:lumMod val="50000"/>
                  </a:schemeClr>
                </a:solidFill>
              </a:rPr>
              <a:t>Starnes/</a:t>
            </a:r>
            <a:r>
              <a:rPr lang="en-US" sz="1400" i="0">
                <a:solidFill>
                  <a:schemeClr val="bg1">
                    <a:lumMod val="50000"/>
                  </a:schemeClr>
                </a:solidFill>
              </a:rPr>
              <a:t>Tabor,</a:t>
            </a:r>
            <a:r>
              <a:rPr lang="en-US" sz="1400" i="1">
                <a:solidFill>
                  <a:schemeClr val="bg1">
                    <a:lumMod val="50000"/>
                  </a:schemeClr>
                </a:solidFill>
              </a:rPr>
              <a:t> The Practice of Statistics</a:t>
            </a:r>
            <a:endParaRPr lang="en-US" sz="1400" i="1" dirty="0">
              <a:solidFill>
                <a:schemeClr val="bg1">
                  <a:lumMod val="50000"/>
                </a:schemeClr>
              </a:solidFill>
            </a:endParaRPr>
          </a:p>
        </p:txBody>
      </p:sp>
      <p:pic>
        <p:nvPicPr>
          <p:cNvPr id="6" name="Picture 5" descr="A screenshot of a cell phone&#10;&#10;Description generated with high confidence">
            <a:extLst>
              <a:ext uri="{FF2B5EF4-FFF2-40B4-BE49-F238E27FC236}">
                <a16:creationId xmlns:a16="http://schemas.microsoft.com/office/drawing/2014/main" id="{0A60B7FB-17EF-48F8-B87E-F82A971A173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84049" y="6379132"/>
            <a:ext cx="2205468" cy="391145"/>
          </a:xfrm>
          <a:prstGeom prst="rect">
            <a:avLst/>
          </a:prstGeom>
        </p:spPr>
      </p:pic>
      <p:cxnSp>
        <p:nvCxnSpPr>
          <p:cNvPr id="5" name="Straight Connector 4">
            <a:extLst>
              <a:ext uri="{FF2B5EF4-FFF2-40B4-BE49-F238E27FC236}">
                <a16:creationId xmlns:a16="http://schemas.microsoft.com/office/drawing/2014/main" id="{B23390B5-21A3-4BAF-8938-A5044D41F871}"/>
              </a:ext>
            </a:extLst>
          </p:cNvPr>
          <p:cNvCxnSpPr>
            <a:cxnSpLocks/>
          </p:cNvCxnSpPr>
          <p:nvPr userDrawn="1"/>
        </p:nvCxnSpPr>
        <p:spPr>
          <a:xfrm>
            <a:off x="0" y="6366291"/>
            <a:ext cx="9144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665DDCAF-9635-4A72-9971-37B99A356944}"/>
              </a:ext>
            </a:extLst>
          </p:cNvPr>
          <p:cNvCxnSpPr>
            <a:cxnSpLocks/>
          </p:cNvCxnSpPr>
          <p:nvPr userDrawn="1"/>
        </p:nvCxnSpPr>
        <p:spPr>
          <a:xfrm>
            <a:off x="621102" y="1155940"/>
            <a:ext cx="7894248" cy="0"/>
          </a:xfrm>
          <a:prstGeom prst="line">
            <a:avLst/>
          </a:prstGeom>
          <a:effectLst>
            <a:glow rad="101600">
              <a:schemeClr val="accent3">
                <a:satMod val="175000"/>
                <a:alpha val="40000"/>
              </a:schemeClr>
            </a:glow>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180133052"/>
      </p:ext>
    </p:extLst>
  </p:cSld>
  <p:clrMap bg1="lt1" tx1="dk1" bg2="lt2" tx2="dk2" accent1="accent1" accent2="accent2" accent3="accent3" accent4="accent4" accent5="accent5" accent6="accent6" hlink="hlink" folHlink="folHlink"/>
  <p:sldLayoutIdLst>
    <p:sldLayoutId id="2147483664" r:id="rId1"/>
    <p:sldLayoutId id="2147483662" r:id="rId2"/>
    <p:sldLayoutId id="2147483666" r:id="rId3"/>
    <p:sldLayoutId id="2147483667" r:id="rId4"/>
    <p:sldLayoutId id="2147483693" r:id="rId5"/>
    <p:sldLayoutId id="2147483694" r:id="rId6"/>
    <p:sldLayoutId id="2147483696" r:id="rId7"/>
    <p:sldLayoutId id="2147483695" r:id="rId8"/>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BE9622-A826-468B-805E-89C81E29003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211F1A-B9C0-4F8E-9E1D-32287C89BD6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15140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27.emf"/></Relationships>
</file>

<file path=ppt/slides/_rels/slide7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477101-FBE3-417F-8CBD-8E1205FFE1B3}"/>
              </a:ext>
            </a:extLst>
          </p:cNvPr>
          <p:cNvSpPr txBox="1"/>
          <p:nvPr/>
        </p:nvSpPr>
        <p:spPr>
          <a:xfrm>
            <a:off x="269763" y="785004"/>
            <a:ext cx="357133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Calibri Light" panose="020F0302020204030204"/>
                <a:ea typeface="+mn-ea"/>
                <a:cs typeface="+mn-cs"/>
              </a:rPr>
              <a:t>Chapter 6</a:t>
            </a:r>
          </a:p>
        </p:txBody>
      </p:sp>
      <p:sp>
        <p:nvSpPr>
          <p:cNvPr id="10" name="TextBox 9">
            <a:extLst>
              <a:ext uri="{FF2B5EF4-FFF2-40B4-BE49-F238E27FC236}">
                <a16:creationId xmlns:a16="http://schemas.microsoft.com/office/drawing/2014/main" id="{99394964-F208-485A-BC0D-A9671CD9E89F}"/>
              </a:ext>
            </a:extLst>
          </p:cNvPr>
          <p:cNvSpPr txBox="1"/>
          <p:nvPr/>
        </p:nvSpPr>
        <p:spPr>
          <a:xfrm>
            <a:off x="269763" y="3709358"/>
            <a:ext cx="3821502" cy="150810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600" dirty="0">
                <a:solidFill>
                  <a:prstClr val="white"/>
                </a:solidFill>
                <a:latin typeface="Calibri" panose="020F0502020204030204"/>
              </a:rPr>
              <a:t>Section 6.3</a:t>
            </a:r>
          </a:p>
          <a:p>
            <a:pPr lvl="0">
              <a:defRPr/>
            </a:pPr>
            <a:r>
              <a:rPr lang="en-US" sz="2800" dirty="0">
                <a:solidFill>
                  <a:prstClr val="white"/>
                </a:solidFill>
              </a:rPr>
              <a:t>Binomial and Geometric</a:t>
            </a:r>
          </a:p>
          <a:p>
            <a:pPr lvl="0">
              <a:defRPr/>
            </a:pPr>
            <a:r>
              <a:rPr lang="en-US" sz="2800" dirty="0">
                <a:solidFill>
                  <a:prstClr val="white"/>
                </a:solidFill>
              </a:rPr>
              <a:t>Random Variables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865F8946-2409-4A40-9F35-F381A38CD143}"/>
              </a:ext>
            </a:extLst>
          </p:cNvPr>
          <p:cNvPicPr>
            <a:picLocks noChangeAspect="1"/>
          </p:cNvPicPr>
          <p:nvPr/>
        </p:nvPicPr>
        <p:blipFill>
          <a:blip r:embed="rId3"/>
          <a:stretch>
            <a:fillRect/>
          </a:stretch>
        </p:blipFill>
        <p:spPr>
          <a:xfrm>
            <a:off x="4324132" y="3483378"/>
            <a:ext cx="4817487" cy="851463"/>
          </a:xfrm>
          <a:prstGeom prst="rect">
            <a:avLst/>
          </a:prstGeom>
        </p:spPr>
      </p:pic>
      <p:sp>
        <p:nvSpPr>
          <p:cNvPr id="6" name="TextBox 5">
            <a:extLst>
              <a:ext uri="{FF2B5EF4-FFF2-40B4-BE49-F238E27FC236}">
                <a16:creationId xmlns:a16="http://schemas.microsoft.com/office/drawing/2014/main" id="{E2AAB048-75D3-44AE-AD3D-D02FB5130C45}"/>
              </a:ext>
            </a:extLst>
          </p:cNvPr>
          <p:cNvSpPr txBox="1"/>
          <p:nvPr/>
        </p:nvSpPr>
        <p:spPr>
          <a:xfrm>
            <a:off x="346229" y="1939966"/>
            <a:ext cx="8451542" cy="1323439"/>
          </a:xfrm>
          <a:prstGeom prst="rect">
            <a:avLst/>
          </a:prstGeom>
          <a:noFill/>
        </p:spPr>
        <p:txBody>
          <a:bodyPr wrap="square" rtlCol="0" anchor="ct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4000" dirty="0">
                <a:solidFill>
                  <a:prstClr val="black"/>
                </a:solidFill>
                <a:latin typeface="Trebuchet MS" panose="020B0603020202020204" pitchFamily="34" charset="0"/>
                <a:ea typeface="MS Gothic" panose="020B0609070205080204" pitchFamily="49" charset="-128"/>
              </a:rPr>
              <a:t>Random Variables and Probability Distributions</a:t>
            </a:r>
          </a:p>
        </p:txBody>
      </p:sp>
    </p:spTree>
    <p:extLst>
      <p:ext uri="{BB962C8B-B14F-4D97-AF65-F5344CB8AC3E}">
        <p14:creationId xmlns:p14="http://schemas.microsoft.com/office/powerpoint/2010/main" val="280572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2800" dirty="0"/>
              <a:t>Binomial Settings and Binomial Random Variables</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1631216"/>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sz="2000" dirty="0"/>
              <a:t>Determine whether the given scenario describes a binomial</a:t>
            </a:r>
          </a:p>
          <a:p>
            <a:r>
              <a:rPr lang="en-US" sz="2000" dirty="0"/>
              <a:t>setting. Justify your answer.</a:t>
            </a:r>
          </a:p>
          <a:p>
            <a:pPr marL="344488" indent="-344488">
              <a:tabLst>
                <a:tab pos="344488" algn="l"/>
              </a:tabLst>
            </a:pPr>
            <a:r>
              <a:rPr lang="en-US" sz="2000" dirty="0"/>
              <a:t>(c) 	Shuffle a deck of cards. Turn over the top card. Put the card back in the deck, and shuffle again. Repeat this process until you get an ace. Count the number of cards you had to turn over.</a:t>
            </a:r>
          </a:p>
        </p:txBody>
      </p:sp>
      <p:sp>
        <p:nvSpPr>
          <p:cNvPr id="10" name="Rectangle: Rounded Corners 9">
            <a:extLst>
              <a:ext uri="{FF2B5EF4-FFF2-40B4-BE49-F238E27FC236}">
                <a16:creationId xmlns:a16="http://schemas.microsoft.com/office/drawing/2014/main" id="{0BA6360D-449E-4439-BCA9-2F351730BA05}"/>
              </a:ext>
            </a:extLst>
          </p:cNvPr>
          <p:cNvSpPr/>
          <p:nvPr/>
        </p:nvSpPr>
        <p:spPr>
          <a:xfrm>
            <a:off x="651825" y="3241207"/>
            <a:ext cx="7886700" cy="2267501"/>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14000"/>
              </a:lnSpc>
            </a:pPr>
            <a:r>
              <a:rPr lang="en-US" sz="1400" dirty="0">
                <a:latin typeface="Segoe Print" panose="02000600000000000000" pitchFamily="2" charset="0"/>
              </a:rPr>
              <a:t>(c) </a:t>
            </a:r>
          </a:p>
          <a:p>
            <a:pPr marL="285750" indent="-285750">
              <a:lnSpc>
                <a:spcPct val="114000"/>
              </a:lnSpc>
              <a:buFont typeface="Arial" panose="020B0604020202020204" pitchFamily="34" charset="0"/>
              <a:buChar char="•"/>
            </a:pPr>
            <a:r>
              <a:rPr lang="en-US" sz="1400" b="1" dirty="0">
                <a:latin typeface="Segoe Print" panose="02000600000000000000" pitchFamily="2" charset="0"/>
              </a:rPr>
              <a:t>Binary?</a:t>
            </a:r>
            <a:r>
              <a:rPr lang="en-US" sz="1400" dirty="0">
                <a:latin typeface="Segoe Print" panose="02000600000000000000" pitchFamily="2" charset="0"/>
              </a:rPr>
              <a:t> “Success” 5 get an ace. “Failure” 5 don’t get an ace.</a:t>
            </a:r>
          </a:p>
          <a:p>
            <a:pPr marL="285750" indent="-285750">
              <a:lnSpc>
                <a:spcPct val="114000"/>
              </a:lnSpc>
              <a:buFont typeface="Arial" panose="020B0604020202020204" pitchFamily="34" charset="0"/>
              <a:buChar char="•"/>
            </a:pPr>
            <a:r>
              <a:rPr lang="en-US" sz="1400" b="1" dirty="0">
                <a:latin typeface="Segoe Print" panose="02000600000000000000" pitchFamily="2" charset="0"/>
              </a:rPr>
              <a:t>Independent?</a:t>
            </a:r>
            <a:r>
              <a:rPr lang="en-US" sz="1400" dirty="0">
                <a:latin typeface="Segoe Print" panose="02000600000000000000" pitchFamily="2" charset="0"/>
              </a:rPr>
              <a:t> Yes. Because you are replacing the card in the deck and shuffling each time, the result of one trial doesn’t tell you anything about the outcome of any other trial.</a:t>
            </a:r>
          </a:p>
          <a:p>
            <a:pPr marL="285750" indent="-285750">
              <a:lnSpc>
                <a:spcPct val="114000"/>
              </a:lnSpc>
              <a:buFont typeface="Arial" panose="020B0604020202020204" pitchFamily="34" charset="0"/>
              <a:buChar char="•"/>
            </a:pPr>
            <a:r>
              <a:rPr lang="en-US" sz="1400" b="1" dirty="0">
                <a:latin typeface="Segoe Print" panose="02000600000000000000" pitchFamily="2" charset="0"/>
              </a:rPr>
              <a:t>Number?</a:t>
            </a:r>
            <a:r>
              <a:rPr lang="en-US" sz="1400" dirty="0">
                <a:latin typeface="Segoe Print" panose="02000600000000000000" pitchFamily="2" charset="0"/>
              </a:rPr>
              <a:t> No. The number of trials is not fixed in advance. </a:t>
            </a:r>
          </a:p>
          <a:p>
            <a:pPr marL="285750" indent="-285750">
              <a:lnSpc>
                <a:spcPct val="114000"/>
              </a:lnSpc>
              <a:buFont typeface="Arial" panose="020B0604020202020204" pitchFamily="34" charset="0"/>
              <a:buChar char="•"/>
            </a:pPr>
            <a:endParaRPr lang="en-US" sz="1400" dirty="0">
              <a:latin typeface="Segoe Print" panose="02000600000000000000" pitchFamily="2" charset="0"/>
            </a:endParaRPr>
          </a:p>
          <a:p>
            <a:pPr>
              <a:lnSpc>
                <a:spcPct val="114000"/>
              </a:lnSpc>
            </a:pPr>
            <a:r>
              <a:rPr lang="en-US" sz="1400" dirty="0">
                <a:latin typeface="Segoe Print" panose="02000600000000000000" pitchFamily="2" charset="0"/>
              </a:rPr>
              <a:t>Because there is no fixed number of trials, this is not a binomial setting.</a:t>
            </a:r>
          </a:p>
        </p:txBody>
      </p:sp>
    </p:spTree>
    <p:extLst>
      <p:ext uri="{BB962C8B-B14F-4D97-AF65-F5344CB8AC3E}">
        <p14:creationId xmlns:p14="http://schemas.microsoft.com/office/powerpoint/2010/main" val="193054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2800" dirty="0"/>
              <a:t>Binomial Settings and Binomial Random Variables</a:t>
            </a:r>
          </a:p>
        </p:txBody>
      </p:sp>
      <p:sp>
        <p:nvSpPr>
          <p:cNvPr id="5" name="Rectangle 4">
            <a:extLst>
              <a:ext uri="{FF2B5EF4-FFF2-40B4-BE49-F238E27FC236}">
                <a16:creationId xmlns:a16="http://schemas.microsoft.com/office/drawing/2014/main" id="{84589B6F-B3BD-415E-AA74-5ADF71234D9B}"/>
              </a:ext>
            </a:extLst>
          </p:cNvPr>
          <p:cNvSpPr/>
          <p:nvPr/>
        </p:nvSpPr>
        <p:spPr>
          <a:xfrm>
            <a:off x="628651" y="1342709"/>
            <a:ext cx="7644082" cy="1323439"/>
          </a:xfrm>
          <a:prstGeom prst="rect">
            <a:avLst/>
          </a:prstGeom>
        </p:spPr>
        <p:txBody>
          <a:bodyPr wrap="square">
            <a:spAutoFit/>
          </a:bodyPr>
          <a:lstStyle/>
          <a:p>
            <a:r>
              <a:rPr lang="en-US" sz="2000" dirty="0"/>
              <a:t>The blood type scenario in part (a) of the example is a binomial setting. If we let X = the number of children with type O blood, then X is a </a:t>
            </a:r>
            <a:r>
              <a:rPr lang="en-US" sz="2000" b="1" dirty="0"/>
              <a:t>binomial random variable</a:t>
            </a:r>
            <a:r>
              <a:rPr lang="en-US" sz="2000" dirty="0"/>
              <a:t>. </a:t>
            </a:r>
          </a:p>
          <a:p>
            <a:endParaRPr lang="en-US" sz="2000" dirty="0"/>
          </a:p>
        </p:txBody>
      </p:sp>
    </p:spTree>
    <p:extLst>
      <p:ext uri="{BB962C8B-B14F-4D97-AF65-F5344CB8AC3E}">
        <p14:creationId xmlns:p14="http://schemas.microsoft.com/office/powerpoint/2010/main" val="208431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2800" dirty="0"/>
              <a:t>Binomial Settings and Binomial Random Variables</a:t>
            </a:r>
          </a:p>
        </p:txBody>
      </p:sp>
      <p:sp>
        <p:nvSpPr>
          <p:cNvPr id="5" name="Rectangle 4">
            <a:extLst>
              <a:ext uri="{FF2B5EF4-FFF2-40B4-BE49-F238E27FC236}">
                <a16:creationId xmlns:a16="http://schemas.microsoft.com/office/drawing/2014/main" id="{84589B6F-B3BD-415E-AA74-5ADF71234D9B}"/>
              </a:ext>
            </a:extLst>
          </p:cNvPr>
          <p:cNvSpPr/>
          <p:nvPr/>
        </p:nvSpPr>
        <p:spPr>
          <a:xfrm>
            <a:off x="628651" y="1342709"/>
            <a:ext cx="7644082" cy="1015663"/>
          </a:xfrm>
          <a:prstGeom prst="rect">
            <a:avLst/>
          </a:prstGeom>
        </p:spPr>
        <p:txBody>
          <a:bodyPr wrap="square">
            <a:spAutoFit/>
          </a:bodyPr>
          <a:lstStyle/>
          <a:p>
            <a:r>
              <a:rPr lang="en-US" sz="2000" dirty="0"/>
              <a:t>The blood type scenario in part (a) of the example is a binomial setting. If we let X = the number of children with type O blood, then X is a </a:t>
            </a:r>
            <a:r>
              <a:rPr lang="en-US" sz="2000" b="1" dirty="0"/>
              <a:t>binomial random variable</a:t>
            </a:r>
            <a:r>
              <a:rPr lang="en-US" sz="2000" dirty="0"/>
              <a:t>. </a:t>
            </a:r>
          </a:p>
        </p:txBody>
      </p:sp>
      <p:sp>
        <p:nvSpPr>
          <p:cNvPr id="6" name="Rectangle 5">
            <a:extLst>
              <a:ext uri="{FF2B5EF4-FFF2-40B4-BE49-F238E27FC236}">
                <a16:creationId xmlns:a16="http://schemas.microsoft.com/office/drawing/2014/main" id="{8AEA2A4F-ADBB-4513-B7F9-AED1F3129219}"/>
              </a:ext>
            </a:extLst>
          </p:cNvPr>
          <p:cNvSpPr/>
          <p:nvPr/>
        </p:nvSpPr>
        <p:spPr>
          <a:xfrm>
            <a:off x="628650" y="2767280"/>
            <a:ext cx="6909758" cy="400110"/>
          </a:xfrm>
          <a:prstGeom prst="rect">
            <a:avLst/>
          </a:prstGeom>
        </p:spPr>
        <p:txBody>
          <a:bodyPr wrap="square">
            <a:spAutoFit/>
          </a:bodyPr>
          <a:lstStyle/>
          <a:p>
            <a:r>
              <a:rPr lang="en-US" sz="2000" dirty="0"/>
              <a:t>The probability distribution of X is called a </a:t>
            </a:r>
            <a:r>
              <a:rPr lang="en-US" sz="2000" b="1" dirty="0"/>
              <a:t>binomial distribution.</a:t>
            </a:r>
            <a:endParaRPr lang="en-US" sz="2000" dirty="0"/>
          </a:p>
        </p:txBody>
      </p:sp>
    </p:spTree>
    <p:extLst>
      <p:ext uri="{BB962C8B-B14F-4D97-AF65-F5344CB8AC3E}">
        <p14:creationId xmlns:p14="http://schemas.microsoft.com/office/powerpoint/2010/main" val="618955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2800" dirty="0"/>
              <a:t>Binomial Settings and Binomial Random Variables</a:t>
            </a:r>
          </a:p>
        </p:txBody>
      </p:sp>
      <p:sp>
        <p:nvSpPr>
          <p:cNvPr id="5" name="Rectangle 4">
            <a:extLst>
              <a:ext uri="{FF2B5EF4-FFF2-40B4-BE49-F238E27FC236}">
                <a16:creationId xmlns:a16="http://schemas.microsoft.com/office/drawing/2014/main" id="{84589B6F-B3BD-415E-AA74-5ADF71234D9B}"/>
              </a:ext>
            </a:extLst>
          </p:cNvPr>
          <p:cNvSpPr/>
          <p:nvPr/>
        </p:nvSpPr>
        <p:spPr>
          <a:xfrm>
            <a:off x="628651" y="1342709"/>
            <a:ext cx="7644082" cy="1015663"/>
          </a:xfrm>
          <a:prstGeom prst="rect">
            <a:avLst/>
          </a:prstGeom>
        </p:spPr>
        <p:txBody>
          <a:bodyPr wrap="square">
            <a:spAutoFit/>
          </a:bodyPr>
          <a:lstStyle/>
          <a:p>
            <a:r>
              <a:rPr lang="en-US" sz="2000" dirty="0"/>
              <a:t>The blood type scenario in part (a) of the example is a binomial setting. If we let X = the number of children with type O blood, then X is a </a:t>
            </a:r>
            <a:r>
              <a:rPr lang="en-US" sz="2000" b="1" dirty="0"/>
              <a:t>binomial random variable</a:t>
            </a:r>
            <a:r>
              <a:rPr lang="en-US" sz="2000" dirty="0"/>
              <a:t>. </a:t>
            </a:r>
          </a:p>
        </p:txBody>
      </p:sp>
      <p:sp>
        <p:nvSpPr>
          <p:cNvPr id="4" name="TextBox 3">
            <a:extLst>
              <a:ext uri="{FF2B5EF4-FFF2-40B4-BE49-F238E27FC236}">
                <a16:creationId xmlns:a16="http://schemas.microsoft.com/office/drawing/2014/main" id="{BF9C6DC1-85FC-46F4-88D9-FBA4DF43091D}"/>
              </a:ext>
            </a:extLst>
          </p:cNvPr>
          <p:cNvSpPr txBox="1">
            <a:spLocks noChangeArrowheads="1"/>
          </p:cNvSpPr>
          <p:nvPr/>
        </p:nvSpPr>
        <p:spPr bwMode="auto">
          <a:xfrm>
            <a:off x="628650" y="3576299"/>
            <a:ext cx="7886700" cy="1938992"/>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mn-lt"/>
              </a:rPr>
              <a:t>The count of successes X in a binomial setting is a </a:t>
            </a:r>
            <a:r>
              <a:rPr lang="en-US" sz="2000" b="1" dirty="0">
                <a:latin typeface="+mn-lt"/>
              </a:rPr>
              <a:t>binomial random variable</a:t>
            </a:r>
            <a:r>
              <a:rPr lang="en-US" sz="2000" dirty="0">
                <a:latin typeface="+mn-lt"/>
              </a:rPr>
              <a:t>.</a:t>
            </a:r>
          </a:p>
          <a:p>
            <a:r>
              <a:rPr lang="en-US" sz="2000" dirty="0">
                <a:latin typeface="+mn-lt"/>
              </a:rPr>
              <a:t>The possible values of X are 0, 1, 2, …, </a:t>
            </a:r>
            <a:r>
              <a:rPr lang="en-US" sz="2000" i="1" dirty="0">
                <a:latin typeface="+mn-lt"/>
              </a:rPr>
              <a:t>n</a:t>
            </a:r>
            <a:r>
              <a:rPr lang="en-US" sz="2000" dirty="0">
                <a:latin typeface="+mn-lt"/>
              </a:rPr>
              <a:t>.</a:t>
            </a:r>
          </a:p>
          <a:p>
            <a:r>
              <a:rPr lang="en-US" sz="2000" dirty="0">
                <a:latin typeface="+mn-lt"/>
              </a:rPr>
              <a:t>The probability distribution of X is a </a:t>
            </a:r>
            <a:r>
              <a:rPr lang="en-US" sz="2000" b="1" dirty="0">
                <a:latin typeface="+mn-lt"/>
              </a:rPr>
              <a:t>binomial distribution</a:t>
            </a:r>
            <a:r>
              <a:rPr lang="en-US" sz="2000" dirty="0">
                <a:latin typeface="+mn-lt"/>
              </a:rPr>
              <a:t>. Any binomial</a:t>
            </a:r>
          </a:p>
          <a:p>
            <a:r>
              <a:rPr lang="en-US" sz="2000" dirty="0">
                <a:latin typeface="+mn-lt"/>
              </a:rPr>
              <a:t>distribution is completely specified by two numbers: the number of trials </a:t>
            </a:r>
            <a:r>
              <a:rPr lang="en-US" sz="2000" i="1" dirty="0">
                <a:latin typeface="+mn-lt"/>
              </a:rPr>
              <a:t>n</a:t>
            </a:r>
            <a:r>
              <a:rPr lang="en-US" sz="2000" dirty="0">
                <a:latin typeface="+mn-lt"/>
              </a:rPr>
              <a:t> of the chance process and the probability </a:t>
            </a:r>
            <a:r>
              <a:rPr lang="en-US" sz="2000" i="1" dirty="0">
                <a:latin typeface="+mn-lt"/>
              </a:rPr>
              <a:t>p</a:t>
            </a:r>
            <a:r>
              <a:rPr lang="en-US" sz="2000" dirty="0">
                <a:latin typeface="+mn-lt"/>
              </a:rPr>
              <a:t> of success on each trial.</a:t>
            </a:r>
            <a:endParaRPr lang="en-US" sz="2000" b="1" dirty="0">
              <a:latin typeface="+mn-lt"/>
            </a:endParaRPr>
          </a:p>
        </p:txBody>
      </p:sp>
      <p:sp>
        <p:nvSpPr>
          <p:cNvPr id="3" name="Rectangle 2">
            <a:extLst>
              <a:ext uri="{FF2B5EF4-FFF2-40B4-BE49-F238E27FC236}">
                <a16:creationId xmlns:a16="http://schemas.microsoft.com/office/drawing/2014/main" id="{83B24E55-B1E2-4DB8-87A7-9884B3A6AE21}"/>
              </a:ext>
            </a:extLst>
          </p:cNvPr>
          <p:cNvSpPr/>
          <p:nvPr/>
        </p:nvSpPr>
        <p:spPr>
          <a:xfrm>
            <a:off x="628650" y="2767280"/>
            <a:ext cx="6909758" cy="400110"/>
          </a:xfrm>
          <a:prstGeom prst="rect">
            <a:avLst/>
          </a:prstGeom>
        </p:spPr>
        <p:txBody>
          <a:bodyPr wrap="square">
            <a:spAutoFit/>
          </a:bodyPr>
          <a:lstStyle/>
          <a:p>
            <a:r>
              <a:rPr lang="en-US" sz="2000" dirty="0"/>
              <a:t>The probability distribution of X is called a </a:t>
            </a:r>
            <a:r>
              <a:rPr lang="en-US" sz="2000" b="1" dirty="0"/>
              <a:t>binomial distribution.</a:t>
            </a:r>
            <a:endParaRPr lang="en-US" sz="2000" dirty="0"/>
          </a:p>
        </p:txBody>
      </p:sp>
    </p:spTree>
    <p:extLst>
      <p:ext uri="{BB962C8B-B14F-4D97-AF65-F5344CB8AC3E}">
        <p14:creationId xmlns:p14="http://schemas.microsoft.com/office/powerpoint/2010/main" val="209046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a:bodyPr>
          <a:lstStyle/>
          <a:p>
            <a:r>
              <a:rPr lang="en-US" dirty="0"/>
              <a:t>Calculating Binomial Probabilities</a:t>
            </a:r>
          </a:p>
        </p:txBody>
      </p:sp>
      <p:sp>
        <p:nvSpPr>
          <p:cNvPr id="5" name="Rectangle 4">
            <a:extLst>
              <a:ext uri="{FF2B5EF4-FFF2-40B4-BE49-F238E27FC236}">
                <a16:creationId xmlns:a16="http://schemas.microsoft.com/office/drawing/2014/main" id="{84589B6F-B3BD-415E-AA74-5ADF71234D9B}"/>
              </a:ext>
            </a:extLst>
          </p:cNvPr>
          <p:cNvSpPr/>
          <p:nvPr/>
        </p:nvSpPr>
        <p:spPr>
          <a:xfrm>
            <a:off x="628650" y="1342709"/>
            <a:ext cx="6074075" cy="1015663"/>
          </a:xfrm>
          <a:prstGeom prst="rect">
            <a:avLst/>
          </a:prstGeom>
        </p:spPr>
        <p:txBody>
          <a:bodyPr wrap="square">
            <a:spAutoFit/>
          </a:bodyPr>
          <a:lstStyle/>
          <a:p>
            <a:r>
              <a:rPr lang="en-US" sz="2000" dirty="0"/>
              <a:t>Each child of a particular set of parents has probability 0.25 of having type O blood. Suppose these parents have 5 children.</a:t>
            </a:r>
          </a:p>
        </p:txBody>
      </p:sp>
    </p:spTree>
    <p:extLst>
      <p:ext uri="{BB962C8B-B14F-4D97-AF65-F5344CB8AC3E}">
        <p14:creationId xmlns:p14="http://schemas.microsoft.com/office/powerpoint/2010/main" val="205368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a:bodyPr>
          <a:lstStyle/>
          <a:p>
            <a:r>
              <a:rPr lang="en-US" dirty="0"/>
              <a:t>Calculating Binomial Probabilities</a:t>
            </a:r>
          </a:p>
        </p:txBody>
      </p:sp>
      <p:sp>
        <p:nvSpPr>
          <p:cNvPr id="5" name="Rectangle 4">
            <a:extLst>
              <a:ext uri="{FF2B5EF4-FFF2-40B4-BE49-F238E27FC236}">
                <a16:creationId xmlns:a16="http://schemas.microsoft.com/office/drawing/2014/main" id="{84589B6F-B3BD-415E-AA74-5ADF71234D9B}"/>
              </a:ext>
            </a:extLst>
          </p:cNvPr>
          <p:cNvSpPr/>
          <p:nvPr/>
        </p:nvSpPr>
        <p:spPr>
          <a:xfrm>
            <a:off x="628650" y="1342709"/>
            <a:ext cx="6074075" cy="1015663"/>
          </a:xfrm>
          <a:prstGeom prst="rect">
            <a:avLst/>
          </a:prstGeom>
        </p:spPr>
        <p:txBody>
          <a:bodyPr wrap="square">
            <a:spAutoFit/>
          </a:bodyPr>
          <a:lstStyle/>
          <a:p>
            <a:r>
              <a:rPr lang="en-US" sz="2000" dirty="0"/>
              <a:t>Each child of a particular set of parents has probability 0.25 of having type O blood. Suppose these parents have 5 children.</a:t>
            </a:r>
          </a:p>
        </p:txBody>
      </p:sp>
      <p:sp>
        <p:nvSpPr>
          <p:cNvPr id="11" name="Rectangle: Rounded Corners 10">
            <a:extLst>
              <a:ext uri="{FF2B5EF4-FFF2-40B4-BE49-F238E27FC236}">
                <a16:creationId xmlns:a16="http://schemas.microsoft.com/office/drawing/2014/main" id="{DB6AA274-01CA-46AD-B6EE-F9BA3F7EA707}"/>
              </a:ext>
            </a:extLst>
          </p:cNvPr>
          <p:cNvSpPr/>
          <p:nvPr/>
        </p:nvSpPr>
        <p:spPr>
          <a:xfrm>
            <a:off x="1392626" y="2479575"/>
            <a:ext cx="4546121" cy="783193"/>
          </a:xfrm>
          <a:prstGeom prst="roundRect">
            <a:avLst>
              <a:gd name="adj" fmla="val 25479"/>
            </a:avLst>
          </a:prstGeom>
          <a:solidFill>
            <a:schemeClr val="accent2">
              <a:lumMod val="20000"/>
              <a:lumOff val="80000"/>
            </a:schemeClr>
          </a:solidFill>
        </p:spPr>
        <p:txBody>
          <a:bodyPr wrap="square">
            <a:spAutoFit/>
          </a:bodyPr>
          <a:lstStyle/>
          <a:p>
            <a:r>
              <a:rPr lang="en-US" sz="2000" dirty="0"/>
              <a:t>What’s the probability that exactly one of the five children has type O blood?</a:t>
            </a:r>
          </a:p>
        </p:txBody>
      </p:sp>
    </p:spTree>
    <p:extLst>
      <p:ext uri="{BB962C8B-B14F-4D97-AF65-F5344CB8AC3E}">
        <p14:creationId xmlns:p14="http://schemas.microsoft.com/office/powerpoint/2010/main" val="111113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a:bodyPr>
          <a:lstStyle/>
          <a:p>
            <a:r>
              <a:rPr lang="en-US" dirty="0"/>
              <a:t>Calculating Binomial Probabilities</a:t>
            </a:r>
          </a:p>
        </p:txBody>
      </p:sp>
      <p:sp>
        <p:nvSpPr>
          <p:cNvPr id="5" name="Rectangle 4">
            <a:extLst>
              <a:ext uri="{FF2B5EF4-FFF2-40B4-BE49-F238E27FC236}">
                <a16:creationId xmlns:a16="http://schemas.microsoft.com/office/drawing/2014/main" id="{84589B6F-B3BD-415E-AA74-5ADF71234D9B}"/>
              </a:ext>
            </a:extLst>
          </p:cNvPr>
          <p:cNvSpPr/>
          <p:nvPr/>
        </p:nvSpPr>
        <p:spPr>
          <a:xfrm>
            <a:off x="628650" y="1342709"/>
            <a:ext cx="6074075" cy="1015663"/>
          </a:xfrm>
          <a:prstGeom prst="rect">
            <a:avLst/>
          </a:prstGeom>
        </p:spPr>
        <p:txBody>
          <a:bodyPr wrap="square">
            <a:spAutoFit/>
          </a:bodyPr>
          <a:lstStyle/>
          <a:p>
            <a:r>
              <a:rPr lang="en-US" sz="2000" dirty="0"/>
              <a:t>Each child of a particular set of parents has probability 0.25 of having type O blood. Suppose these parents have 5 children.</a:t>
            </a:r>
          </a:p>
        </p:txBody>
      </p:sp>
      <p:sp>
        <p:nvSpPr>
          <p:cNvPr id="11" name="Rectangle: Rounded Corners 10">
            <a:extLst>
              <a:ext uri="{FF2B5EF4-FFF2-40B4-BE49-F238E27FC236}">
                <a16:creationId xmlns:a16="http://schemas.microsoft.com/office/drawing/2014/main" id="{DB6AA274-01CA-46AD-B6EE-F9BA3F7EA707}"/>
              </a:ext>
            </a:extLst>
          </p:cNvPr>
          <p:cNvSpPr/>
          <p:nvPr/>
        </p:nvSpPr>
        <p:spPr>
          <a:xfrm>
            <a:off x="1392626" y="2479575"/>
            <a:ext cx="4546121" cy="783193"/>
          </a:xfrm>
          <a:prstGeom prst="roundRect">
            <a:avLst>
              <a:gd name="adj" fmla="val 25479"/>
            </a:avLst>
          </a:prstGeom>
          <a:solidFill>
            <a:schemeClr val="accent2">
              <a:lumMod val="20000"/>
              <a:lumOff val="80000"/>
            </a:schemeClr>
          </a:solidFill>
        </p:spPr>
        <p:txBody>
          <a:bodyPr wrap="square">
            <a:spAutoFit/>
          </a:bodyPr>
          <a:lstStyle/>
          <a:p>
            <a:r>
              <a:rPr lang="en-US" sz="2000" dirty="0"/>
              <a:t>What’s the probability that exactly one of the five children has type O blood?</a:t>
            </a:r>
          </a:p>
        </p:txBody>
      </p:sp>
      <p:pic>
        <p:nvPicPr>
          <p:cNvPr id="3" name="Picture 2">
            <a:extLst>
              <a:ext uri="{FF2B5EF4-FFF2-40B4-BE49-F238E27FC236}">
                <a16:creationId xmlns:a16="http://schemas.microsoft.com/office/drawing/2014/main" id="{0DB2AF11-D214-41C8-BAD4-B2D096BD99E9}"/>
              </a:ext>
            </a:extLst>
          </p:cNvPr>
          <p:cNvPicPr>
            <a:picLocks noChangeAspect="1"/>
          </p:cNvPicPr>
          <p:nvPr/>
        </p:nvPicPr>
        <p:blipFill>
          <a:blip r:embed="rId2"/>
          <a:stretch>
            <a:fillRect/>
          </a:stretch>
        </p:blipFill>
        <p:spPr>
          <a:xfrm>
            <a:off x="2627978" y="3591315"/>
            <a:ext cx="5112993" cy="1520617"/>
          </a:xfrm>
          <a:prstGeom prst="rect">
            <a:avLst/>
          </a:prstGeom>
          <a:ln>
            <a:solidFill>
              <a:srgbClr val="7030A0"/>
            </a:solidFill>
          </a:ln>
        </p:spPr>
      </p:pic>
    </p:spTree>
    <p:extLst>
      <p:ext uri="{BB962C8B-B14F-4D97-AF65-F5344CB8AC3E}">
        <p14:creationId xmlns:p14="http://schemas.microsoft.com/office/powerpoint/2010/main" val="160236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a:bodyPr>
          <a:lstStyle/>
          <a:p>
            <a:r>
              <a:rPr lang="en-US" dirty="0"/>
              <a:t>Calculating Binomial Probabilities</a:t>
            </a:r>
          </a:p>
        </p:txBody>
      </p:sp>
      <p:sp>
        <p:nvSpPr>
          <p:cNvPr id="5" name="Rectangle 4">
            <a:extLst>
              <a:ext uri="{FF2B5EF4-FFF2-40B4-BE49-F238E27FC236}">
                <a16:creationId xmlns:a16="http://schemas.microsoft.com/office/drawing/2014/main" id="{84589B6F-B3BD-415E-AA74-5ADF71234D9B}"/>
              </a:ext>
            </a:extLst>
          </p:cNvPr>
          <p:cNvSpPr/>
          <p:nvPr/>
        </p:nvSpPr>
        <p:spPr>
          <a:xfrm>
            <a:off x="628650" y="1342709"/>
            <a:ext cx="6074075" cy="1015663"/>
          </a:xfrm>
          <a:prstGeom prst="rect">
            <a:avLst/>
          </a:prstGeom>
        </p:spPr>
        <p:txBody>
          <a:bodyPr wrap="square">
            <a:spAutoFit/>
          </a:bodyPr>
          <a:lstStyle/>
          <a:p>
            <a:r>
              <a:rPr lang="en-US" sz="2000" dirty="0"/>
              <a:t>Each child of a particular set of parents has probability 0.25 of having type O blood. Suppose these parents have 5 children.</a:t>
            </a:r>
          </a:p>
        </p:txBody>
      </p:sp>
      <p:sp>
        <p:nvSpPr>
          <p:cNvPr id="11" name="Rectangle: Rounded Corners 10">
            <a:extLst>
              <a:ext uri="{FF2B5EF4-FFF2-40B4-BE49-F238E27FC236}">
                <a16:creationId xmlns:a16="http://schemas.microsoft.com/office/drawing/2014/main" id="{DB6AA274-01CA-46AD-B6EE-F9BA3F7EA707}"/>
              </a:ext>
            </a:extLst>
          </p:cNvPr>
          <p:cNvSpPr/>
          <p:nvPr/>
        </p:nvSpPr>
        <p:spPr>
          <a:xfrm>
            <a:off x="1392626" y="2479575"/>
            <a:ext cx="4546121" cy="783193"/>
          </a:xfrm>
          <a:prstGeom prst="roundRect">
            <a:avLst>
              <a:gd name="adj" fmla="val 25479"/>
            </a:avLst>
          </a:prstGeom>
          <a:solidFill>
            <a:schemeClr val="accent2">
              <a:lumMod val="20000"/>
              <a:lumOff val="80000"/>
            </a:schemeClr>
          </a:solidFill>
        </p:spPr>
        <p:txBody>
          <a:bodyPr wrap="square">
            <a:spAutoFit/>
          </a:bodyPr>
          <a:lstStyle/>
          <a:p>
            <a:r>
              <a:rPr lang="en-US" sz="2000" dirty="0"/>
              <a:t>What’s the probability that exactly one of the five children has type O blood?</a:t>
            </a:r>
          </a:p>
        </p:txBody>
      </p:sp>
      <p:pic>
        <p:nvPicPr>
          <p:cNvPr id="3" name="Picture 2">
            <a:extLst>
              <a:ext uri="{FF2B5EF4-FFF2-40B4-BE49-F238E27FC236}">
                <a16:creationId xmlns:a16="http://schemas.microsoft.com/office/drawing/2014/main" id="{0DB2AF11-D214-41C8-BAD4-B2D096BD99E9}"/>
              </a:ext>
            </a:extLst>
          </p:cNvPr>
          <p:cNvPicPr>
            <a:picLocks noChangeAspect="1"/>
          </p:cNvPicPr>
          <p:nvPr/>
        </p:nvPicPr>
        <p:blipFill>
          <a:blip r:embed="rId2"/>
          <a:stretch>
            <a:fillRect/>
          </a:stretch>
        </p:blipFill>
        <p:spPr>
          <a:xfrm>
            <a:off x="2627978" y="3591315"/>
            <a:ext cx="5112993" cy="1520617"/>
          </a:xfrm>
          <a:prstGeom prst="rect">
            <a:avLst/>
          </a:prstGeom>
          <a:ln>
            <a:solidFill>
              <a:srgbClr val="7030A0"/>
            </a:solidFill>
          </a:ln>
        </p:spPr>
      </p:pic>
      <p:sp>
        <p:nvSpPr>
          <p:cNvPr id="6" name="Rectangle 5">
            <a:extLst>
              <a:ext uri="{FF2B5EF4-FFF2-40B4-BE49-F238E27FC236}">
                <a16:creationId xmlns:a16="http://schemas.microsoft.com/office/drawing/2014/main" id="{19313115-342C-42F4-9A2B-E855A5D34C25}"/>
              </a:ext>
            </a:extLst>
          </p:cNvPr>
          <p:cNvSpPr/>
          <p:nvPr/>
        </p:nvSpPr>
        <p:spPr>
          <a:xfrm>
            <a:off x="628650" y="5515291"/>
            <a:ext cx="7886700" cy="338554"/>
          </a:xfrm>
          <a:prstGeom prst="rect">
            <a:avLst/>
          </a:prstGeom>
        </p:spPr>
        <p:txBody>
          <a:bodyPr wrap="square">
            <a:spAutoFit/>
          </a:bodyPr>
          <a:lstStyle/>
          <a:p>
            <a:r>
              <a:rPr lang="en-US" sz="1600" dirty="0"/>
              <a:t>P(X = </a:t>
            </a:r>
            <a:r>
              <a:rPr lang="en-US" sz="1600" i="1" dirty="0"/>
              <a:t>k</a:t>
            </a:r>
            <a:r>
              <a:rPr lang="en-US" sz="1600" dirty="0"/>
              <a:t>) = (# of ways to get </a:t>
            </a:r>
            <a:r>
              <a:rPr lang="en-US" sz="1600" i="1" dirty="0"/>
              <a:t>k</a:t>
            </a:r>
            <a:r>
              <a:rPr lang="en-US" sz="1600" dirty="0"/>
              <a:t> successes in </a:t>
            </a:r>
            <a:r>
              <a:rPr lang="en-US" sz="1600" i="1" dirty="0"/>
              <a:t>n</a:t>
            </a:r>
            <a:r>
              <a:rPr lang="en-US" sz="1600" dirty="0"/>
              <a:t> trials) (success probability)</a:t>
            </a:r>
            <a:r>
              <a:rPr lang="en-US" sz="1600" baseline="30000" dirty="0"/>
              <a:t>k</a:t>
            </a:r>
            <a:r>
              <a:rPr lang="en-US" sz="1600" dirty="0"/>
              <a:t> (failure probability)</a:t>
            </a:r>
            <a:r>
              <a:rPr lang="en-US" sz="1600" baseline="30000" dirty="0"/>
              <a:t>n–k</a:t>
            </a:r>
            <a:endParaRPr lang="en-US" sz="1600" dirty="0"/>
          </a:p>
        </p:txBody>
      </p:sp>
    </p:spTree>
    <p:extLst>
      <p:ext uri="{BB962C8B-B14F-4D97-AF65-F5344CB8AC3E}">
        <p14:creationId xmlns:p14="http://schemas.microsoft.com/office/powerpoint/2010/main" val="235954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a:bodyPr>
          <a:lstStyle/>
          <a:p>
            <a:r>
              <a:rPr lang="en-US" dirty="0"/>
              <a:t>Calculating Binomial Probabilities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941ECB4-FBB6-4224-A7DD-8CBB123E5818}"/>
                  </a:ext>
                </a:extLst>
              </p:cNvPr>
              <p:cNvSpPr txBox="1">
                <a:spLocks noChangeArrowheads="1"/>
              </p:cNvSpPr>
              <p:nvPr/>
            </p:nvSpPr>
            <p:spPr bwMode="auto">
              <a:xfrm>
                <a:off x="628650" y="1540152"/>
                <a:ext cx="7886700" cy="2250937"/>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mn-lt"/>
                  </a:rPr>
                  <a:t>The number of ways to arrange </a:t>
                </a:r>
                <a:r>
                  <a:rPr lang="en-US" sz="2000" i="1" dirty="0">
                    <a:latin typeface="+mn-lt"/>
                  </a:rPr>
                  <a:t>k</a:t>
                </a:r>
                <a:r>
                  <a:rPr lang="en-US" sz="2000" dirty="0">
                    <a:latin typeface="+mn-lt"/>
                  </a:rPr>
                  <a:t> successes among </a:t>
                </a:r>
                <a:r>
                  <a:rPr lang="en-US" sz="2000" i="1" dirty="0">
                    <a:latin typeface="+mn-lt"/>
                  </a:rPr>
                  <a:t>n</a:t>
                </a:r>
                <a:r>
                  <a:rPr lang="en-US" sz="2000" dirty="0">
                    <a:latin typeface="+mn-lt"/>
                  </a:rPr>
                  <a:t> trials is given by the</a:t>
                </a:r>
              </a:p>
              <a:p>
                <a:r>
                  <a:rPr lang="en-US" sz="2000" b="1" dirty="0">
                    <a:latin typeface="+mn-lt"/>
                  </a:rPr>
                  <a:t>binomial coefficient</a:t>
                </a:r>
              </a:p>
              <a:p>
                <a:pPr/>
                <a14:m>
                  <m:oMathPara xmlns:m="http://schemas.openxmlformats.org/officeDocument/2006/math">
                    <m:oMathParaPr>
                      <m:jc m:val="centerGroup"/>
                    </m:oMathParaPr>
                    <m:oMath xmlns:m="http://schemas.openxmlformats.org/officeDocument/2006/math">
                      <m:d>
                        <m:dPr>
                          <m:ctrlPr>
                            <a:rPr lang="en-US" sz="2000" b="1" i="1" smtClean="0">
                              <a:latin typeface="Cambria Math" panose="02040503050406030204" pitchFamily="18" charset="0"/>
                            </a:rPr>
                          </m:ctrlPr>
                        </m:dPr>
                        <m:e>
                          <m:m>
                            <m:mPr>
                              <m:mcs>
                                <m:mc>
                                  <m:mcPr>
                                    <m:count m:val="1"/>
                                    <m:mcJc m:val="center"/>
                                  </m:mcPr>
                                </m:mc>
                              </m:mcs>
                              <m:ctrlPr>
                                <a:rPr lang="en-US" sz="2000" i="1" smtClean="0">
                                  <a:latin typeface="Cambria Math" panose="02040503050406030204" pitchFamily="18" charset="0"/>
                                </a:rPr>
                              </m:ctrlPr>
                            </m:mPr>
                            <m:mr>
                              <m:e>
                                <m:r>
                                  <m:rPr>
                                    <m:brk m:alnAt="7"/>
                                  </m:rPr>
                                  <a:rPr lang="en-US" sz="2000" b="0" i="1" smtClean="0">
                                    <a:latin typeface="Cambria Math" panose="02040503050406030204" pitchFamily="18" charset="0"/>
                                  </a:rPr>
                                  <m:t>𝑛</m:t>
                                </m:r>
                              </m:e>
                            </m:mr>
                            <m:mr>
                              <m:e>
                                <m:r>
                                  <a:rPr lang="en-US" sz="2000" b="0" i="1" smtClean="0">
                                    <a:latin typeface="Cambria Math" panose="02040503050406030204" pitchFamily="18" charset="0"/>
                                  </a:rPr>
                                  <m:t>𝑘</m:t>
                                </m:r>
                              </m:e>
                            </m:mr>
                          </m:m>
                        </m:e>
                      </m:d>
                      <m:r>
                        <a:rPr lang="en-US" sz="2000" b="1" i="1" smtClean="0">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𝑛</m:t>
                          </m:r>
                          <m:r>
                            <a:rPr lang="en-US" sz="2000" b="0" i="1" smtClean="0">
                              <a:latin typeface="Cambria Math" panose="02040503050406030204" pitchFamily="18" charset="0"/>
                            </a:rPr>
                            <m:t>!</m:t>
                          </m:r>
                        </m:num>
                        <m:den>
                          <m:r>
                            <a:rPr lang="en-US" sz="2000" b="0" i="1" smtClean="0">
                              <a:latin typeface="Cambria Math" panose="02040503050406030204" pitchFamily="18" charset="0"/>
                            </a:rPr>
                            <m:t>𝑘</m:t>
                          </m:r>
                          <m:r>
                            <a:rPr lang="en-US" sz="2000" b="0" i="1" smtClean="0">
                              <a:latin typeface="Cambria Math" panose="02040503050406030204" pitchFamily="18" charset="0"/>
                            </a:rPr>
                            <m:t>!</m:t>
                          </m:r>
                          <m:d>
                            <m:dPr>
                              <m:ctrlPr>
                                <a:rPr lang="en-US" sz="2000" i="1" smtClean="0">
                                  <a:latin typeface="Cambria Math" panose="02040503050406030204" pitchFamily="18" charset="0"/>
                                </a:rPr>
                              </m:ctrlPr>
                            </m:dPr>
                            <m:e>
                              <m:r>
                                <a:rPr lang="en-US" sz="2000" b="0" i="1" smtClean="0">
                                  <a:latin typeface="Cambria Math" panose="02040503050406030204" pitchFamily="18" charset="0"/>
                                </a:rPr>
                                <m:t>𝑛</m:t>
                              </m:r>
                              <m:r>
                                <a:rPr lang="en-US" sz="2000" b="0" i="1" smtClean="0">
                                  <a:latin typeface="Cambria Math" panose="02040503050406030204" pitchFamily="18" charset="0"/>
                                </a:rPr>
                                <m:t>−</m:t>
                              </m:r>
                              <m:r>
                                <a:rPr lang="en-US" sz="2000" b="0" i="1" smtClean="0">
                                  <a:latin typeface="Cambria Math" panose="02040503050406030204" pitchFamily="18" charset="0"/>
                                </a:rPr>
                                <m:t>𝑘</m:t>
                              </m:r>
                            </m:e>
                          </m:d>
                          <m:r>
                            <a:rPr lang="en-US" sz="2000" b="0" i="1" smtClean="0">
                              <a:latin typeface="Cambria Math" panose="02040503050406030204" pitchFamily="18" charset="0"/>
                            </a:rPr>
                            <m:t>!</m:t>
                          </m:r>
                        </m:den>
                      </m:f>
                    </m:oMath>
                  </m:oMathPara>
                </a14:m>
                <a:endParaRPr lang="en-US" sz="2000" dirty="0">
                  <a:latin typeface="+mn-lt"/>
                </a:endParaRPr>
              </a:p>
              <a:p>
                <a:r>
                  <a:rPr lang="en-US" sz="2000" dirty="0">
                    <a:latin typeface="+mn-lt"/>
                  </a:rPr>
                  <a:t>for </a:t>
                </a:r>
                <a:r>
                  <a:rPr lang="en-US" sz="2000" i="1" dirty="0">
                    <a:latin typeface="+mn-lt"/>
                  </a:rPr>
                  <a:t>k</a:t>
                </a:r>
                <a:r>
                  <a:rPr lang="en-US" sz="2000" dirty="0">
                    <a:latin typeface="+mn-lt"/>
                  </a:rPr>
                  <a:t> = 0, 1, 2, . . . , n where n ! (read as “n factorial”) is given by</a:t>
                </a: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𝑛</m:t>
                      </m:r>
                      <m:r>
                        <a:rPr lang="en-US" sz="2000" b="0" i="1" smtClean="0">
                          <a:latin typeface="Cambria Math" panose="02040503050406030204" pitchFamily="18" charset="0"/>
                        </a:rPr>
                        <m:t>!=</m:t>
                      </m:r>
                      <m:r>
                        <a:rPr lang="en-US" sz="2000" b="0" i="1" smtClean="0">
                          <a:latin typeface="Cambria Math" panose="02040503050406030204" pitchFamily="18" charset="0"/>
                        </a:rPr>
                        <m:t>𝑛</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r>
                            <a:rPr lang="en-US" sz="2000" b="0" i="1" smtClean="0">
                              <a:latin typeface="Cambria Math" panose="02040503050406030204" pitchFamily="18" charset="0"/>
                            </a:rPr>
                            <m:t>−1</m:t>
                          </m:r>
                        </m:e>
                      </m:d>
                      <m:d>
                        <m:dPr>
                          <m:ctrlPr>
                            <a:rPr lang="en-US" sz="2000" i="1">
                              <a:latin typeface="Cambria Math" panose="02040503050406030204" pitchFamily="18" charset="0"/>
                            </a:rPr>
                          </m:ctrlPr>
                        </m:dPr>
                        <m:e>
                          <m:r>
                            <a:rPr lang="en-US" sz="2000" i="1">
                              <a:latin typeface="Cambria Math" panose="02040503050406030204" pitchFamily="18" charset="0"/>
                            </a:rPr>
                            <m:t>𝑛</m:t>
                          </m:r>
                          <m:r>
                            <a:rPr lang="en-US" sz="2000" i="1">
                              <a:latin typeface="Cambria Math" panose="02040503050406030204" pitchFamily="18" charset="0"/>
                            </a:rPr>
                            <m:t>−2</m:t>
                          </m:r>
                        </m:e>
                      </m:d>
                      <m:r>
                        <a:rPr lang="en-US" sz="2000" i="1" smtClean="0">
                          <a:latin typeface="Cambria Math" panose="02040503050406030204" pitchFamily="18" charset="0"/>
                          <a:ea typeface="Cambria Math" panose="02040503050406030204" pitchFamily="18" charset="0"/>
                        </a:rPr>
                        <m:t>⋯</m:t>
                      </m:r>
                      <m:d>
                        <m:dPr>
                          <m:ctrlPr>
                            <a:rPr lang="en-US" sz="200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3</m:t>
                          </m:r>
                        </m:e>
                      </m:d>
                      <m:d>
                        <m:dPr>
                          <m:ctrlPr>
                            <a:rPr lang="en-US" sz="200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2</m:t>
                          </m:r>
                        </m:e>
                      </m:d>
                      <m:d>
                        <m:dPr>
                          <m:ctrlPr>
                            <a:rPr lang="en-US" sz="200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1</m:t>
                          </m:r>
                        </m:e>
                      </m:d>
                    </m:oMath>
                  </m:oMathPara>
                </a14:m>
                <a:endParaRPr lang="en-US" sz="2000" dirty="0">
                  <a:latin typeface="+mn-lt"/>
                </a:endParaRPr>
              </a:p>
              <a:p>
                <a:r>
                  <a:rPr lang="en-US" sz="2000" dirty="0">
                    <a:latin typeface="+mn-lt"/>
                  </a:rPr>
                  <a:t>and 0! = 1.</a:t>
                </a:r>
                <a:endParaRPr lang="en-US" sz="2000" b="1" dirty="0">
                  <a:latin typeface="+mn-lt"/>
                </a:endParaRPr>
              </a:p>
            </p:txBody>
          </p:sp>
        </mc:Choice>
        <mc:Fallback xmlns="">
          <p:sp>
            <p:nvSpPr>
              <p:cNvPr id="6" name="TextBox 5">
                <a:extLst>
                  <a:ext uri="{FF2B5EF4-FFF2-40B4-BE49-F238E27FC236}">
                    <a16:creationId xmlns:a16="http://schemas.microsoft.com/office/drawing/2014/main" id="{E941ECB4-FBB6-4224-A7DD-8CBB123E5818}"/>
                  </a:ext>
                </a:extLst>
              </p:cNvPr>
              <p:cNvSpPr txBox="1">
                <a:spLocks noRot="1" noChangeAspect="1" noMove="1" noResize="1" noEditPoints="1" noAdjustHandles="1" noChangeArrowheads="1" noChangeShapeType="1" noTextEdit="1"/>
              </p:cNvSpPr>
              <p:nvPr/>
            </p:nvSpPr>
            <p:spPr bwMode="auto">
              <a:xfrm>
                <a:off x="628650" y="1540152"/>
                <a:ext cx="7886700" cy="2250937"/>
              </a:xfrm>
              <a:prstGeom prst="rect">
                <a:avLst/>
              </a:prstGeom>
              <a:blipFill>
                <a:blip r:embed="rId2"/>
                <a:stretch>
                  <a:fillRect/>
                </a:stretch>
              </a:blipFill>
              <a:ln>
                <a:headEnd/>
                <a:tailEnd/>
              </a:ln>
              <a:effectLst>
                <a:outerShdw blurRad="50800" dist="38100" dir="5400000" algn="t"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231164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a:bodyPr>
          <a:lstStyle/>
          <a:p>
            <a:r>
              <a:rPr lang="en-US" dirty="0"/>
              <a:t>Calculating Binomial Probabilities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941ECB4-FBB6-4224-A7DD-8CBB123E5818}"/>
                  </a:ext>
                </a:extLst>
              </p:cNvPr>
              <p:cNvSpPr txBox="1">
                <a:spLocks noChangeArrowheads="1"/>
              </p:cNvSpPr>
              <p:nvPr/>
            </p:nvSpPr>
            <p:spPr bwMode="auto">
              <a:xfrm>
                <a:off x="628650" y="1540152"/>
                <a:ext cx="7886700" cy="2250937"/>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mn-lt"/>
                  </a:rPr>
                  <a:t>The number of ways to arrange </a:t>
                </a:r>
                <a:r>
                  <a:rPr lang="en-US" sz="2000" i="1" dirty="0">
                    <a:latin typeface="+mn-lt"/>
                  </a:rPr>
                  <a:t>k</a:t>
                </a:r>
                <a:r>
                  <a:rPr lang="en-US" sz="2000" dirty="0">
                    <a:latin typeface="+mn-lt"/>
                  </a:rPr>
                  <a:t> successes among </a:t>
                </a:r>
                <a:r>
                  <a:rPr lang="en-US" sz="2000" i="1" dirty="0">
                    <a:latin typeface="+mn-lt"/>
                  </a:rPr>
                  <a:t>n</a:t>
                </a:r>
                <a:r>
                  <a:rPr lang="en-US" sz="2000" dirty="0">
                    <a:latin typeface="+mn-lt"/>
                  </a:rPr>
                  <a:t> trials is given by the</a:t>
                </a:r>
              </a:p>
              <a:p>
                <a:r>
                  <a:rPr lang="en-US" sz="2000" b="1" dirty="0">
                    <a:latin typeface="+mn-lt"/>
                  </a:rPr>
                  <a:t>binomial coefficient</a:t>
                </a:r>
              </a:p>
              <a:p>
                <a:pPr/>
                <a14:m>
                  <m:oMathPara xmlns:m="http://schemas.openxmlformats.org/officeDocument/2006/math">
                    <m:oMathParaPr>
                      <m:jc m:val="centerGroup"/>
                    </m:oMathParaPr>
                    <m:oMath xmlns:m="http://schemas.openxmlformats.org/officeDocument/2006/math">
                      <m:d>
                        <m:dPr>
                          <m:ctrlPr>
                            <a:rPr lang="en-US" sz="2000" b="1" i="1" smtClean="0">
                              <a:latin typeface="Cambria Math" panose="02040503050406030204" pitchFamily="18" charset="0"/>
                            </a:rPr>
                          </m:ctrlPr>
                        </m:dPr>
                        <m:e>
                          <m:m>
                            <m:mPr>
                              <m:mcs>
                                <m:mc>
                                  <m:mcPr>
                                    <m:count m:val="1"/>
                                    <m:mcJc m:val="center"/>
                                  </m:mcPr>
                                </m:mc>
                              </m:mcs>
                              <m:ctrlPr>
                                <a:rPr lang="en-US" sz="2000" i="1" smtClean="0">
                                  <a:latin typeface="Cambria Math" panose="02040503050406030204" pitchFamily="18" charset="0"/>
                                </a:rPr>
                              </m:ctrlPr>
                            </m:mPr>
                            <m:mr>
                              <m:e>
                                <m:r>
                                  <m:rPr>
                                    <m:brk m:alnAt="7"/>
                                  </m:rPr>
                                  <a:rPr lang="en-US" sz="2000" b="0" i="1" smtClean="0">
                                    <a:latin typeface="Cambria Math" panose="02040503050406030204" pitchFamily="18" charset="0"/>
                                  </a:rPr>
                                  <m:t>𝑛</m:t>
                                </m:r>
                              </m:e>
                            </m:mr>
                            <m:mr>
                              <m:e>
                                <m:r>
                                  <a:rPr lang="en-US" sz="2000" b="0" i="1" smtClean="0">
                                    <a:latin typeface="Cambria Math" panose="02040503050406030204" pitchFamily="18" charset="0"/>
                                  </a:rPr>
                                  <m:t>𝑘</m:t>
                                </m:r>
                              </m:e>
                            </m:mr>
                          </m:m>
                        </m:e>
                      </m:d>
                      <m:r>
                        <a:rPr lang="en-US" sz="2000" b="1" i="1" smtClean="0">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𝑛</m:t>
                          </m:r>
                          <m:r>
                            <a:rPr lang="en-US" sz="2000" b="0" i="1" smtClean="0">
                              <a:latin typeface="Cambria Math" panose="02040503050406030204" pitchFamily="18" charset="0"/>
                            </a:rPr>
                            <m:t>!</m:t>
                          </m:r>
                        </m:num>
                        <m:den>
                          <m:r>
                            <a:rPr lang="en-US" sz="2000" b="0" i="1" smtClean="0">
                              <a:latin typeface="Cambria Math" panose="02040503050406030204" pitchFamily="18" charset="0"/>
                            </a:rPr>
                            <m:t>𝑘</m:t>
                          </m:r>
                          <m:r>
                            <a:rPr lang="en-US" sz="2000" b="0" i="1" smtClean="0">
                              <a:latin typeface="Cambria Math" panose="02040503050406030204" pitchFamily="18" charset="0"/>
                            </a:rPr>
                            <m:t>!</m:t>
                          </m:r>
                          <m:d>
                            <m:dPr>
                              <m:ctrlPr>
                                <a:rPr lang="en-US" sz="2000" i="1" smtClean="0">
                                  <a:latin typeface="Cambria Math" panose="02040503050406030204" pitchFamily="18" charset="0"/>
                                </a:rPr>
                              </m:ctrlPr>
                            </m:dPr>
                            <m:e>
                              <m:r>
                                <a:rPr lang="en-US" sz="2000" b="0" i="1" smtClean="0">
                                  <a:latin typeface="Cambria Math" panose="02040503050406030204" pitchFamily="18" charset="0"/>
                                </a:rPr>
                                <m:t>𝑛</m:t>
                              </m:r>
                              <m:r>
                                <a:rPr lang="en-US" sz="2000" b="0" i="1" smtClean="0">
                                  <a:latin typeface="Cambria Math" panose="02040503050406030204" pitchFamily="18" charset="0"/>
                                </a:rPr>
                                <m:t>−</m:t>
                              </m:r>
                              <m:r>
                                <a:rPr lang="en-US" sz="2000" b="0" i="1" smtClean="0">
                                  <a:latin typeface="Cambria Math" panose="02040503050406030204" pitchFamily="18" charset="0"/>
                                </a:rPr>
                                <m:t>𝑘</m:t>
                              </m:r>
                            </m:e>
                          </m:d>
                          <m:r>
                            <a:rPr lang="en-US" sz="2000" b="0" i="1" smtClean="0">
                              <a:latin typeface="Cambria Math" panose="02040503050406030204" pitchFamily="18" charset="0"/>
                            </a:rPr>
                            <m:t>!</m:t>
                          </m:r>
                        </m:den>
                      </m:f>
                    </m:oMath>
                  </m:oMathPara>
                </a14:m>
                <a:endParaRPr lang="en-US" sz="2000" dirty="0">
                  <a:latin typeface="+mn-lt"/>
                </a:endParaRPr>
              </a:p>
              <a:p>
                <a:r>
                  <a:rPr lang="en-US" sz="2000" dirty="0">
                    <a:latin typeface="+mn-lt"/>
                  </a:rPr>
                  <a:t>for </a:t>
                </a:r>
                <a:r>
                  <a:rPr lang="en-US" sz="2000" i="1" dirty="0">
                    <a:latin typeface="+mn-lt"/>
                  </a:rPr>
                  <a:t>k</a:t>
                </a:r>
                <a:r>
                  <a:rPr lang="en-US" sz="2000" dirty="0">
                    <a:latin typeface="+mn-lt"/>
                  </a:rPr>
                  <a:t> = 0, 1, 2, . . . , n where n ! (read as “n factorial”) is given by</a:t>
                </a: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𝑛</m:t>
                      </m:r>
                      <m:r>
                        <a:rPr lang="en-US" sz="2000" b="0" i="1" smtClean="0">
                          <a:latin typeface="Cambria Math" panose="02040503050406030204" pitchFamily="18" charset="0"/>
                        </a:rPr>
                        <m:t>!=</m:t>
                      </m:r>
                      <m:r>
                        <a:rPr lang="en-US" sz="2000" b="0" i="1" smtClean="0">
                          <a:latin typeface="Cambria Math" panose="02040503050406030204" pitchFamily="18" charset="0"/>
                        </a:rPr>
                        <m:t>𝑛</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r>
                            <a:rPr lang="en-US" sz="2000" b="0" i="1" smtClean="0">
                              <a:latin typeface="Cambria Math" panose="02040503050406030204" pitchFamily="18" charset="0"/>
                            </a:rPr>
                            <m:t>−1</m:t>
                          </m:r>
                        </m:e>
                      </m:d>
                      <m:d>
                        <m:dPr>
                          <m:ctrlPr>
                            <a:rPr lang="en-US" sz="2000" i="1">
                              <a:latin typeface="Cambria Math" panose="02040503050406030204" pitchFamily="18" charset="0"/>
                            </a:rPr>
                          </m:ctrlPr>
                        </m:dPr>
                        <m:e>
                          <m:r>
                            <a:rPr lang="en-US" sz="2000" i="1">
                              <a:latin typeface="Cambria Math" panose="02040503050406030204" pitchFamily="18" charset="0"/>
                            </a:rPr>
                            <m:t>𝑛</m:t>
                          </m:r>
                          <m:r>
                            <a:rPr lang="en-US" sz="2000" i="1">
                              <a:latin typeface="Cambria Math" panose="02040503050406030204" pitchFamily="18" charset="0"/>
                            </a:rPr>
                            <m:t>−2</m:t>
                          </m:r>
                        </m:e>
                      </m:d>
                      <m:r>
                        <a:rPr lang="en-US" sz="2000" i="1" smtClean="0">
                          <a:latin typeface="Cambria Math" panose="02040503050406030204" pitchFamily="18" charset="0"/>
                          <a:ea typeface="Cambria Math" panose="02040503050406030204" pitchFamily="18" charset="0"/>
                        </a:rPr>
                        <m:t>⋯</m:t>
                      </m:r>
                      <m:d>
                        <m:dPr>
                          <m:ctrlPr>
                            <a:rPr lang="en-US" sz="200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3</m:t>
                          </m:r>
                        </m:e>
                      </m:d>
                      <m:d>
                        <m:dPr>
                          <m:ctrlPr>
                            <a:rPr lang="en-US" sz="200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2</m:t>
                          </m:r>
                        </m:e>
                      </m:d>
                      <m:d>
                        <m:dPr>
                          <m:ctrlPr>
                            <a:rPr lang="en-US" sz="200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1</m:t>
                          </m:r>
                        </m:e>
                      </m:d>
                    </m:oMath>
                  </m:oMathPara>
                </a14:m>
                <a:endParaRPr lang="en-US" sz="2000" dirty="0">
                  <a:latin typeface="+mn-lt"/>
                </a:endParaRPr>
              </a:p>
              <a:p>
                <a:r>
                  <a:rPr lang="en-US" sz="2000" dirty="0">
                    <a:latin typeface="+mn-lt"/>
                  </a:rPr>
                  <a:t>and 0! = 1.</a:t>
                </a:r>
                <a:endParaRPr lang="en-US" sz="2000" b="1" dirty="0">
                  <a:latin typeface="+mn-lt"/>
                </a:endParaRPr>
              </a:p>
            </p:txBody>
          </p:sp>
        </mc:Choice>
        <mc:Fallback xmlns="">
          <p:sp>
            <p:nvSpPr>
              <p:cNvPr id="6" name="TextBox 5">
                <a:extLst>
                  <a:ext uri="{FF2B5EF4-FFF2-40B4-BE49-F238E27FC236}">
                    <a16:creationId xmlns:a16="http://schemas.microsoft.com/office/drawing/2014/main" id="{E941ECB4-FBB6-4224-A7DD-8CBB123E5818}"/>
                  </a:ext>
                </a:extLst>
              </p:cNvPr>
              <p:cNvSpPr txBox="1">
                <a:spLocks noRot="1" noChangeAspect="1" noMove="1" noResize="1" noEditPoints="1" noAdjustHandles="1" noChangeArrowheads="1" noChangeShapeType="1" noTextEdit="1"/>
              </p:cNvSpPr>
              <p:nvPr/>
            </p:nvSpPr>
            <p:spPr bwMode="auto">
              <a:xfrm>
                <a:off x="628650" y="1540152"/>
                <a:ext cx="7886700" cy="2250937"/>
              </a:xfrm>
              <a:prstGeom prst="rect">
                <a:avLst/>
              </a:prstGeom>
              <a:blipFill>
                <a:blip r:embed="rId2"/>
                <a:stretch>
                  <a:fillRect/>
                </a:stretch>
              </a:blipFill>
              <a:ln>
                <a:headEnd/>
                <a:tailEnd/>
              </a:ln>
              <a:effectLst>
                <a:outerShdw blurRad="50800" dist="38100" dir="5400000" algn="t" rotWithShape="0">
                  <a:prstClr val="black">
                    <a:alpha val="40000"/>
                  </a:prstClr>
                </a:outerShdw>
              </a:effectLst>
            </p:spPr>
            <p:txBody>
              <a:bodyPr/>
              <a:lstStyle/>
              <a:p>
                <a:r>
                  <a:rPr lang="en-US">
                    <a:noFill/>
                  </a:rPr>
                  <a:t> </a:t>
                </a:r>
              </a:p>
            </p:txBody>
          </p:sp>
        </mc:Fallback>
      </mc:AlternateContent>
      <p:grpSp>
        <p:nvGrpSpPr>
          <p:cNvPr id="9" name="Group 8">
            <a:extLst>
              <a:ext uri="{FF2B5EF4-FFF2-40B4-BE49-F238E27FC236}">
                <a16:creationId xmlns:a16="http://schemas.microsoft.com/office/drawing/2014/main" id="{5595B9A0-E766-4F9B-BB56-CB345C4828BC}"/>
              </a:ext>
            </a:extLst>
          </p:cNvPr>
          <p:cNvGrpSpPr/>
          <p:nvPr/>
        </p:nvGrpSpPr>
        <p:grpSpPr>
          <a:xfrm>
            <a:off x="1319841" y="4196056"/>
            <a:ext cx="6504318" cy="1549138"/>
            <a:chOff x="1030552" y="4385836"/>
            <a:chExt cx="6504318" cy="1549138"/>
          </a:xfrm>
        </p:grpSpPr>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DE02BD6D-AF69-4784-9B85-86711DA43E28}"/>
                    </a:ext>
                  </a:extLst>
                </p:cNvPr>
                <p:cNvSpPr/>
                <p:nvPr/>
              </p:nvSpPr>
              <p:spPr>
                <a:xfrm>
                  <a:off x="1030552" y="4385836"/>
                  <a:ext cx="6504318" cy="1549138"/>
                </a:xfrm>
                <a:prstGeom prst="rect">
                  <a:avLst/>
                </a:prstGeom>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nchorCtr="0"/>
                <a:lstStyle/>
                <a:p>
                  <a:pPr>
                    <a:defRPr/>
                  </a:pPr>
                  <a:r>
                    <a:rPr lang="en-US" sz="1600" b="1" dirty="0">
                      <a:solidFill>
                        <a:srgbClr val="C00000"/>
                      </a:solidFill>
                    </a:rPr>
                    <a:t>	  </a:t>
                  </a:r>
                  <a:r>
                    <a:rPr lang="en-US" sz="4000" b="1" dirty="0">
                      <a:solidFill>
                        <a:srgbClr val="C00000"/>
                      </a:solidFill>
                    </a:rPr>
                    <a:t>    </a:t>
                  </a:r>
                  <a:r>
                    <a:rPr lang="en-US" sz="2400" b="1" dirty="0">
                      <a:solidFill>
                        <a:schemeClr val="tx1"/>
                      </a:solidFill>
                    </a:rPr>
                    <a:t>CAUTION</a:t>
                  </a:r>
                  <a:r>
                    <a:rPr lang="en-US" sz="2400" dirty="0">
                      <a:solidFill>
                        <a:schemeClr val="tx1"/>
                      </a:solidFill>
                    </a:rPr>
                    <a:t>:</a:t>
                  </a:r>
                  <a:r>
                    <a:rPr lang="en-US" sz="2400" dirty="0"/>
                    <a:t> </a:t>
                  </a:r>
                </a:p>
                <a:p>
                  <a:pPr>
                    <a:defRPr/>
                  </a:pPr>
                  <a:endParaRPr lang="en-US" sz="800" dirty="0"/>
                </a:p>
                <a:p>
                  <a:r>
                    <a:rPr lang="en-US" altLang="en-US" sz="2000" dirty="0"/>
                    <a:t>The binomial coefficient </a:t>
                  </a:r>
                  <a14:m>
                    <m:oMath xmlns:m="http://schemas.openxmlformats.org/officeDocument/2006/math">
                      <m:d>
                        <m:dPr>
                          <m:ctrlPr>
                            <a:rPr lang="en-US" sz="2000" b="1" i="1">
                              <a:latin typeface="Cambria Math" panose="02040503050406030204" pitchFamily="18" charset="0"/>
                            </a:rPr>
                          </m:ctrlPr>
                        </m:dPr>
                        <m:e>
                          <m:m>
                            <m:mPr>
                              <m:mcs>
                                <m:mc>
                                  <m:mcPr>
                                    <m:count m:val="1"/>
                                    <m:mcJc m:val="center"/>
                                  </m:mcPr>
                                </m:mc>
                              </m:mcs>
                              <m:ctrlPr>
                                <a:rPr lang="en-US" sz="2000" i="1">
                                  <a:latin typeface="Cambria Math" panose="02040503050406030204" pitchFamily="18" charset="0"/>
                                </a:rPr>
                              </m:ctrlPr>
                            </m:mPr>
                            <m:mr>
                              <m:e>
                                <m:r>
                                  <m:rPr>
                                    <m:brk m:alnAt="7"/>
                                  </m:rPr>
                                  <a:rPr lang="en-US" sz="2000" i="1">
                                    <a:latin typeface="Cambria Math" panose="02040503050406030204" pitchFamily="18" charset="0"/>
                                  </a:rPr>
                                  <m:t>𝑛</m:t>
                                </m:r>
                              </m:e>
                            </m:mr>
                            <m:mr>
                              <m:e>
                                <m:r>
                                  <a:rPr lang="en-US" sz="2000" i="1">
                                    <a:latin typeface="Cambria Math" panose="02040503050406030204" pitchFamily="18" charset="0"/>
                                  </a:rPr>
                                  <m:t>𝑘</m:t>
                                </m:r>
                              </m:e>
                            </m:mr>
                          </m:m>
                        </m:e>
                      </m:d>
                    </m:oMath>
                  </a14:m>
                  <a:r>
                    <a:rPr lang="en-US" altLang="en-US" sz="2000" dirty="0"/>
                    <a:t> is not related to the fraction </a:t>
                  </a:r>
                  <a14:m>
                    <m:oMath xmlns:m="http://schemas.openxmlformats.org/officeDocument/2006/math">
                      <m:f>
                        <m:fPr>
                          <m:ctrlPr>
                            <a:rPr lang="en-US" altLang="en-US" sz="2400" i="1" smtClean="0">
                              <a:latin typeface="Cambria Math" panose="02040503050406030204" pitchFamily="18" charset="0"/>
                            </a:rPr>
                          </m:ctrlPr>
                        </m:fPr>
                        <m:num>
                          <m:r>
                            <a:rPr lang="en-US" altLang="en-US" sz="2400" b="0" i="1" smtClean="0">
                              <a:latin typeface="Cambria Math" panose="02040503050406030204" pitchFamily="18" charset="0"/>
                            </a:rPr>
                            <m:t>𝑛</m:t>
                          </m:r>
                        </m:num>
                        <m:den>
                          <m:r>
                            <a:rPr lang="en-US" altLang="en-US" sz="2400" b="0" i="1" smtClean="0">
                              <a:latin typeface="Cambria Math" panose="02040503050406030204" pitchFamily="18" charset="0"/>
                            </a:rPr>
                            <m:t>𝑘</m:t>
                          </m:r>
                        </m:den>
                      </m:f>
                    </m:oMath>
                  </a14:m>
                  <a:r>
                    <a:rPr lang="en-US" altLang="en-US" sz="2000" dirty="0"/>
                    <a:t>.</a:t>
                  </a:r>
                </a:p>
              </p:txBody>
            </p:sp>
          </mc:Choice>
          <mc:Fallback xmlns="">
            <p:sp>
              <p:nvSpPr>
                <p:cNvPr id="10" name="Rectangle 9">
                  <a:extLst>
                    <a:ext uri="{FF2B5EF4-FFF2-40B4-BE49-F238E27FC236}">
                      <a16:creationId xmlns:a16="http://schemas.microsoft.com/office/drawing/2014/main" id="{DE02BD6D-AF69-4784-9B85-86711DA43E28}"/>
                    </a:ext>
                  </a:extLst>
                </p:cNvPr>
                <p:cNvSpPr>
                  <a:spLocks noRot="1" noChangeAspect="1" noMove="1" noResize="1" noEditPoints="1" noAdjustHandles="1" noChangeArrowheads="1" noChangeShapeType="1" noTextEdit="1"/>
                </p:cNvSpPr>
                <p:nvPr/>
              </p:nvSpPr>
              <p:spPr>
                <a:xfrm>
                  <a:off x="1030552" y="4385836"/>
                  <a:ext cx="6504318" cy="1549138"/>
                </a:xfrm>
                <a:prstGeom prst="rect">
                  <a:avLst/>
                </a:prstGeom>
                <a:blipFill>
                  <a:blip r:embed="rId3"/>
                  <a:stretch>
                    <a:fillRect/>
                  </a:stretch>
                </a:blipFill>
                <a:effectLst>
                  <a:outerShdw blurRad="50800" dist="38100" dir="5400000" algn="t" rotWithShape="0">
                    <a:prstClr val="black">
                      <a:alpha val="40000"/>
                    </a:prstClr>
                  </a:outerShdw>
                </a:effectLst>
              </p:spPr>
              <p:txBody>
                <a:bodyPr/>
                <a:lstStyle/>
                <a:p>
                  <a:r>
                    <a:rPr lang="en-US">
                      <a:noFill/>
                    </a:rPr>
                    <a:t> </a:t>
                  </a:r>
                </a:p>
              </p:txBody>
            </p:sp>
          </mc:Fallback>
        </mc:AlternateContent>
        <p:pic>
          <p:nvPicPr>
            <p:cNvPr id="12" name="Picture 11">
              <a:extLst>
                <a:ext uri="{FF2B5EF4-FFF2-40B4-BE49-F238E27FC236}">
                  <a16:creationId xmlns:a16="http://schemas.microsoft.com/office/drawing/2014/main" id="{149B5D6E-D938-40C9-B1E2-B67800CEED9F}"/>
                </a:ext>
              </a:extLst>
            </p:cNvPr>
            <p:cNvPicPr>
              <a:picLocks noChangeAspect="1"/>
            </p:cNvPicPr>
            <p:nvPr/>
          </p:nvPicPr>
          <p:blipFill>
            <a:blip r:embed="rId4"/>
            <a:stretch>
              <a:fillRect/>
            </a:stretch>
          </p:blipFill>
          <p:spPr>
            <a:xfrm rot="21588054">
              <a:off x="1297602" y="4492145"/>
              <a:ext cx="640311" cy="578893"/>
            </a:xfrm>
            <a:prstGeom prst="rect">
              <a:avLst/>
            </a:prstGeom>
          </p:spPr>
        </p:pic>
      </p:grpSp>
    </p:spTree>
    <p:extLst>
      <p:ext uri="{BB962C8B-B14F-4D97-AF65-F5344CB8AC3E}">
        <p14:creationId xmlns:p14="http://schemas.microsoft.com/office/powerpoint/2010/main" val="198847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AC536-1A60-46BE-8E46-ABD60151719A}"/>
              </a:ext>
            </a:extLst>
          </p:cNvPr>
          <p:cNvSpPr>
            <a:spLocks noGrp="1"/>
          </p:cNvSpPr>
          <p:nvPr>
            <p:ph type="title"/>
          </p:nvPr>
        </p:nvSpPr>
        <p:spPr/>
        <p:txBody>
          <a:bodyPr>
            <a:noAutofit/>
          </a:bodyPr>
          <a:lstStyle/>
          <a:p>
            <a:r>
              <a:rPr lang="en-US" sz="3200" dirty="0"/>
              <a:t>Binomial and Geometric Random Variables</a:t>
            </a:r>
          </a:p>
        </p:txBody>
      </p:sp>
      <p:sp>
        <p:nvSpPr>
          <p:cNvPr id="3" name="Text Placeholder 2">
            <a:extLst>
              <a:ext uri="{FF2B5EF4-FFF2-40B4-BE49-F238E27FC236}">
                <a16:creationId xmlns:a16="http://schemas.microsoft.com/office/drawing/2014/main" id="{8F9AA134-3A60-4C43-A73E-B5EEEB5F8720}"/>
              </a:ext>
            </a:extLst>
          </p:cNvPr>
          <p:cNvSpPr>
            <a:spLocks noGrp="1"/>
          </p:cNvSpPr>
          <p:nvPr>
            <p:ph type="body" sz="quarter" idx="10"/>
          </p:nvPr>
        </p:nvSpPr>
        <p:spPr>
          <a:xfrm>
            <a:off x="689978" y="2463823"/>
            <a:ext cx="7764044" cy="3620037"/>
          </a:xfrm>
        </p:spPr>
        <p:txBody>
          <a:bodyPr>
            <a:noAutofit/>
          </a:bodyPr>
          <a:lstStyle/>
          <a:p>
            <a:pPr>
              <a:spcBef>
                <a:spcPts val="600"/>
              </a:spcBef>
            </a:pPr>
            <a:r>
              <a:rPr lang="en-US" sz="2000" dirty="0"/>
              <a:t>DETERMINE whether the conditions for a binomial setting are met.</a:t>
            </a:r>
          </a:p>
          <a:p>
            <a:pPr>
              <a:spcBef>
                <a:spcPts val="600"/>
              </a:spcBef>
            </a:pPr>
            <a:r>
              <a:rPr lang="en-US" sz="2000" dirty="0"/>
              <a:t>CALCULATE and INTERPRET probabilities involving binomial distributions.</a:t>
            </a:r>
          </a:p>
          <a:p>
            <a:pPr>
              <a:spcBef>
                <a:spcPts val="600"/>
              </a:spcBef>
            </a:pPr>
            <a:r>
              <a:rPr lang="en-US" sz="2000" dirty="0"/>
              <a:t>CALCULATE the mean and standard deviation of a binomial random variable. INTERPRET these values.</a:t>
            </a:r>
          </a:p>
          <a:p>
            <a:pPr>
              <a:spcBef>
                <a:spcPts val="600"/>
              </a:spcBef>
            </a:pPr>
            <a:r>
              <a:rPr lang="en-US" sz="2000" dirty="0"/>
              <a:t>When appropriate, USE the Normal approximation to the binomial distribution to CALCULATE probabilities.</a:t>
            </a:r>
          </a:p>
          <a:p>
            <a:pPr>
              <a:spcBef>
                <a:spcPts val="600"/>
              </a:spcBef>
            </a:pPr>
            <a:r>
              <a:rPr lang="en-US" sz="2000" dirty="0"/>
              <a:t>CALCULATE and INTERPRET probabilities involving geometric random variables.</a:t>
            </a:r>
          </a:p>
          <a:p>
            <a:pPr>
              <a:spcBef>
                <a:spcPts val="600"/>
              </a:spcBef>
            </a:pPr>
            <a:r>
              <a:rPr lang="en-US" sz="2000" dirty="0"/>
              <a:t>CALCULATE the mean and standard deviation of a geometric distribution. INTERPRET these values.</a:t>
            </a:r>
          </a:p>
        </p:txBody>
      </p:sp>
    </p:spTree>
    <p:extLst>
      <p:ext uri="{BB962C8B-B14F-4D97-AF65-F5344CB8AC3E}">
        <p14:creationId xmlns:p14="http://schemas.microsoft.com/office/powerpoint/2010/main" val="169473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a:bodyPr>
          <a:lstStyle/>
          <a:p>
            <a:r>
              <a:rPr lang="en-US" dirty="0"/>
              <a:t>Calculating Binomial Probabilities</a:t>
            </a:r>
          </a:p>
        </p:txBody>
      </p:sp>
      <p:grpSp>
        <p:nvGrpSpPr>
          <p:cNvPr id="7" name="Group 6">
            <a:extLst>
              <a:ext uri="{FF2B5EF4-FFF2-40B4-BE49-F238E27FC236}">
                <a16:creationId xmlns:a16="http://schemas.microsoft.com/office/drawing/2014/main" id="{F0D726EF-A26D-4639-8332-C3A23BB9B469}"/>
              </a:ext>
            </a:extLst>
          </p:cNvPr>
          <p:cNvGrpSpPr/>
          <p:nvPr/>
        </p:nvGrpSpPr>
        <p:grpSpPr>
          <a:xfrm>
            <a:off x="628650" y="1820174"/>
            <a:ext cx="7886700" cy="2884402"/>
            <a:chOff x="843992" y="3390104"/>
            <a:chExt cx="7142671" cy="3508047"/>
          </a:xfrm>
        </p:grpSpPr>
        <p:sp>
          <p:nvSpPr>
            <p:cNvPr id="8" name="TextBox 7">
              <a:extLst>
                <a:ext uri="{FF2B5EF4-FFF2-40B4-BE49-F238E27FC236}">
                  <a16:creationId xmlns:a16="http://schemas.microsoft.com/office/drawing/2014/main" id="{FCC750D7-0317-408A-9617-3818ABF3ED1E}"/>
                </a:ext>
              </a:extLst>
            </p:cNvPr>
            <p:cNvSpPr txBox="1"/>
            <p:nvPr/>
          </p:nvSpPr>
          <p:spPr>
            <a:xfrm>
              <a:off x="843992" y="3390104"/>
              <a:ext cx="7142671" cy="507459"/>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2400" dirty="0"/>
                <a:t>Binomial Probability Formula</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4D6EC3D-3A9F-41BE-B400-B614A4F58BAC}"/>
                    </a:ext>
                  </a:extLst>
                </p:cNvPr>
                <p:cNvSpPr txBox="1"/>
                <p:nvPr/>
              </p:nvSpPr>
              <p:spPr>
                <a:xfrm>
                  <a:off x="843992" y="3897564"/>
                  <a:ext cx="7142671" cy="3000587"/>
                </a:xfrm>
                <a:prstGeom prst="rect">
                  <a:avLst/>
                </a:prstGeom>
                <a:noFill/>
                <a:ln>
                  <a:solidFill>
                    <a:schemeClr val="tx1"/>
                  </a:solidFill>
                </a:ln>
              </p:spPr>
              <p:txBody>
                <a:bodyPr wrap="square" rtlCol="0">
                  <a:noAutofit/>
                </a:bodyPr>
                <a:lstStyle/>
                <a:p>
                  <a:r>
                    <a:rPr lang="en-US" sz="2000" dirty="0"/>
                    <a:t>Suppose that X is a binomial random variable with </a:t>
                  </a:r>
                  <a:r>
                    <a:rPr lang="en-US" sz="2000" i="1" dirty="0"/>
                    <a:t>n</a:t>
                  </a:r>
                  <a:r>
                    <a:rPr lang="en-US" sz="2000" dirty="0"/>
                    <a:t> trials and probability</a:t>
                  </a:r>
                </a:p>
                <a:p>
                  <a:r>
                    <a:rPr lang="en-US" sz="2000" i="1" dirty="0"/>
                    <a:t>p</a:t>
                  </a:r>
                  <a:r>
                    <a:rPr lang="en-US" sz="2000" dirty="0"/>
                    <a:t> of success on each trial. The probability of getting exactly </a:t>
                  </a:r>
                  <a:r>
                    <a:rPr lang="en-US" sz="2000" i="1" dirty="0"/>
                    <a:t>k</a:t>
                  </a:r>
                  <a:r>
                    <a:rPr lang="en-US" sz="2000" dirty="0"/>
                    <a:t> successes in</a:t>
                  </a:r>
                </a:p>
                <a:p>
                  <a:r>
                    <a:rPr lang="en-US" sz="2000" i="1" dirty="0"/>
                    <a:t>n</a:t>
                  </a:r>
                  <a:r>
                    <a:rPr lang="en-US" sz="2000" dirty="0"/>
                    <a:t> trials (k = 0, 1, 2, …, </a:t>
                  </a:r>
                  <a:r>
                    <a:rPr lang="en-US" sz="2000" i="1" dirty="0"/>
                    <a:t>n</a:t>
                  </a:r>
                  <a:r>
                    <a:rPr lang="en-US" sz="2000" dirty="0"/>
                    <a:t>) is</a:t>
                  </a: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r>
                              <a:rPr lang="en-US" sz="2000" b="0" i="1" smtClean="0">
                                <a:latin typeface="Cambria Math" panose="02040503050406030204" pitchFamily="18" charset="0"/>
                              </a:rPr>
                              <m:t>=</m:t>
                            </m:r>
                            <m:r>
                              <a:rPr lang="en-US" sz="2000" b="0" i="1" smtClean="0">
                                <a:latin typeface="Cambria Math" panose="02040503050406030204" pitchFamily="18" charset="0"/>
                              </a:rPr>
                              <m:t>𝑘</m:t>
                            </m:r>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m>
                              <m:mPr>
                                <m:mcs>
                                  <m:mc>
                                    <m:mcPr>
                                      <m:count m:val="1"/>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𝑛</m:t>
                                  </m:r>
                                </m:e>
                              </m:mr>
                              <m:mr>
                                <m:e>
                                  <m:r>
                                    <a:rPr lang="en-US" sz="2000" b="0" i="1" smtClean="0">
                                      <a:latin typeface="Cambria Math" panose="02040503050406030204" pitchFamily="18" charset="0"/>
                                    </a:rPr>
                                    <m:t>𝑘</m:t>
                                  </m:r>
                                </m:e>
                              </m:mr>
                            </m:m>
                          </m:e>
                        </m:d>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𝑝</m:t>
                            </m:r>
                          </m:e>
                          <m:sup>
                            <m:r>
                              <a:rPr lang="en-US" sz="2000" b="0" i="1" smtClean="0">
                                <a:latin typeface="Cambria Math" panose="02040503050406030204" pitchFamily="18" charset="0"/>
                              </a:rPr>
                              <m:t>𝑘</m:t>
                            </m:r>
                          </m:sup>
                        </m:sSup>
                        <m:sSup>
                          <m:sSupPr>
                            <m:ctrlPr>
                              <a:rPr lang="en-US" sz="2000" b="0" i="1" smtClean="0">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𝑝</m:t>
                                </m:r>
                              </m:e>
                            </m:d>
                          </m:e>
                          <m:sup>
                            <m:r>
                              <a:rPr lang="en-US" sz="2000" b="0" i="1" smtClean="0">
                                <a:latin typeface="Cambria Math" panose="02040503050406030204" pitchFamily="18" charset="0"/>
                              </a:rPr>
                              <m:t>𝑛</m:t>
                            </m:r>
                            <m:r>
                              <a:rPr lang="en-US" sz="2000" b="0" i="1" smtClean="0">
                                <a:latin typeface="Cambria Math" panose="02040503050406030204" pitchFamily="18" charset="0"/>
                              </a:rPr>
                              <m:t>−</m:t>
                            </m:r>
                            <m:r>
                              <a:rPr lang="en-US" sz="2000" b="0" i="1" smtClean="0">
                                <a:latin typeface="Cambria Math" panose="02040503050406030204" pitchFamily="18" charset="0"/>
                              </a:rPr>
                              <m:t>𝑘</m:t>
                            </m:r>
                          </m:sup>
                        </m:sSup>
                      </m:oMath>
                    </m:oMathPara>
                  </a14:m>
                  <a:endParaRPr lang="en-US" sz="2000" dirty="0"/>
                </a:p>
                <a:p>
                  <a:r>
                    <a:rPr lang="en-US" sz="2000" dirty="0"/>
                    <a:t>where</a:t>
                  </a:r>
                </a:p>
                <a:p>
                  <a:pPr/>
                  <a14:m>
                    <m:oMathPara xmlns:m="http://schemas.openxmlformats.org/officeDocument/2006/math">
                      <m:oMathParaPr>
                        <m:jc m:val="centerGroup"/>
                      </m:oMathParaPr>
                      <m:oMath xmlns:m="http://schemas.openxmlformats.org/officeDocument/2006/math">
                        <m:d>
                          <m:dPr>
                            <m:ctrlPr>
                              <a:rPr lang="en-US" sz="2000" b="1" i="1">
                                <a:latin typeface="Cambria Math" panose="02040503050406030204" pitchFamily="18" charset="0"/>
                              </a:rPr>
                            </m:ctrlPr>
                          </m:dPr>
                          <m:e>
                            <m:m>
                              <m:mPr>
                                <m:mcs>
                                  <m:mc>
                                    <m:mcPr>
                                      <m:count m:val="1"/>
                                      <m:mcJc m:val="center"/>
                                    </m:mcPr>
                                  </m:mc>
                                </m:mcs>
                                <m:ctrlPr>
                                  <a:rPr lang="en-US" sz="2000" i="1">
                                    <a:latin typeface="Cambria Math" panose="02040503050406030204" pitchFamily="18" charset="0"/>
                                  </a:rPr>
                                </m:ctrlPr>
                              </m:mPr>
                              <m:mr>
                                <m:e>
                                  <m:r>
                                    <m:rPr>
                                      <m:brk m:alnAt="7"/>
                                    </m:rPr>
                                    <a:rPr lang="en-US" sz="2000" i="1">
                                      <a:latin typeface="Cambria Math" panose="02040503050406030204" pitchFamily="18" charset="0"/>
                                    </a:rPr>
                                    <m:t>𝑛</m:t>
                                  </m:r>
                                </m:e>
                              </m:mr>
                              <m:mr>
                                <m:e>
                                  <m:r>
                                    <a:rPr lang="en-US" sz="2000" i="1">
                                      <a:latin typeface="Cambria Math" panose="02040503050406030204" pitchFamily="18" charset="0"/>
                                    </a:rPr>
                                    <m:t>𝑘</m:t>
                                  </m:r>
                                </m:e>
                              </m:mr>
                            </m:m>
                          </m:e>
                        </m:d>
                        <m:r>
                          <a:rPr lang="en-US" sz="2000" b="1"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𝑛</m:t>
                            </m:r>
                            <m:r>
                              <a:rPr lang="en-US" sz="2000" i="1">
                                <a:latin typeface="Cambria Math" panose="02040503050406030204" pitchFamily="18" charset="0"/>
                              </a:rPr>
                              <m:t>!</m:t>
                            </m:r>
                          </m:num>
                          <m:den>
                            <m:r>
                              <a:rPr lang="en-US" sz="2000" i="1">
                                <a:latin typeface="Cambria Math" panose="02040503050406030204" pitchFamily="18" charset="0"/>
                              </a:rPr>
                              <m:t>𝑘</m:t>
                            </m:r>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𝑛</m:t>
                                </m:r>
                                <m:r>
                                  <a:rPr lang="en-US" sz="2000" i="1">
                                    <a:latin typeface="Cambria Math" panose="02040503050406030204" pitchFamily="18" charset="0"/>
                                  </a:rPr>
                                  <m:t>−</m:t>
                                </m:r>
                                <m:r>
                                  <a:rPr lang="en-US" sz="2000" i="1">
                                    <a:latin typeface="Cambria Math" panose="02040503050406030204" pitchFamily="18" charset="0"/>
                                  </a:rPr>
                                  <m:t>𝑘</m:t>
                                </m:r>
                              </m:e>
                            </m:d>
                            <m:r>
                              <a:rPr lang="en-US" sz="2000" i="1">
                                <a:latin typeface="Cambria Math" panose="02040503050406030204" pitchFamily="18" charset="0"/>
                              </a:rPr>
                              <m:t>!</m:t>
                            </m:r>
                          </m:den>
                        </m:f>
                      </m:oMath>
                    </m:oMathPara>
                  </a14:m>
                  <a:endParaRPr lang="en-US" sz="2000" dirty="0"/>
                </a:p>
              </p:txBody>
            </p:sp>
          </mc:Choice>
          <mc:Fallback xmlns="">
            <p:sp>
              <p:nvSpPr>
                <p:cNvPr id="11" name="TextBox 10">
                  <a:extLst>
                    <a:ext uri="{FF2B5EF4-FFF2-40B4-BE49-F238E27FC236}">
                      <a16:creationId xmlns:a16="http://schemas.microsoft.com/office/drawing/2014/main" id="{84D6EC3D-3A9F-41BE-B400-B614A4F58BAC}"/>
                    </a:ext>
                  </a:extLst>
                </p:cNvPr>
                <p:cNvSpPr txBox="1">
                  <a:spLocks noRot="1" noChangeAspect="1" noMove="1" noResize="1" noEditPoints="1" noAdjustHandles="1" noChangeArrowheads="1" noChangeShapeType="1" noTextEdit="1"/>
                </p:cNvSpPr>
                <p:nvPr/>
              </p:nvSpPr>
              <p:spPr>
                <a:xfrm>
                  <a:off x="843992" y="3897564"/>
                  <a:ext cx="7142671" cy="3000587"/>
                </a:xfrm>
                <a:prstGeom prst="rect">
                  <a:avLst/>
                </a:prstGeom>
                <a:blipFill>
                  <a:blip r:embed="rId2"/>
                  <a:stretch>
                    <a:fillRect l="-694" t="-983"/>
                  </a:stretch>
                </a:blipFill>
                <a:ln>
                  <a:solidFill>
                    <a:schemeClr val="tx1"/>
                  </a:solidFill>
                </a:ln>
              </p:spPr>
              <p:txBody>
                <a:bodyPr/>
                <a:lstStyle/>
                <a:p>
                  <a:r>
                    <a:rPr lang="en-US">
                      <a:noFill/>
                    </a:rPr>
                    <a:t> </a:t>
                  </a:r>
                </a:p>
              </p:txBody>
            </p:sp>
          </mc:Fallback>
        </mc:AlternateContent>
      </p:grpSp>
    </p:spTree>
    <p:extLst>
      <p:ext uri="{BB962C8B-B14F-4D97-AF65-F5344CB8AC3E}">
        <p14:creationId xmlns:p14="http://schemas.microsoft.com/office/powerpoint/2010/main" val="58130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a:bodyPr>
          <a:lstStyle/>
          <a:p>
            <a:r>
              <a:rPr lang="en-US" dirty="0"/>
              <a:t>Calculating Binomial Probabilities</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1631216"/>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sz="2000" dirty="0"/>
              <a:t>Genetics says that the genes children receive from their parents are independent from one child to another. Each child of a particular set of parents has probability 0.25 of having type O blood. Suppose these parents have 5 children. Let X = the number of children with type O blood. Find P(X = 3). Interpret this value.</a:t>
            </a:r>
            <a:endParaRPr lang="en-US" dirty="0"/>
          </a:p>
        </p:txBody>
      </p:sp>
    </p:spTree>
    <p:extLst>
      <p:ext uri="{BB962C8B-B14F-4D97-AF65-F5344CB8AC3E}">
        <p14:creationId xmlns:p14="http://schemas.microsoft.com/office/powerpoint/2010/main" val="2046237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a:bodyPr>
          <a:lstStyle/>
          <a:p>
            <a:r>
              <a:rPr lang="en-US" dirty="0"/>
              <a:t>Calculating Binomial Probabilities</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1631216"/>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sz="2000" dirty="0"/>
              <a:t>Genetics says that the genes children receive from their parents are independent from one child to another. Each child of a particular set of parents has probability 0.25 of having type O blood. Suppose these parents have 5 children. Let X = the number of children with type O blood. Find P(X = 3). Interpret this value.</a:t>
            </a:r>
            <a:endParaRPr lang="en-US" dirty="0"/>
          </a:p>
        </p:txBody>
      </p:sp>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29FEF105-D033-4E37-AFA5-42027093E7CD}"/>
                  </a:ext>
                </a:extLst>
              </p:cNvPr>
              <p:cNvSpPr/>
              <p:nvPr/>
            </p:nvSpPr>
            <p:spPr>
              <a:xfrm>
                <a:off x="1198021" y="3241207"/>
                <a:ext cx="6747957" cy="2790906"/>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14000"/>
                  </a:lnSpc>
                </a:pPr>
                <a:r>
                  <a:rPr lang="en-US" sz="1600" dirty="0">
                    <a:latin typeface="Segoe Print" panose="02000600000000000000" pitchFamily="2" charset="0"/>
                  </a:rPr>
                  <a:t>X is a binomial random variable with n = 5 and p = 0.25.</a:t>
                </a:r>
              </a:p>
              <a:p>
                <a:pPr>
                  <a:lnSpc>
                    <a:spcPct val="114000"/>
                  </a:lnSpc>
                </a:pPr>
                <a:endParaRPr lang="en-US" sz="1600" dirty="0">
                  <a:latin typeface="Segoe Print" panose="02000600000000000000" pitchFamily="2" charset="0"/>
                </a:endParaRPr>
              </a:p>
              <a:p>
                <a:pPr>
                  <a:lnSpc>
                    <a:spcPct val="114000"/>
                  </a:lnSpc>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𝑃</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𝑋</m:t>
                          </m:r>
                          <m:r>
                            <a:rPr lang="en-US" sz="1600" b="0" i="1" smtClean="0">
                              <a:latin typeface="Cambria Math" panose="02040503050406030204" pitchFamily="18" charset="0"/>
                            </a:rPr>
                            <m:t>=3</m:t>
                          </m:r>
                        </m:e>
                      </m:d>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m>
                            <m:mPr>
                              <m:mcs>
                                <m:mc>
                                  <m:mcPr>
                                    <m:count m:val="1"/>
                                    <m:mcJc m:val="center"/>
                                  </m:mcPr>
                                </m:mc>
                              </m:mcs>
                              <m:ctrlPr>
                                <a:rPr lang="en-US" sz="1600" b="0" i="1" smtClean="0">
                                  <a:latin typeface="Cambria Math" panose="02040503050406030204" pitchFamily="18" charset="0"/>
                                </a:rPr>
                              </m:ctrlPr>
                            </m:mPr>
                            <m:mr>
                              <m:e>
                                <m:r>
                                  <m:rPr>
                                    <m:brk m:alnAt="7"/>
                                  </m:rPr>
                                  <a:rPr lang="en-US" sz="1600" b="0" i="1" smtClean="0">
                                    <a:latin typeface="Cambria Math" panose="02040503050406030204" pitchFamily="18" charset="0"/>
                                  </a:rPr>
                                  <m:t>5</m:t>
                                </m:r>
                              </m:e>
                            </m:mr>
                            <m:mr>
                              <m:e>
                                <m:r>
                                  <a:rPr lang="en-US" sz="1600" b="0" i="1" smtClean="0">
                                    <a:latin typeface="Cambria Math" panose="02040503050406030204" pitchFamily="18" charset="0"/>
                                  </a:rPr>
                                  <m:t>3</m:t>
                                </m:r>
                              </m:e>
                            </m:mr>
                          </m:m>
                        </m:e>
                      </m:d>
                      <m:sSup>
                        <m:sSupPr>
                          <m:ctrlPr>
                            <a:rPr lang="en-US" sz="1600" b="0" i="1" smtClean="0">
                              <a:latin typeface="Cambria Math" panose="02040503050406030204" pitchFamily="18" charset="0"/>
                            </a:rPr>
                          </m:ctrlPr>
                        </m:sSupPr>
                        <m:e>
                          <m:d>
                            <m:dPr>
                              <m:ctrlPr>
                                <a:rPr lang="en-US" sz="1600" i="1">
                                  <a:latin typeface="Cambria Math" panose="02040503050406030204" pitchFamily="18" charset="0"/>
                                </a:rPr>
                              </m:ctrlPr>
                            </m:dPr>
                            <m:e>
                              <m:r>
                                <a:rPr lang="en-US" sz="1600" i="1">
                                  <a:latin typeface="Cambria Math" panose="02040503050406030204" pitchFamily="18" charset="0"/>
                                </a:rPr>
                                <m:t>0.25</m:t>
                              </m:r>
                            </m:e>
                          </m:d>
                        </m:e>
                        <m:sup>
                          <m:r>
                            <a:rPr lang="en-US" sz="1600" b="0" i="1" smtClean="0">
                              <a:latin typeface="Cambria Math" panose="02040503050406030204" pitchFamily="18" charset="0"/>
                            </a:rPr>
                            <m:t>3</m:t>
                          </m:r>
                        </m:sup>
                      </m:sSup>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r>
                                <a:rPr lang="en-US" sz="1600" i="1">
                                  <a:latin typeface="Cambria Math" panose="02040503050406030204" pitchFamily="18" charset="0"/>
                                </a:rPr>
                                <m:t>0.</m:t>
                              </m:r>
                              <m:r>
                                <a:rPr lang="en-US" sz="1600" b="0" i="1" smtClean="0">
                                  <a:latin typeface="Cambria Math" panose="02040503050406030204" pitchFamily="18" charset="0"/>
                                </a:rPr>
                                <m:t>7</m:t>
                              </m:r>
                              <m:r>
                                <a:rPr lang="en-US" sz="1600" i="1">
                                  <a:latin typeface="Cambria Math" panose="02040503050406030204" pitchFamily="18" charset="0"/>
                                </a:rPr>
                                <m:t>5</m:t>
                              </m:r>
                            </m:e>
                          </m:d>
                        </m:e>
                        <m:sup>
                          <m:r>
                            <a:rPr lang="en-US" sz="1600" b="0" i="1" smtClean="0">
                              <a:latin typeface="Cambria Math" panose="02040503050406030204" pitchFamily="18" charset="0"/>
                            </a:rPr>
                            <m:t>2</m:t>
                          </m:r>
                        </m:sup>
                      </m:sSup>
                    </m:oMath>
                  </m:oMathPara>
                </a14:m>
                <a:endParaRPr lang="en-US" sz="1600" dirty="0">
                  <a:latin typeface="Segoe Print" panose="02000600000000000000" pitchFamily="2" charset="0"/>
                </a:endParaRPr>
              </a:p>
              <a:p>
                <a:pPr>
                  <a:lnSpc>
                    <a:spcPct val="114000"/>
                  </a:lnSpc>
                </a:pPr>
                <a:r>
                  <a:rPr lang="en-US" sz="1600" b="0" dirty="0"/>
                  <a:t>  					        </a:t>
                </a:r>
                <a14:m>
                  <m:oMath xmlns:m="http://schemas.openxmlformats.org/officeDocument/2006/math">
                    <m:r>
                      <a:rPr lang="en-US" sz="1600" b="0" i="1" smtClean="0">
                        <a:latin typeface="Cambria Math" panose="02040503050406030204" pitchFamily="18" charset="0"/>
                      </a:rPr>
                      <m:t>=10</m:t>
                    </m:r>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r>
                              <a:rPr lang="en-US" sz="1600" i="1">
                                <a:latin typeface="Cambria Math" panose="02040503050406030204" pitchFamily="18" charset="0"/>
                              </a:rPr>
                              <m:t>0.25</m:t>
                            </m:r>
                          </m:e>
                        </m:d>
                      </m:e>
                      <m:sup>
                        <m:r>
                          <a:rPr lang="en-US" sz="1600" i="1">
                            <a:latin typeface="Cambria Math" panose="02040503050406030204" pitchFamily="18" charset="0"/>
                          </a:rPr>
                          <m:t>3</m:t>
                        </m:r>
                      </m:sup>
                    </m:sSup>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r>
                              <a:rPr lang="en-US" sz="1600" i="1">
                                <a:latin typeface="Cambria Math" panose="02040503050406030204" pitchFamily="18" charset="0"/>
                              </a:rPr>
                              <m:t>0.75</m:t>
                            </m:r>
                          </m:e>
                        </m:d>
                      </m:e>
                      <m:sup>
                        <m:r>
                          <a:rPr lang="en-US" sz="1600" i="1">
                            <a:latin typeface="Cambria Math" panose="02040503050406030204" pitchFamily="18" charset="0"/>
                          </a:rPr>
                          <m:t>2</m:t>
                        </m:r>
                      </m:sup>
                    </m:sSup>
                  </m:oMath>
                </a14:m>
                <a:endParaRPr lang="en-US" sz="1600" dirty="0">
                  <a:latin typeface="Segoe Print" panose="02000600000000000000" pitchFamily="2" charset="0"/>
                </a:endParaRPr>
              </a:p>
              <a:p>
                <a:pPr>
                  <a:lnSpc>
                    <a:spcPct val="114000"/>
                  </a:lnSpc>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m:t>
                      </m:r>
                      <m:r>
                        <a:rPr lang="en-US" sz="1600" b="0" i="1" smtClean="0">
                          <a:latin typeface="Cambria Math" panose="02040503050406030204" pitchFamily="18" charset="0"/>
                        </a:rPr>
                        <m:t>0.08789</m:t>
                      </m:r>
                    </m:oMath>
                  </m:oMathPara>
                </a14:m>
                <a:endParaRPr lang="en-US" sz="1600" dirty="0">
                  <a:latin typeface="Segoe Print" panose="02000600000000000000" pitchFamily="2" charset="0"/>
                </a:endParaRPr>
              </a:p>
              <a:p>
                <a:pPr>
                  <a:lnSpc>
                    <a:spcPct val="114000"/>
                  </a:lnSpc>
                </a:pPr>
                <a:endParaRPr lang="en-US" sz="1600" dirty="0">
                  <a:latin typeface="Segoe Print" panose="02000600000000000000" pitchFamily="2" charset="0"/>
                </a:endParaRPr>
              </a:p>
              <a:p>
                <a:pPr>
                  <a:lnSpc>
                    <a:spcPct val="114000"/>
                  </a:lnSpc>
                </a:pPr>
                <a:r>
                  <a:rPr lang="en-US" sz="1600" dirty="0">
                    <a:latin typeface="Segoe Print" panose="02000600000000000000" pitchFamily="2" charset="0"/>
                  </a:rPr>
                  <a:t>There is about an 8.8% probability that exactly 3 of the 5 children have type O blood.</a:t>
                </a:r>
              </a:p>
            </p:txBody>
          </p:sp>
        </mc:Choice>
        <mc:Fallback xmlns="">
          <p:sp>
            <p:nvSpPr>
              <p:cNvPr id="9" name="Rectangle: Rounded Corners 8">
                <a:extLst>
                  <a:ext uri="{FF2B5EF4-FFF2-40B4-BE49-F238E27FC236}">
                    <a16:creationId xmlns:a16="http://schemas.microsoft.com/office/drawing/2014/main" id="{29FEF105-D033-4E37-AFA5-42027093E7CD}"/>
                  </a:ext>
                </a:extLst>
              </p:cNvPr>
              <p:cNvSpPr>
                <a:spLocks noRot="1" noChangeAspect="1" noMove="1" noResize="1" noEditPoints="1" noAdjustHandles="1" noChangeArrowheads="1" noChangeShapeType="1" noTextEdit="1"/>
              </p:cNvSpPr>
              <p:nvPr/>
            </p:nvSpPr>
            <p:spPr>
              <a:xfrm>
                <a:off x="1198021" y="3241207"/>
                <a:ext cx="6747957" cy="2790906"/>
              </a:xfrm>
              <a:prstGeom prst="roundRect">
                <a:avLst/>
              </a:prstGeom>
              <a:blipFill>
                <a:blip r:embed="rId2"/>
                <a:stretch>
                  <a:fillRect/>
                </a:stretch>
              </a:blipFill>
              <a:ln>
                <a:solidFill>
                  <a:srgbClr val="CCCCFF"/>
                </a:solidFill>
              </a:ln>
              <a:effectLst>
                <a:outerShdw blurRad="50800" dist="38100" dir="2700000" algn="tl" rotWithShape="0">
                  <a:prstClr val="black">
                    <a:alpha val="40000"/>
                  </a:prstClr>
                </a:outerShdw>
              </a:effectLst>
            </p:spPr>
            <p:txBody>
              <a:bodyPr/>
              <a:lstStyle/>
              <a:p>
                <a:r>
                  <a:rPr lang="en-US">
                    <a:noFill/>
                  </a:rPr>
                  <a:t> </a:t>
                </a:r>
              </a:p>
            </p:txBody>
          </p:sp>
        </mc:Fallback>
      </mc:AlternateContent>
      <p:pic>
        <p:nvPicPr>
          <p:cNvPr id="5" name="Picture 4">
            <a:extLst>
              <a:ext uri="{FF2B5EF4-FFF2-40B4-BE49-F238E27FC236}">
                <a16:creationId xmlns:a16="http://schemas.microsoft.com/office/drawing/2014/main" id="{D8ABCA6D-EE09-4536-B52B-9ADBC8B72E24}"/>
              </a:ext>
            </a:extLst>
          </p:cNvPr>
          <p:cNvPicPr>
            <a:picLocks noChangeAspect="1"/>
          </p:cNvPicPr>
          <p:nvPr/>
        </p:nvPicPr>
        <p:blipFill>
          <a:blip r:embed="rId3"/>
          <a:stretch>
            <a:fillRect/>
          </a:stretch>
        </p:blipFill>
        <p:spPr>
          <a:xfrm>
            <a:off x="1292346" y="4523564"/>
            <a:ext cx="2503502" cy="617780"/>
          </a:xfrm>
          <a:prstGeom prst="rect">
            <a:avLst/>
          </a:prstGeom>
          <a:ln>
            <a:solidFill>
              <a:schemeClr val="tx1"/>
            </a:solidFill>
          </a:ln>
        </p:spPr>
      </p:pic>
    </p:spTree>
    <p:extLst>
      <p:ext uri="{BB962C8B-B14F-4D97-AF65-F5344CB8AC3E}">
        <p14:creationId xmlns:p14="http://schemas.microsoft.com/office/powerpoint/2010/main" val="210944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a:bodyPr>
          <a:lstStyle/>
          <a:p>
            <a:r>
              <a:rPr lang="en-US" dirty="0"/>
              <a:t>Calculating Binomial Probabilities</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1631216"/>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sz="2000" dirty="0"/>
              <a:t>The preceding example tells us that each child of a particular set of parents has probability 0.25 of having type O blood. Suppose these parents have 5 children. Should the parents be surprised if more than 3 of their children have type O blood? Calculate an appropriate probability to support your answer.</a:t>
            </a:r>
            <a:endParaRPr lang="en-US" dirty="0"/>
          </a:p>
        </p:txBody>
      </p:sp>
    </p:spTree>
    <p:extLst>
      <p:ext uri="{BB962C8B-B14F-4D97-AF65-F5344CB8AC3E}">
        <p14:creationId xmlns:p14="http://schemas.microsoft.com/office/powerpoint/2010/main" val="402139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a:bodyPr>
          <a:lstStyle/>
          <a:p>
            <a:r>
              <a:rPr lang="en-US" dirty="0"/>
              <a:t>Calculating Binomial Probabilities</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1631216"/>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sz="2000" dirty="0"/>
              <a:t>The preceding example tells us that each child of a particular set of parents has probability 0.25 of having type O blood. Suppose these parents have 5 children. Should the parents be surprised if more than 3 of their children have type O blood? Calculate an appropriate probability to support your answer.</a:t>
            </a:r>
            <a:endParaRPr lang="en-US" dirty="0"/>
          </a:p>
        </p:txBody>
      </p:sp>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29FEF105-D033-4E37-AFA5-42027093E7CD}"/>
                  </a:ext>
                </a:extLst>
              </p:cNvPr>
              <p:cNvSpPr/>
              <p:nvPr/>
            </p:nvSpPr>
            <p:spPr>
              <a:xfrm>
                <a:off x="628650" y="3108671"/>
                <a:ext cx="7886700" cy="3022955"/>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14000"/>
                  </a:lnSpc>
                </a:pPr>
                <a:r>
                  <a:rPr lang="en-US" sz="1400" dirty="0">
                    <a:latin typeface="Segoe Print" panose="02000600000000000000" pitchFamily="2" charset="0"/>
                  </a:rPr>
                  <a:t>Let X = the number of children with type O blood. </a:t>
                </a:r>
              </a:p>
              <a:p>
                <a:pPr>
                  <a:lnSpc>
                    <a:spcPct val="114000"/>
                  </a:lnSpc>
                </a:pPr>
                <a:r>
                  <a:rPr lang="en-US" sz="1400" dirty="0">
                    <a:latin typeface="Segoe Print" panose="02000600000000000000" pitchFamily="2" charset="0"/>
                  </a:rPr>
                  <a:t>X has a binomial distribution with n = 5 and p = 0.25.</a:t>
                </a:r>
              </a:p>
              <a:p>
                <a:pPr>
                  <a:lnSpc>
                    <a:spcPct val="114000"/>
                  </a:lnSpc>
                </a:pPr>
                <a:endParaRPr lang="en-US" sz="800" dirty="0">
                  <a:latin typeface="Segoe Print" panose="02000600000000000000" pitchFamily="2" charset="0"/>
                </a:endParaRPr>
              </a:p>
              <a:p>
                <a:pPr>
                  <a:lnSpc>
                    <a:spcPct val="114000"/>
                  </a:lnSpc>
                </a:pPr>
                <a:r>
                  <a:rPr lang="en-US" sz="1600" b="0" dirty="0"/>
                  <a:t>		</a:t>
                </a:r>
                <a14:m>
                  <m:oMath xmlns:m="http://schemas.openxmlformats.org/officeDocument/2006/math">
                    <m:r>
                      <a:rPr lang="en-US" sz="1600" b="0" i="1" smtClean="0">
                        <a:latin typeface="Cambria Math" panose="02040503050406030204" pitchFamily="18" charset="0"/>
                      </a:rPr>
                      <m:t>𝑃</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𝑋</m:t>
                        </m:r>
                        <m:r>
                          <a:rPr lang="en-US" sz="1600" b="0" i="1" smtClean="0">
                            <a:latin typeface="Cambria Math" panose="02040503050406030204" pitchFamily="18" charset="0"/>
                          </a:rPr>
                          <m:t>&gt;3</m:t>
                        </m:r>
                      </m:e>
                    </m:d>
                    <m:r>
                      <a:rPr lang="en-US" sz="1600" b="0" i="1" smtClean="0">
                        <a:latin typeface="Cambria Math" panose="02040503050406030204" pitchFamily="18" charset="0"/>
                      </a:rPr>
                      <m:t>=</m:t>
                    </m:r>
                    <m:r>
                      <a:rPr lang="en-US" sz="1600" b="0" i="1" smtClean="0">
                        <a:latin typeface="Cambria Math" panose="02040503050406030204" pitchFamily="18" charset="0"/>
                      </a:rPr>
                      <m:t>𝑃</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𝑋</m:t>
                        </m:r>
                        <m:r>
                          <a:rPr lang="en-US" sz="1600" b="0" i="1" smtClean="0">
                            <a:latin typeface="Cambria Math" panose="02040503050406030204" pitchFamily="18" charset="0"/>
                          </a:rPr>
                          <m:t>=4</m:t>
                        </m:r>
                      </m:e>
                    </m:d>
                    <m:r>
                      <a:rPr lang="en-US" sz="1600" b="0" i="1" smtClean="0">
                        <a:latin typeface="Cambria Math" panose="02040503050406030204" pitchFamily="18" charset="0"/>
                      </a:rPr>
                      <m:t>+</m:t>
                    </m:r>
                    <m:r>
                      <a:rPr lang="en-US" sz="1600" b="0" i="1" smtClean="0">
                        <a:latin typeface="Cambria Math" panose="02040503050406030204" pitchFamily="18" charset="0"/>
                      </a:rPr>
                      <m:t>𝑃</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𝑋</m:t>
                        </m:r>
                        <m:r>
                          <a:rPr lang="en-US" sz="1600" b="0" i="1" smtClean="0">
                            <a:latin typeface="Cambria Math" panose="02040503050406030204" pitchFamily="18" charset="0"/>
                          </a:rPr>
                          <m:t>=5</m:t>
                        </m:r>
                      </m:e>
                    </m:d>
                  </m:oMath>
                </a14:m>
                <a:endParaRPr lang="en-US" sz="1600" dirty="0">
                  <a:latin typeface="Segoe Print" panose="02000600000000000000" pitchFamily="2" charset="0"/>
                </a:endParaRPr>
              </a:p>
              <a:p>
                <a:pPr>
                  <a:lnSpc>
                    <a:spcPct val="114000"/>
                  </a:lnSpc>
                </a:pPr>
                <a:r>
                  <a:rPr lang="en-US" sz="1600" dirty="0"/>
                  <a:t> 				</a:t>
                </a:r>
                <a14:m>
                  <m:oMath xmlns:m="http://schemas.openxmlformats.org/officeDocument/2006/math">
                    <m:r>
                      <a:rPr lang="en-US" sz="1600" i="1">
                        <a:latin typeface="Cambria Math" panose="02040503050406030204" pitchFamily="18" charset="0"/>
                      </a:rPr>
                      <m:t>=</m:t>
                    </m:r>
                    <m:d>
                      <m:dPr>
                        <m:ctrlPr>
                          <a:rPr lang="en-US" sz="1600" i="1">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r>
                                <m:rPr>
                                  <m:brk m:alnAt="7"/>
                                </m:rPr>
                                <a:rPr lang="en-US" sz="1600" i="1">
                                  <a:latin typeface="Cambria Math" panose="02040503050406030204" pitchFamily="18" charset="0"/>
                                </a:rPr>
                                <m:t>5</m:t>
                              </m:r>
                            </m:e>
                          </m:mr>
                          <m:mr>
                            <m:e>
                              <m:r>
                                <a:rPr lang="en-US" sz="1600" b="0" i="1" smtClean="0">
                                  <a:latin typeface="Cambria Math" panose="02040503050406030204" pitchFamily="18" charset="0"/>
                                </a:rPr>
                                <m:t>4</m:t>
                              </m:r>
                            </m:e>
                          </m:mr>
                        </m:m>
                      </m:e>
                    </m:d>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r>
                              <a:rPr lang="en-US" sz="1600" i="1">
                                <a:latin typeface="Cambria Math" panose="02040503050406030204" pitchFamily="18" charset="0"/>
                              </a:rPr>
                              <m:t>0.25</m:t>
                            </m:r>
                          </m:e>
                        </m:d>
                      </m:e>
                      <m:sup>
                        <m:r>
                          <a:rPr lang="en-US" sz="1600" b="0" i="1" smtClean="0">
                            <a:latin typeface="Cambria Math" panose="02040503050406030204" pitchFamily="18" charset="0"/>
                          </a:rPr>
                          <m:t>4</m:t>
                        </m:r>
                      </m:sup>
                    </m:sSup>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r>
                              <a:rPr lang="en-US" sz="1600" i="1">
                                <a:latin typeface="Cambria Math" panose="02040503050406030204" pitchFamily="18" charset="0"/>
                              </a:rPr>
                              <m:t>0.75</m:t>
                            </m:r>
                          </m:e>
                        </m:d>
                      </m:e>
                      <m:sup>
                        <m:r>
                          <a:rPr lang="en-US" sz="1600" b="0" i="1" smtClean="0">
                            <a:latin typeface="Cambria Math" panose="02040503050406030204" pitchFamily="18" charset="0"/>
                          </a:rPr>
                          <m:t>1</m:t>
                        </m:r>
                      </m:sup>
                    </m:sSup>
                    <m:r>
                      <a:rPr lang="en-US" sz="1600" b="0" i="1" smtClean="0">
                        <a:latin typeface="Cambria Math" panose="02040503050406030204" pitchFamily="18" charset="0"/>
                      </a:rPr>
                      <m:t>+</m:t>
                    </m:r>
                    <m:d>
                      <m:dPr>
                        <m:ctrlPr>
                          <a:rPr lang="en-US" sz="1600" i="1">
                            <a:latin typeface="Cambria Math" panose="02040503050406030204" pitchFamily="18" charset="0"/>
                          </a:rPr>
                        </m:ctrlPr>
                      </m:dPr>
                      <m:e>
                        <m:m>
                          <m:mPr>
                            <m:mcs>
                              <m:mc>
                                <m:mcPr>
                                  <m:count m:val="1"/>
                                  <m:mcJc m:val="center"/>
                                </m:mcPr>
                              </m:mc>
                            </m:mcs>
                            <m:ctrlPr>
                              <a:rPr lang="en-US" sz="1600" i="1">
                                <a:latin typeface="Cambria Math" panose="02040503050406030204" pitchFamily="18" charset="0"/>
                              </a:rPr>
                            </m:ctrlPr>
                          </m:mPr>
                          <m:mr>
                            <m:e>
                              <m:r>
                                <m:rPr>
                                  <m:brk m:alnAt="7"/>
                                </m:rPr>
                                <a:rPr lang="en-US" sz="1600" i="1">
                                  <a:latin typeface="Cambria Math" panose="02040503050406030204" pitchFamily="18" charset="0"/>
                                </a:rPr>
                                <m:t>5</m:t>
                              </m:r>
                            </m:e>
                          </m:mr>
                          <m:mr>
                            <m:e>
                              <m:r>
                                <a:rPr lang="en-US" sz="1600" i="1">
                                  <a:latin typeface="Cambria Math" panose="02040503050406030204" pitchFamily="18" charset="0"/>
                                </a:rPr>
                                <m:t>4</m:t>
                              </m:r>
                            </m:e>
                          </m:mr>
                        </m:m>
                      </m:e>
                    </m:d>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r>
                              <a:rPr lang="en-US" sz="1600" i="1">
                                <a:latin typeface="Cambria Math" panose="02040503050406030204" pitchFamily="18" charset="0"/>
                              </a:rPr>
                              <m:t>0.25</m:t>
                            </m:r>
                          </m:e>
                        </m:d>
                      </m:e>
                      <m:sup>
                        <m:r>
                          <a:rPr lang="en-US" sz="1600" i="1">
                            <a:latin typeface="Cambria Math" panose="02040503050406030204" pitchFamily="18" charset="0"/>
                          </a:rPr>
                          <m:t>4</m:t>
                        </m:r>
                      </m:sup>
                    </m:sSup>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r>
                              <a:rPr lang="en-US" sz="1600" i="1">
                                <a:latin typeface="Cambria Math" panose="02040503050406030204" pitchFamily="18" charset="0"/>
                              </a:rPr>
                              <m:t>0.75</m:t>
                            </m:r>
                          </m:e>
                        </m:d>
                      </m:e>
                      <m:sup>
                        <m:r>
                          <a:rPr lang="en-US" sz="1600" i="1">
                            <a:latin typeface="Cambria Math" panose="02040503050406030204" pitchFamily="18" charset="0"/>
                          </a:rPr>
                          <m:t>1</m:t>
                        </m:r>
                      </m:sup>
                    </m:sSup>
                  </m:oMath>
                </a14:m>
                <a:endParaRPr lang="en-US" sz="1600" dirty="0">
                  <a:latin typeface="Segoe Print" panose="02000600000000000000" pitchFamily="2" charset="0"/>
                </a:endParaRPr>
              </a:p>
              <a:p>
                <a:pPr>
                  <a:lnSpc>
                    <a:spcPct val="114000"/>
                  </a:lnSpc>
                </a:pPr>
                <a:r>
                  <a:rPr lang="en-US" sz="1600" b="0" dirty="0"/>
                  <a:t>  				</a:t>
                </a:r>
                <a14:m>
                  <m:oMath xmlns:m="http://schemas.openxmlformats.org/officeDocument/2006/math">
                    <m:r>
                      <a:rPr lang="en-US" sz="1600" b="0" i="1" smtClean="0">
                        <a:latin typeface="Cambria Math" panose="02040503050406030204" pitchFamily="18" charset="0"/>
                      </a:rPr>
                      <m:t>=</m:t>
                    </m:r>
                    <m:r>
                      <m:rPr>
                        <m:nor/>
                      </m:rPr>
                      <a:rPr lang="en-US" sz="1600">
                        <a:latin typeface="Cambria Math" panose="02040503050406030204" pitchFamily="18" charset="0"/>
                        <a:ea typeface="Cambria Math" panose="02040503050406030204" pitchFamily="18" charset="0"/>
                      </a:rPr>
                      <m:t>0.01465</m:t>
                    </m:r>
                    <m:r>
                      <m:rPr>
                        <m:nor/>
                      </m:rPr>
                      <a:rPr lang="en-US" sz="1600" b="0" i="0" smtClean="0">
                        <a:latin typeface="Cambria Math" panose="02040503050406030204" pitchFamily="18" charset="0"/>
                        <a:ea typeface="Cambria Math" panose="02040503050406030204" pitchFamily="18" charset="0"/>
                      </a:rPr>
                      <m:t>+</m:t>
                    </m:r>
                    <m:r>
                      <m:rPr>
                        <m:nor/>
                      </m:rPr>
                      <a:rPr lang="en-US" sz="1600">
                        <a:latin typeface="Cambria Math" panose="02040503050406030204" pitchFamily="18" charset="0"/>
                        <a:ea typeface="Cambria Math" panose="02040503050406030204" pitchFamily="18" charset="0"/>
                      </a:rPr>
                      <m:t>0.00098</m:t>
                    </m:r>
                  </m:oMath>
                </a14:m>
                <a:endParaRPr lang="en-US" sz="1600" i="1" dirty="0">
                  <a:latin typeface="Cambria Math" panose="02040503050406030204" pitchFamily="18" charset="0"/>
                  <a:ea typeface="Cambria Math" panose="02040503050406030204" pitchFamily="18" charset="0"/>
                </a:endParaRPr>
              </a:p>
              <a:p>
                <a:pPr>
                  <a:lnSpc>
                    <a:spcPct val="114000"/>
                  </a:lnSpc>
                </a:pPr>
                <a:r>
                  <a:rPr lang="en-US" sz="1600" dirty="0"/>
                  <a:t>				</a:t>
                </a:r>
                <a14:m>
                  <m:oMath xmlns:m="http://schemas.openxmlformats.org/officeDocument/2006/math">
                    <m:r>
                      <a:rPr lang="en-US" sz="1600" i="1" smtClean="0">
                        <a:latin typeface="Cambria Math" panose="02040503050406030204" pitchFamily="18" charset="0"/>
                      </a:rPr>
                      <m:t>=</m:t>
                    </m:r>
                    <m:r>
                      <a:rPr lang="en-US" sz="1600" i="1">
                        <a:latin typeface="Cambria Math" panose="02040503050406030204" pitchFamily="18" charset="0"/>
                      </a:rPr>
                      <m:t>0.01563</m:t>
                    </m:r>
                  </m:oMath>
                </a14:m>
                <a:endParaRPr lang="en-US" sz="1600" dirty="0">
                  <a:latin typeface="Segoe Print" panose="02000600000000000000" pitchFamily="2" charset="0"/>
                </a:endParaRPr>
              </a:p>
              <a:p>
                <a:pPr>
                  <a:lnSpc>
                    <a:spcPct val="114000"/>
                  </a:lnSpc>
                </a:pPr>
                <a:endParaRPr lang="en-US" sz="800" dirty="0">
                  <a:latin typeface="Segoe Print" panose="02000600000000000000" pitchFamily="2" charset="0"/>
                </a:endParaRPr>
              </a:p>
              <a:p>
                <a:pPr>
                  <a:lnSpc>
                    <a:spcPct val="114000"/>
                  </a:lnSpc>
                </a:pPr>
                <a:r>
                  <a:rPr lang="en-US" sz="1400" dirty="0">
                    <a:latin typeface="Segoe Print" panose="02000600000000000000" pitchFamily="2" charset="0"/>
                  </a:rPr>
                  <a:t>Because there’s only about a 1.5% probability of having more than 3 children with type O blood, the parents should definitely be surprised if this happens.</a:t>
                </a:r>
              </a:p>
            </p:txBody>
          </p:sp>
        </mc:Choice>
        <mc:Fallback xmlns="">
          <p:sp>
            <p:nvSpPr>
              <p:cNvPr id="9" name="Rectangle: Rounded Corners 8">
                <a:extLst>
                  <a:ext uri="{FF2B5EF4-FFF2-40B4-BE49-F238E27FC236}">
                    <a16:creationId xmlns:a16="http://schemas.microsoft.com/office/drawing/2014/main" id="{29FEF105-D033-4E37-AFA5-42027093E7CD}"/>
                  </a:ext>
                </a:extLst>
              </p:cNvPr>
              <p:cNvSpPr>
                <a:spLocks noRot="1" noChangeAspect="1" noMove="1" noResize="1" noEditPoints="1" noAdjustHandles="1" noChangeArrowheads="1" noChangeShapeType="1" noTextEdit="1"/>
              </p:cNvSpPr>
              <p:nvPr/>
            </p:nvSpPr>
            <p:spPr>
              <a:xfrm>
                <a:off x="628650" y="3108671"/>
                <a:ext cx="7886700" cy="3022955"/>
              </a:xfrm>
              <a:prstGeom prst="roundRect">
                <a:avLst/>
              </a:prstGeom>
              <a:blipFill>
                <a:blip r:embed="rId2"/>
                <a:stretch>
                  <a:fillRect/>
                </a:stretch>
              </a:blipFill>
              <a:ln>
                <a:solidFill>
                  <a:srgbClr val="CCCCFF"/>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215719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a:bodyPr>
          <a:lstStyle/>
          <a:p>
            <a:r>
              <a:rPr lang="en-US" dirty="0"/>
              <a:t>Calculating Binomial Probabilities</a:t>
            </a:r>
          </a:p>
        </p:txBody>
      </p:sp>
      <p:sp>
        <p:nvSpPr>
          <p:cNvPr id="3" name="Rectangle 2">
            <a:extLst>
              <a:ext uri="{FF2B5EF4-FFF2-40B4-BE49-F238E27FC236}">
                <a16:creationId xmlns:a16="http://schemas.microsoft.com/office/drawing/2014/main" id="{45A72A27-58D3-486B-B4BE-E2ED2ED2E247}"/>
              </a:ext>
            </a:extLst>
          </p:cNvPr>
          <p:cNvSpPr/>
          <p:nvPr/>
        </p:nvSpPr>
        <p:spPr>
          <a:xfrm>
            <a:off x="1009291" y="1381170"/>
            <a:ext cx="7282042" cy="400110"/>
          </a:xfrm>
          <a:prstGeom prst="rect">
            <a:avLst/>
          </a:prstGeom>
        </p:spPr>
        <p:txBody>
          <a:bodyPr wrap="square">
            <a:spAutoFit/>
          </a:bodyPr>
          <a:lstStyle/>
          <a:p>
            <a:r>
              <a:rPr lang="pt-BR" sz="2000" dirty="0"/>
              <a:t>To compute binomial probabilities on the TI-83/84 calculator:</a:t>
            </a:r>
          </a:p>
        </p:txBody>
      </p:sp>
    </p:spTree>
    <p:extLst>
      <p:ext uri="{BB962C8B-B14F-4D97-AF65-F5344CB8AC3E}">
        <p14:creationId xmlns:p14="http://schemas.microsoft.com/office/powerpoint/2010/main" val="42800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a:bodyPr>
          <a:lstStyle/>
          <a:p>
            <a:r>
              <a:rPr lang="en-US" dirty="0"/>
              <a:t>Calculating Binomial Probabilities</a:t>
            </a:r>
          </a:p>
        </p:txBody>
      </p:sp>
      <p:sp>
        <p:nvSpPr>
          <p:cNvPr id="3" name="Rectangle 2">
            <a:extLst>
              <a:ext uri="{FF2B5EF4-FFF2-40B4-BE49-F238E27FC236}">
                <a16:creationId xmlns:a16="http://schemas.microsoft.com/office/drawing/2014/main" id="{45A72A27-58D3-486B-B4BE-E2ED2ED2E247}"/>
              </a:ext>
            </a:extLst>
          </p:cNvPr>
          <p:cNvSpPr/>
          <p:nvPr/>
        </p:nvSpPr>
        <p:spPr>
          <a:xfrm>
            <a:off x="1009291" y="1381170"/>
            <a:ext cx="7282042" cy="707886"/>
          </a:xfrm>
          <a:prstGeom prst="rect">
            <a:avLst/>
          </a:prstGeom>
        </p:spPr>
        <p:txBody>
          <a:bodyPr wrap="square">
            <a:spAutoFit/>
          </a:bodyPr>
          <a:lstStyle/>
          <a:p>
            <a:r>
              <a:rPr lang="pt-BR" sz="2000" dirty="0"/>
              <a:t>To compute binomial probabilities on the TI-83/84 calculator:</a:t>
            </a:r>
          </a:p>
          <a:p>
            <a:pPr lvl="1"/>
            <a:r>
              <a:rPr lang="pt-BR" sz="2000" dirty="0"/>
              <a:t>binom</a:t>
            </a:r>
            <a:r>
              <a:rPr lang="pt-BR" sz="2000" b="1" dirty="0">
                <a:solidFill>
                  <a:srgbClr val="FF0000"/>
                </a:solidFill>
              </a:rPr>
              <a:t>p</a:t>
            </a:r>
            <a:r>
              <a:rPr lang="pt-BR" sz="2000" dirty="0"/>
              <a:t>df (</a:t>
            </a:r>
            <a:r>
              <a:rPr lang="pt-BR" sz="2000" i="1" dirty="0"/>
              <a:t>n</a:t>
            </a:r>
            <a:r>
              <a:rPr lang="pt-BR" sz="2000" dirty="0"/>
              <a:t>,</a:t>
            </a:r>
            <a:r>
              <a:rPr lang="pt-BR" sz="2000" i="1" dirty="0"/>
              <a:t>p</a:t>
            </a:r>
            <a:r>
              <a:rPr lang="pt-BR" sz="2000" dirty="0"/>
              <a:t>,</a:t>
            </a:r>
            <a:r>
              <a:rPr lang="pt-BR" sz="2000" i="1" dirty="0"/>
              <a:t>k</a:t>
            </a:r>
            <a:r>
              <a:rPr lang="pt-BR" sz="2000" dirty="0"/>
              <a:t>) computes </a:t>
            </a:r>
            <a:r>
              <a:rPr lang="pt-BR" sz="2000" i="1" dirty="0"/>
              <a:t>P</a:t>
            </a:r>
            <a:r>
              <a:rPr lang="pt-BR" sz="2000" dirty="0"/>
              <a:t>(X</a:t>
            </a:r>
            <a:r>
              <a:rPr lang="pt-BR" sz="2000" i="1" dirty="0"/>
              <a:t> </a:t>
            </a:r>
            <a:r>
              <a:rPr lang="pt-BR" sz="2000" b="1" dirty="0">
                <a:solidFill>
                  <a:srgbClr val="FF0000"/>
                </a:solidFill>
              </a:rPr>
              <a:t>=</a:t>
            </a:r>
            <a:r>
              <a:rPr lang="pt-BR" sz="2000" dirty="0"/>
              <a:t> </a:t>
            </a:r>
            <a:r>
              <a:rPr lang="pt-BR" sz="2000" i="1" dirty="0"/>
              <a:t>k</a:t>
            </a:r>
            <a:r>
              <a:rPr lang="pt-BR" sz="2000" dirty="0"/>
              <a:t>)</a:t>
            </a:r>
          </a:p>
        </p:txBody>
      </p:sp>
      <p:pic>
        <p:nvPicPr>
          <p:cNvPr id="4" name="Picture 3">
            <a:extLst>
              <a:ext uri="{FF2B5EF4-FFF2-40B4-BE49-F238E27FC236}">
                <a16:creationId xmlns:a16="http://schemas.microsoft.com/office/drawing/2014/main" id="{72F447CE-4851-4CC8-8114-2B47281443B5}"/>
              </a:ext>
            </a:extLst>
          </p:cNvPr>
          <p:cNvPicPr>
            <a:picLocks noChangeAspect="1"/>
          </p:cNvPicPr>
          <p:nvPr/>
        </p:nvPicPr>
        <p:blipFill>
          <a:blip r:embed="rId2"/>
          <a:stretch>
            <a:fillRect/>
          </a:stretch>
        </p:blipFill>
        <p:spPr>
          <a:xfrm>
            <a:off x="4819470" y="2558733"/>
            <a:ext cx="2314575" cy="1740534"/>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ED78AC1-CBAF-488C-A50E-01BA72F0BBD2}"/>
                  </a:ext>
                </a:extLst>
              </p:cNvPr>
              <p:cNvSpPr txBox="1"/>
              <p:nvPr/>
            </p:nvSpPr>
            <p:spPr>
              <a:xfrm>
                <a:off x="2323471" y="2869719"/>
                <a:ext cx="2362826" cy="923330"/>
              </a:xfrm>
              <a:prstGeom prst="rect">
                <a:avLst/>
              </a:prstGeom>
              <a:noFill/>
            </p:spPr>
            <p:txBody>
              <a:bodyPr wrap="none" lIns="0" tIns="0" rIns="0" bIns="0" rtlCol="0">
                <a:spAutoFit/>
              </a:bodyPr>
              <a:lstStyle/>
              <a:p>
                <a14:m>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r>
                          <a:rPr lang="en-US" sz="2000" b="0" i="1" smtClean="0">
                            <a:latin typeface="Cambria Math" panose="02040503050406030204" pitchFamily="18" charset="0"/>
                          </a:rPr>
                          <m:t>=3</m:t>
                        </m:r>
                      </m:e>
                    </m:d>
                  </m:oMath>
                </a14:m>
                <a:r>
                  <a:rPr lang="en-US" sz="2000" dirty="0"/>
                  <a:t>, </a:t>
                </a:r>
                <a:br>
                  <a:rPr lang="en-US" sz="2000" dirty="0"/>
                </a:br>
                <a:r>
                  <a:rPr lang="en-US" sz="2000" dirty="0"/>
                  <a:t>where X is binomial </a:t>
                </a:r>
                <a:br>
                  <a:rPr lang="en-US" sz="2000" dirty="0"/>
                </a:br>
                <a:r>
                  <a:rPr lang="en-US" sz="2000" dirty="0"/>
                  <a:t>with </a:t>
                </a:r>
                <a:r>
                  <a:rPr lang="en-US" sz="2000" i="1" dirty="0"/>
                  <a:t>n</a:t>
                </a:r>
                <a:r>
                  <a:rPr lang="en-US" sz="2000" dirty="0"/>
                  <a:t> = 5 and </a:t>
                </a:r>
                <a:r>
                  <a:rPr lang="en-US" sz="2000" i="1" dirty="0"/>
                  <a:t>p</a:t>
                </a:r>
                <a:r>
                  <a:rPr lang="en-US" sz="2000" dirty="0"/>
                  <a:t> = 0.25</a:t>
                </a:r>
              </a:p>
            </p:txBody>
          </p:sp>
        </mc:Choice>
        <mc:Fallback xmlns="">
          <p:sp>
            <p:nvSpPr>
              <p:cNvPr id="16" name="TextBox 15">
                <a:extLst>
                  <a:ext uri="{FF2B5EF4-FFF2-40B4-BE49-F238E27FC236}">
                    <a16:creationId xmlns:a16="http://schemas.microsoft.com/office/drawing/2014/main" id="{2ED78AC1-CBAF-488C-A50E-01BA72F0BBD2}"/>
                  </a:ext>
                </a:extLst>
              </p:cNvPr>
              <p:cNvSpPr txBox="1">
                <a:spLocks noRot="1" noChangeAspect="1" noMove="1" noResize="1" noEditPoints="1" noAdjustHandles="1" noChangeArrowheads="1" noChangeShapeType="1" noTextEdit="1"/>
              </p:cNvSpPr>
              <p:nvPr/>
            </p:nvSpPr>
            <p:spPr>
              <a:xfrm>
                <a:off x="2323471" y="2869719"/>
                <a:ext cx="2362826" cy="923330"/>
              </a:xfrm>
              <a:prstGeom prst="rect">
                <a:avLst/>
              </a:prstGeom>
              <a:blipFill>
                <a:blip r:embed="rId4"/>
                <a:stretch>
                  <a:fillRect l="-6443" t="-8609" r="-5670" b="-15894"/>
                </a:stretch>
              </a:blipFill>
            </p:spPr>
            <p:txBody>
              <a:bodyPr/>
              <a:lstStyle/>
              <a:p>
                <a:r>
                  <a:rPr lang="en-US">
                    <a:noFill/>
                  </a:rPr>
                  <a:t> </a:t>
                </a:r>
              </a:p>
            </p:txBody>
          </p:sp>
        </mc:Fallback>
      </mc:AlternateContent>
      <p:sp>
        <p:nvSpPr>
          <p:cNvPr id="7" name="Arrow: Down 6">
            <a:extLst>
              <a:ext uri="{FF2B5EF4-FFF2-40B4-BE49-F238E27FC236}">
                <a16:creationId xmlns:a16="http://schemas.microsoft.com/office/drawing/2014/main" id="{07B9C9EB-B9BC-4FB0-AD1E-A22939FDD8BA}"/>
              </a:ext>
            </a:extLst>
          </p:cNvPr>
          <p:cNvSpPr/>
          <p:nvPr/>
        </p:nvSpPr>
        <p:spPr>
          <a:xfrm rot="10800000">
            <a:off x="5217902" y="2978063"/>
            <a:ext cx="173607" cy="45188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710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a:bodyPr>
          <a:lstStyle/>
          <a:p>
            <a:r>
              <a:rPr lang="en-US" dirty="0"/>
              <a:t>Calculating Binomial Probabilities</a:t>
            </a:r>
          </a:p>
        </p:txBody>
      </p:sp>
      <p:sp>
        <p:nvSpPr>
          <p:cNvPr id="3" name="Rectangle 2">
            <a:extLst>
              <a:ext uri="{FF2B5EF4-FFF2-40B4-BE49-F238E27FC236}">
                <a16:creationId xmlns:a16="http://schemas.microsoft.com/office/drawing/2014/main" id="{45A72A27-58D3-486B-B4BE-E2ED2ED2E247}"/>
              </a:ext>
            </a:extLst>
          </p:cNvPr>
          <p:cNvSpPr/>
          <p:nvPr/>
        </p:nvSpPr>
        <p:spPr>
          <a:xfrm>
            <a:off x="1009291" y="1381170"/>
            <a:ext cx="7282042" cy="1015663"/>
          </a:xfrm>
          <a:prstGeom prst="rect">
            <a:avLst/>
          </a:prstGeom>
        </p:spPr>
        <p:txBody>
          <a:bodyPr wrap="square">
            <a:spAutoFit/>
          </a:bodyPr>
          <a:lstStyle/>
          <a:p>
            <a:r>
              <a:rPr lang="pt-BR" sz="2000" dirty="0"/>
              <a:t>To compute binomial probabilities on the TI-83/84 calculator:</a:t>
            </a:r>
          </a:p>
          <a:p>
            <a:pPr lvl="1"/>
            <a:r>
              <a:rPr lang="pt-BR" sz="2000" dirty="0"/>
              <a:t>binom</a:t>
            </a:r>
            <a:r>
              <a:rPr lang="pt-BR" sz="2000" b="1" dirty="0">
                <a:solidFill>
                  <a:srgbClr val="FF0000"/>
                </a:solidFill>
              </a:rPr>
              <a:t>p</a:t>
            </a:r>
            <a:r>
              <a:rPr lang="pt-BR" sz="2000" dirty="0"/>
              <a:t>df (</a:t>
            </a:r>
            <a:r>
              <a:rPr lang="pt-BR" sz="2000" i="1" dirty="0"/>
              <a:t>n</a:t>
            </a:r>
            <a:r>
              <a:rPr lang="pt-BR" sz="2000" dirty="0"/>
              <a:t>,</a:t>
            </a:r>
            <a:r>
              <a:rPr lang="pt-BR" sz="2000" i="1" dirty="0"/>
              <a:t>p</a:t>
            </a:r>
            <a:r>
              <a:rPr lang="pt-BR" sz="2000" dirty="0"/>
              <a:t>,</a:t>
            </a:r>
            <a:r>
              <a:rPr lang="pt-BR" sz="2000" i="1" dirty="0"/>
              <a:t>k</a:t>
            </a:r>
            <a:r>
              <a:rPr lang="pt-BR" sz="2000" dirty="0"/>
              <a:t>) computes </a:t>
            </a:r>
            <a:r>
              <a:rPr lang="pt-BR" sz="2000" i="1" dirty="0"/>
              <a:t>P</a:t>
            </a:r>
            <a:r>
              <a:rPr lang="pt-BR" sz="2000" dirty="0"/>
              <a:t>(X</a:t>
            </a:r>
            <a:r>
              <a:rPr lang="pt-BR" sz="2000" i="1" dirty="0"/>
              <a:t> </a:t>
            </a:r>
            <a:r>
              <a:rPr lang="pt-BR" sz="2000" b="1" dirty="0">
                <a:solidFill>
                  <a:srgbClr val="FF0000"/>
                </a:solidFill>
              </a:rPr>
              <a:t>=</a:t>
            </a:r>
            <a:r>
              <a:rPr lang="pt-BR" sz="2000" dirty="0"/>
              <a:t> </a:t>
            </a:r>
            <a:r>
              <a:rPr lang="pt-BR" sz="2000" i="1" dirty="0"/>
              <a:t>k</a:t>
            </a:r>
            <a:r>
              <a:rPr lang="pt-BR" sz="2000" dirty="0"/>
              <a:t>)</a:t>
            </a:r>
          </a:p>
          <a:p>
            <a:pPr lvl="1"/>
            <a:r>
              <a:rPr lang="en-US" sz="2000" dirty="0" err="1"/>
              <a:t>binom</a:t>
            </a:r>
            <a:r>
              <a:rPr lang="en-US" sz="2000" b="1" dirty="0" err="1">
                <a:solidFill>
                  <a:srgbClr val="0070C0"/>
                </a:solidFill>
              </a:rPr>
              <a:t>c</a:t>
            </a:r>
            <a:r>
              <a:rPr lang="en-US" sz="2000" dirty="0" err="1"/>
              <a:t>df</a:t>
            </a:r>
            <a:r>
              <a:rPr lang="en-US" sz="2000" dirty="0"/>
              <a:t> (</a:t>
            </a:r>
            <a:r>
              <a:rPr lang="pt-BR" sz="2000" i="1" dirty="0"/>
              <a:t>n</a:t>
            </a:r>
            <a:r>
              <a:rPr lang="pt-BR" sz="2000" dirty="0"/>
              <a:t>,</a:t>
            </a:r>
            <a:r>
              <a:rPr lang="pt-BR" sz="2000" i="1" dirty="0"/>
              <a:t>p</a:t>
            </a:r>
            <a:r>
              <a:rPr lang="pt-BR" sz="2000" dirty="0"/>
              <a:t>,</a:t>
            </a:r>
            <a:r>
              <a:rPr lang="pt-BR" sz="2000" i="1" dirty="0"/>
              <a:t>k</a:t>
            </a:r>
            <a:r>
              <a:rPr lang="en-US" sz="2000" dirty="0"/>
              <a:t>) computes </a:t>
            </a:r>
            <a:r>
              <a:rPr lang="en-US" sz="2000" i="1" dirty="0"/>
              <a:t>P</a:t>
            </a:r>
            <a:r>
              <a:rPr lang="en-US" sz="2000" dirty="0"/>
              <a:t>(X</a:t>
            </a:r>
            <a:r>
              <a:rPr lang="en-US" sz="2000" i="1" dirty="0"/>
              <a:t> </a:t>
            </a:r>
            <a:r>
              <a:rPr lang="en-US" sz="2000" b="1" dirty="0">
                <a:solidFill>
                  <a:srgbClr val="0070C0"/>
                </a:solidFill>
              </a:rPr>
              <a:t>≤</a:t>
            </a:r>
            <a:r>
              <a:rPr lang="en-US" sz="2000" i="1" dirty="0"/>
              <a:t> k</a:t>
            </a:r>
            <a:r>
              <a:rPr lang="en-US" sz="2000" dirty="0"/>
              <a:t>)</a:t>
            </a:r>
          </a:p>
        </p:txBody>
      </p:sp>
      <p:pic>
        <p:nvPicPr>
          <p:cNvPr id="4" name="Picture 3">
            <a:extLst>
              <a:ext uri="{FF2B5EF4-FFF2-40B4-BE49-F238E27FC236}">
                <a16:creationId xmlns:a16="http://schemas.microsoft.com/office/drawing/2014/main" id="{72F447CE-4851-4CC8-8114-2B47281443B5}"/>
              </a:ext>
            </a:extLst>
          </p:cNvPr>
          <p:cNvPicPr>
            <a:picLocks noChangeAspect="1"/>
          </p:cNvPicPr>
          <p:nvPr/>
        </p:nvPicPr>
        <p:blipFill>
          <a:blip r:embed="rId2"/>
          <a:stretch>
            <a:fillRect/>
          </a:stretch>
        </p:blipFill>
        <p:spPr>
          <a:xfrm>
            <a:off x="4819470" y="2558733"/>
            <a:ext cx="2314575" cy="1740534"/>
          </a:xfrm>
          <a:prstGeom prst="rect">
            <a:avLst/>
          </a:prstGeom>
        </p:spPr>
      </p:pic>
      <p:pic>
        <p:nvPicPr>
          <p:cNvPr id="6" name="Picture 5">
            <a:extLst>
              <a:ext uri="{FF2B5EF4-FFF2-40B4-BE49-F238E27FC236}">
                <a16:creationId xmlns:a16="http://schemas.microsoft.com/office/drawing/2014/main" id="{4272FCD3-C0FE-4966-9800-CB2401FB402E}"/>
              </a:ext>
            </a:extLst>
          </p:cNvPr>
          <p:cNvPicPr>
            <a:picLocks noChangeAspect="1"/>
          </p:cNvPicPr>
          <p:nvPr/>
        </p:nvPicPr>
        <p:blipFill>
          <a:blip r:embed="rId3"/>
          <a:stretch>
            <a:fillRect/>
          </a:stretch>
        </p:blipFill>
        <p:spPr>
          <a:xfrm>
            <a:off x="5976758" y="4463066"/>
            <a:ext cx="2314575" cy="1740534"/>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ED78AC1-CBAF-488C-A50E-01BA72F0BBD2}"/>
                  </a:ext>
                </a:extLst>
              </p:cNvPr>
              <p:cNvSpPr txBox="1"/>
              <p:nvPr/>
            </p:nvSpPr>
            <p:spPr>
              <a:xfrm>
                <a:off x="2323471" y="2869719"/>
                <a:ext cx="2362826" cy="923330"/>
              </a:xfrm>
              <a:prstGeom prst="rect">
                <a:avLst/>
              </a:prstGeom>
              <a:noFill/>
            </p:spPr>
            <p:txBody>
              <a:bodyPr wrap="none" lIns="0" tIns="0" rIns="0" bIns="0" rtlCol="0">
                <a:spAutoFit/>
              </a:bodyPr>
              <a:lstStyle/>
              <a:p>
                <a14:m>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r>
                          <a:rPr lang="en-US" sz="2000" b="0" i="1" smtClean="0">
                            <a:latin typeface="Cambria Math" panose="02040503050406030204" pitchFamily="18" charset="0"/>
                          </a:rPr>
                          <m:t>=3</m:t>
                        </m:r>
                      </m:e>
                    </m:d>
                  </m:oMath>
                </a14:m>
                <a:r>
                  <a:rPr lang="en-US" sz="2000" dirty="0"/>
                  <a:t>, </a:t>
                </a:r>
                <a:br>
                  <a:rPr lang="en-US" sz="2000" dirty="0"/>
                </a:br>
                <a:r>
                  <a:rPr lang="en-US" sz="2000" dirty="0"/>
                  <a:t>where X is binomial </a:t>
                </a:r>
                <a:br>
                  <a:rPr lang="en-US" sz="2000" dirty="0"/>
                </a:br>
                <a:r>
                  <a:rPr lang="en-US" sz="2000" dirty="0"/>
                  <a:t>with </a:t>
                </a:r>
                <a:r>
                  <a:rPr lang="en-US" sz="2000" i="1" dirty="0"/>
                  <a:t>n</a:t>
                </a:r>
                <a:r>
                  <a:rPr lang="en-US" sz="2000" dirty="0"/>
                  <a:t> = 5 and </a:t>
                </a:r>
                <a:r>
                  <a:rPr lang="en-US" sz="2000" i="1" dirty="0"/>
                  <a:t>p</a:t>
                </a:r>
                <a:r>
                  <a:rPr lang="en-US" sz="2000" dirty="0"/>
                  <a:t> = 0.25</a:t>
                </a:r>
              </a:p>
            </p:txBody>
          </p:sp>
        </mc:Choice>
        <mc:Fallback xmlns="">
          <p:sp>
            <p:nvSpPr>
              <p:cNvPr id="16" name="TextBox 15">
                <a:extLst>
                  <a:ext uri="{FF2B5EF4-FFF2-40B4-BE49-F238E27FC236}">
                    <a16:creationId xmlns:a16="http://schemas.microsoft.com/office/drawing/2014/main" id="{2ED78AC1-CBAF-488C-A50E-01BA72F0BBD2}"/>
                  </a:ext>
                </a:extLst>
              </p:cNvPr>
              <p:cNvSpPr txBox="1">
                <a:spLocks noRot="1" noChangeAspect="1" noMove="1" noResize="1" noEditPoints="1" noAdjustHandles="1" noChangeArrowheads="1" noChangeShapeType="1" noTextEdit="1"/>
              </p:cNvSpPr>
              <p:nvPr/>
            </p:nvSpPr>
            <p:spPr>
              <a:xfrm>
                <a:off x="2323471" y="2869719"/>
                <a:ext cx="2362826" cy="923330"/>
              </a:xfrm>
              <a:prstGeom prst="rect">
                <a:avLst/>
              </a:prstGeom>
              <a:blipFill>
                <a:blip r:embed="rId4"/>
                <a:stretch>
                  <a:fillRect l="-6443" t="-8609" r="-5670" b="-15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6C97F51-C6FC-471C-91FA-A526F0F9EE82}"/>
                  </a:ext>
                </a:extLst>
              </p:cNvPr>
              <p:cNvSpPr txBox="1"/>
              <p:nvPr/>
            </p:nvSpPr>
            <p:spPr>
              <a:xfrm>
                <a:off x="3018831" y="4773898"/>
                <a:ext cx="2957926" cy="923330"/>
              </a:xfrm>
              <a:prstGeom prst="rect">
                <a:avLst/>
              </a:prstGeom>
              <a:noFill/>
            </p:spPr>
            <p:txBody>
              <a:bodyPr wrap="none" lIns="0" tIns="0" rIns="0" bIns="0" rtlCol="0">
                <a:spAutoFit/>
              </a:bodyPr>
              <a:lstStyle/>
              <a:p>
                <a14:m>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r>
                          <a:rPr lang="en-US" sz="2000" b="0" i="1" smtClean="0">
                            <a:latin typeface="Cambria Math" panose="02040503050406030204" pitchFamily="18" charset="0"/>
                          </a:rPr>
                          <m:t>&gt;3</m:t>
                        </m:r>
                      </m:e>
                    </m:d>
                    <m:r>
                      <a:rPr lang="en-US" sz="2000" b="0" i="1" smtClean="0">
                        <a:latin typeface="Cambria Math" panose="02040503050406030204" pitchFamily="18" charset="0"/>
                      </a:rPr>
                      <m:t>=1−</m:t>
                    </m:r>
                    <m:r>
                      <a:rPr lang="en-US" sz="2000" b="0" i="1" smtClean="0">
                        <a:latin typeface="Cambria Math" panose="02040503050406030204" pitchFamily="18" charset="0"/>
                      </a:rPr>
                      <m:t>𝑃</m:t>
                    </m:r>
                    <m:r>
                      <a:rPr lang="en-US" sz="2000" b="0" i="1" smtClean="0">
                        <a:latin typeface="Cambria Math" panose="02040503050406030204" pitchFamily="18" charset="0"/>
                      </a:rPr>
                      <m:t>(</m:t>
                    </m:r>
                    <m:r>
                      <a:rPr lang="en-US" sz="2000" b="0" i="1" smtClean="0">
                        <a:latin typeface="Cambria Math" panose="02040503050406030204" pitchFamily="18" charset="0"/>
                      </a:rPr>
                      <m:t>𝑋</m:t>
                    </m:r>
                    <m:r>
                      <a:rPr lang="en-US" sz="2000" b="0" i="1" smtClean="0">
                        <a:latin typeface="Cambria Math" panose="02040503050406030204" pitchFamily="18" charset="0"/>
                        <a:ea typeface="Cambria Math" panose="02040503050406030204" pitchFamily="18" charset="0"/>
                      </a:rPr>
                      <m:t>≤3</m:t>
                    </m:r>
                    <m:r>
                      <a:rPr lang="en-US" sz="2000" b="0" i="1" smtClean="0">
                        <a:latin typeface="Cambria Math" panose="02040503050406030204" pitchFamily="18" charset="0"/>
                      </a:rPr>
                      <m:t>)</m:t>
                    </m:r>
                  </m:oMath>
                </a14:m>
                <a:r>
                  <a:rPr lang="en-US" sz="2000" dirty="0"/>
                  <a:t>, </a:t>
                </a:r>
                <a:br>
                  <a:rPr lang="en-US" sz="2000" dirty="0"/>
                </a:br>
                <a:r>
                  <a:rPr lang="en-US" sz="2000" dirty="0"/>
                  <a:t>where X is binomial </a:t>
                </a:r>
                <a:br>
                  <a:rPr lang="en-US" sz="2000" dirty="0"/>
                </a:br>
                <a:r>
                  <a:rPr lang="en-US" sz="2000" dirty="0"/>
                  <a:t>with </a:t>
                </a:r>
                <a:r>
                  <a:rPr lang="en-US" sz="2000" i="1" dirty="0"/>
                  <a:t>n</a:t>
                </a:r>
                <a:r>
                  <a:rPr lang="en-US" sz="2000" dirty="0"/>
                  <a:t> = 5 and </a:t>
                </a:r>
                <a:r>
                  <a:rPr lang="en-US" sz="2000" i="1" dirty="0"/>
                  <a:t>p</a:t>
                </a:r>
                <a:r>
                  <a:rPr lang="en-US" sz="2000" dirty="0"/>
                  <a:t> = 0.25</a:t>
                </a:r>
              </a:p>
            </p:txBody>
          </p:sp>
        </mc:Choice>
        <mc:Fallback xmlns="">
          <p:sp>
            <p:nvSpPr>
              <p:cNvPr id="17" name="TextBox 16">
                <a:extLst>
                  <a:ext uri="{FF2B5EF4-FFF2-40B4-BE49-F238E27FC236}">
                    <a16:creationId xmlns:a16="http://schemas.microsoft.com/office/drawing/2014/main" id="{E6C97F51-C6FC-471C-91FA-A526F0F9EE82}"/>
                  </a:ext>
                </a:extLst>
              </p:cNvPr>
              <p:cNvSpPr txBox="1">
                <a:spLocks noRot="1" noChangeAspect="1" noMove="1" noResize="1" noEditPoints="1" noAdjustHandles="1" noChangeArrowheads="1" noChangeShapeType="1" noTextEdit="1"/>
              </p:cNvSpPr>
              <p:nvPr/>
            </p:nvSpPr>
            <p:spPr>
              <a:xfrm>
                <a:off x="3018831" y="4773898"/>
                <a:ext cx="2957926" cy="923330"/>
              </a:xfrm>
              <a:prstGeom prst="rect">
                <a:avLst/>
              </a:prstGeom>
              <a:blipFill>
                <a:blip r:embed="rId5"/>
                <a:stretch>
                  <a:fillRect l="-5155" t="-8553" r="-4536" b="-15789"/>
                </a:stretch>
              </a:blipFill>
            </p:spPr>
            <p:txBody>
              <a:bodyPr/>
              <a:lstStyle/>
              <a:p>
                <a:r>
                  <a:rPr lang="en-US">
                    <a:noFill/>
                  </a:rPr>
                  <a:t> </a:t>
                </a:r>
              </a:p>
            </p:txBody>
          </p:sp>
        </mc:Fallback>
      </mc:AlternateContent>
      <p:sp>
        <p:nvSpPr>
          <p:cNvPr id="8" name="Arrow: Down 7">
            <a:extLst>
              <a:ext uri="{FF2B5EF4-FFF2-40B4-BE49-F238E27FC236}">
                <a16:creationId xmlns:a16="http://schemas.microsoft.com/office/drawing/2014/main" id="{51C00884-B72D-4AB3-9BC8-BC0C175201C0}"/>
              </a:ext>
            </a:extLst>
          </p:cNvPr>
          <p:cNvSpPr/>
          <p:nvPr/>
        </p:nvSpPr>
        <p:spPr>
          <a:xfrm rot="10800000">
            <a:off x="6370966" y="4881447"/>
            <a:ext cx="202361" cy="451886"/>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C8CED4F6-B969-47A6-87F2-A647216EA39A}"/>
              </a:ext>
            </a:extLst>
          </p:cNvPr>
          <p:cNvSpPr/>
          <p:nvPr/>
        </p:nvSpPr>
        <p:spPr>
          <a:xfrm rot="10800000">
            <a:off x="5217902" y="2978063"/>
            <a:ext cx="173607" cy="45188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474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a:bodyPr>
          <a:lstStyle/>
          <a:p>
            <a:r>
              <a:rPr lang="en-US" dirty="0"/>
              <a:t>Calculating Binomial Probabilities</a:t>
            </a:r>
          </a:p>
        </p:txBody>
      </p:sp>
      <p:grpSp>
        <p:nvGrpSpPr>
          <p:cNvPr id="12" name="Group 11">
            <a:extLst>
              <a:ext uri="{FF2B5EF4-FFF2-40B4-BE49-F238E27FC236}">
                <a16:creationId xmlns:a16="http://schemas.microsoft.com/office/drawing/2014/main" id="{EDA4C05C-63C3-4650-A316-44D4FF40FBF2}"/>
              </a:ext>
            </a:extLst>
          </p:cNvPr>
          <p:cNvGrpSpPr/>
          <p:nvPr/>
        </p:nvGrpSpPr>
        <p:grpSpPr>
          <a:xfrm>
            <a:off x="628650" y="1535502"/>
            <a:ext cx="7886700" cy="3899140"/>
            <a:chOff x="843992" y="3390104"/>
            <a:chExt cx="7142671" cy="4742185"/>
          </a:xfrm>
        </p:grpSpPr>
        <p:sp>
          <p:nvSpPr>
            <p:cNvPr id="13" name="TextBox 12">
              <a:extLst>
                <a:ext uri="{FF2B5EF4-FFF2-40B4-BE49-F238E27FC236}">
                  <a16:creationId xmlns:a16="http://schemas.microsoft.com/office/drawing/2014/main" id="{2B54B6B1-4862-4A6F-B3FC-07A83A1121AA}"/>
                </a:ext>
              </a:extLst>
            </p:cNvPr>
            <p:cNvSpPr txBox="1"/>
            <p:nvPr/>
          </p:nvSpPr>
          <p:spPr>
            <a:xfrm>
              <a:off x="843992" y="3390104"/>
              <a:ext cx="7142671" cy="507459"/>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2400" dirty="0"/>
                <a:t>How to Find Binomial Probabilities</a:t>
              </a:r>
            </a:p>
          </p:txBody>
        </p:sp>
        <p:sp>
          <p:nvSpPr>
            <p:cNvPr id="15" name="TextBox 14">
              <a:extLst>
                <a:ext uri="{FF2B5EF4-FFF2-40B4-BE49-F238E27FC236}">
                  <a16:creationId xmlns:a16="http://schemas.microsoft.com/office/drawing/2014/main" id="{5D87713D-9118-4AA7-B6D0-EFEB47B7662F}"/>
                </a:ext>
              </a:extLst>
            </p:cNvPr>
            <p:cNvSpPr txBox="1"/>
            <p:nvPr/>
          </p:nvSpPr>
          <p:spPr>
            <a:xfrm>
              <a:off x="843992" y="3897564"/>
              <a:ext cx="7142671" cy="4234725"/>
            </a:xfrm>
            <a:prstGeom prst="rect">
              <a:avLst/>
            </a:prstGeom>
            <a:noFill/>
            <a:ln>
              <a:solidFill>
                <a:schemeClr val="tx1"/>
              </a:solidFill>
            </a:ln>
          </p:spPr>
          <p:txBody>
            <a:bodyPr wrap="square" rtlCol="0">
              <a:noAutofit/>
            </a:bodyPr>
            <a:lstStyle/>
            <a:p>
              <a:r>
                <a:rPr lang="en-US" sz="2000" b="1" dirty="0"/>
                <a:t>Step 1</a:t>
              </a:r>
              <a:r>
                <a:rPr lang="en-US" sz="2000" dirty="0"/>
                <a:t>: state the distribution and the values of interest. Specify a binomial distribution with the number of trials </a:t>
              </a:r>
              <a:r>
                <a:rPr lang="en-US" sz="2000" i="1" dirty="0"/>
                <a:t>n</a:t>
              </a:r>
              <a:r>
                <a:rPr lang="en-US" sz="2000" dirty="0"/>
                <a:t>, success probability </a:t>
              </a:r>
              <a:r>
                <a:rPr lang="en-US" sz="2000" i="1" dirty="0"/>
                <a:t>p</a:t>
              </a:r>
              <a:r>
                <a:rPr lang="en-US" sz="2000" dirty="0"/>
                <a:t>, and the values of the variable clearly identified.</a:t>
              </a:r>
            </a:p>
            <a:p>
              <a:endParaRPr lang="en-US" sz="2000" dirty="0"/>
            </a:p>
          </p:txBody>
        </p:sp>
      </p:grpSp>
    </p:spTree>
    <p:extLst>
      <p:ext uri="{BB962C8B-B14F-4D97-AF65-F5344CB8AC3E}">
        <p14:creationId xmlns:p14="http://schemas.microsoft.com/office/powerpoint/2010/main" val="312433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a:bodyPr>
          <a:lstStyle/>
          <a:p>
            <a:r>
              <a:rPr lang="en-US" dirty="0"/>
              <a:t>Calculating Binomial Probabilities</a:t>
            </a:r>
          </a:p>
        </p:txBody>
      </p:sp>
      <p:grpSp>
        <p:nvGrpSpPr>
          <p:cNvPr id="12" name="Group 11">
            <a:extLst>
              <a:ext uri="{FF2B5EF4-FFF2-40B4-BE49-F238E27FC236}">
                <a16:creationId xmlns:a16="http://schemas.microsoft.com/office/drawing/2014/main" id="{EDA4C05C-63C3-4650-A316-44D4FF40FBF2}"/>
              </a:ext>
            </a:extLst>
          </p:cNvPr>
          <p:cNvGrpSpPr/>
          <p:nvPr/>
        </p:nvGrpSpPr>
        <p:grpSpPr>
          <a:xfrm>
            <a:off x="628650" y="1535502"/>
            <a:ext cx="7886700" cy="3899140"/>
            <a:chOff x="843992" y="3390104"/>
            <a:chExt cx="7142671" cy="4742185"/>
          </a:xfrm>
        </p:grpSpPr>
        <p:sp>
          <p:nvSpPr>
            <p:cNvPr id="13" name="TextBox 12">
              <a:extLst>
                <a:ext uri="{FF2B5EF4-FFF2-40B4-BE49-F238E27FC236}">
                  <a16:creationId xmlns:a16="http://schemas.microsoft.com/office/drawing/2014/main" id="{2B54B6B1-4862-4A6F-B3FC-07A83A1121AA}"/>
                </a:ext>
              </a:extLst>
            </p:cNvPr>
            <p:cNvSpPr txBox="1"/>
            <p:nvPr/>
          </p:nvSpPr>
          <p:spPr>
            <a:xfrm>
              <a:off x="843992" y="3390104"/>
              <a:ext cx="7142671" cy="507459"/>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2400" dirty="0"/>
                <a:t>How to Find Binomial Probabilities</a:t>
              </a:r>
            </a:p>
          </p:txBody>
        </p:sp>
        <p:sp>
          <p:nvSpPr>
            <p:cNvPr id="15" name="TextBox 14">
              <a:extLst>
                <a:ext uri="{FF2B5EF4-FFF2-40B4-BE49-F238E27FC236}">
                  <a16:creationId xmlns:a16="http://schemas.microsoft.com/office/drawing/2014/main" id="{5D87713D-9118-4AA7-B6D0-EFEB47B7662F}"/>
                </a:ext>
              </a:extLst>
            </p:cNvPr>
            <p:cNvSpPr txBox="1"/>
            <p:nvPr/>
          </p:nvSpPr>
          <p:spPr>
            <a:xfrm>
              <a:off x="843992" y="3897564"/>
              <a:ext cx="7142671" cy="4234725"/>
            </a:xfrm>
            <a:prstGeom prst="rect">
              <a:avLst/>
            </a:prstGeom>
            <a:noFill/>
            <a:ln>
              <a:solidFill>
                <a:schemeClr val="tx1"/>
              </a:solidFill>
            </a:ln>
          </p:spPr>
          <p:txBody>
            <a:bodyPr wrap="square" rtlCol="0">
              <a:noAutofit/>
            </a:bodyPr>
            <a:lstStyle/>
            <a:p>
              <a:r>
                <a:rPr lang="en-US" sz="2000" b="1" dirty="0"/>
                <a:t>Step 1</a:t>
              </a:r>
              <a:r>
                <a:rPr lang="en-US" sz="2000" dirty="0"/>
                <a:t>: state the distribution and the values of interest. Specify a binomial distribution with the number of trials </a:t>
              </a:r>
              <a:r>
                <a:rPr lang="en-US" sz="2000" i="1" dirty="0"/>
                <a:t>n</a:t>
              </a:r>
              <a:r>
                <a:rPr lang="en-US" sz="2000" dirty="0"/>
                <a:t>, success probability </a:t>
              </a:r>
              <a:r>
                <a:rPr lang="en-US" sz="2000" i="1" dirty="0"/>
                <a:t>p</a:t>
              </a:r>
              <a:r>
                <a:rPr lang="en-US" sz="2000" dirty="0"/>
                <a:t>, and the values of the variable clearly identified.</a:t>
              </a:r>
            </a:p>
            <a:p>
              <a:endParaRPr lang="en-US" sz="2000" dirty="0"/>
            </a:p>
            <a:p>
              <a:r>
                <a:rPr lang="en-US" sz="2000" b="1" dirty="0"/>
                <a:t>Step 2</a:t>
              </a:r>
              <a:r>
                <a:rPr lang="en-US" sz="2000" dirty="0"/>
                <a:t>: Perform calculations—show your work! Do one of the following:</a:t>
              </a:r>
            </a:p>
            <a:p>
              <a:pPr marL="514350" indent="-514350">
                <a:buAutoNum type="romanLcParenBoth"/>
              </a:pPr>
              <a:r>
                <a:rPr lang="en-US" sz="2000" dirty="0"/>
                <a:t>Use the binomial probability formula to fi </a:t>
              </a:r>
              <a:r>
                <a:rPr lang="en-US" sz="2000" dirty="0" err="1"/>
                <a:t>nd</a:t>
              </a:r>
              <a:r>
                <a:rPr lang="en-US" sz="2000" dirty="0"/>
                <a:t> the desired probability; or</a:t>
              </a:r>
            </a:p>
            <a:p>
              <a:pPr marL="514350" indent="-514350">
                <a:buAutoNum type="romanLcParenBoth"/>
              </a:pPr>
              <a:r>
                <a:rPr lang="en-US" sz="2000" dirty="0"/>
                <a:t>Use the </a:t>
              </a:r>
              <a:r>
                <a:rPr lang="en-US" sz="2000" dirty="0" err="1"/>
                <a:t>binompdf</a:t>
              </a:r>
              <a:r>
                <a:rPr lang="en-US" sz="2000" dirty="0"/>
                <a:t> or </a:t>
              </a:r>
              <a:r>
                <a:rPr lang="en-US" sz="2000" dirty="0" err="1"/>
                <a:t>binomcdf</a:t>
              </a:r>
              <a:r>
                <a:rPr lang="en-US" sz="2000" dirty="0"/>
                <a:t> command and label each of the inputs.</a:t>
              </a:r>
            </a:p>
            <a:p>
              <a:endParaRPr lang="en-US" sz="2000" dirty="0"/>
            </a:p>
          </p:txBody>
        </p:sp>
      </p:grpSp>
    </p:spTree>
    <p:extLst>
      <p:ext uri="{BB962C8B-B14F-4D97-AF65-F5344CB8AC3E}">
        <p14:creationId xmlns:p14="http://schemas.microsoft.com/office/powerpoint/2010/main" val="335187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3200" dirty="0"/>
              <a:t>Binomial Settings and Binomial Random Variables</a:t>
            </a:r>
          </a:p>
        </p:txBody>
      </p:sp>
      <p:sp>
        <p:nvSpPr>
          <p:cNvPr id="4" name="TextBox 3">
            <a:extLst>
              <a:ext uri="{FF2B5EF4-FFF2-40B4-BE49-F238E27FC236}">
                <a16:creationId xmlns:a16="http://schemas.microsoft.com/office/drawing/2014/main" id="{B269F2C1-7A59-474C-B4FB-558A58037DB6}"/>
              </a:ext>
            </a:extLst>
          </p:cNvPr>
          <p:cNvSpPr txBox="1">
            <a:spLocks noChangeArrowheads="1"/>
          </p:cNvSpPr>
          <p:nvPr/>
        </p:nvSpPr>
        <p:spPr bwMode="auto">
          <a:xfrm>
            <a:off x="628650" y="1382286"/>
            <a:ext cx="7886700" cy="4093428"/>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mn-lt"/>
              </a:rPr>
              <a:t>A </a:t>
            </a:r>
            <a:r>
              <a:rPr lang="en-US" sz="2000" b="1" dirty="0">
                <a:latin typeface="+mn-lt"/>
              </a:rPr>
              <a:t>binomial setting </a:t>
            </a:r>
            <a:r>
              <a:rPr lang="en-US" sz="2000" dirty="0">
                <a:latin typeface="+mn-lt"/>
              </a:rPr>
              <a:t>arises when we perform n independent trials of the same chance process and count the number of times that a particular outcome (called a “success”) occurs.</a:t>
            </a:r>
          </a:p>
          <a:p>
            <a:r>
              <a:rPr lang="en-US" sz="2000" dirty="0">
                <a:latin typeface="+mn-lt"/>
              </a:rPr>
              <a:t>The four conditions for a binomial setting are</a:t>
            </a:r>
          </a:p>
          <a:p>
            <a:pPr marL="342900" indent="-342900">
              <a:buFont typeface="Arial" panose="020B0604020202020204" pitchFamily="34" charset="0"/>
              <a:buChar char="•"/>
            </a:pPr>
            <a:r>
              <a:rPr lang="en-US" sz="2000" i="1" dirty="0">
                <a:latin typeface="+mn-lt"/>
              </a:rPr>
              <a:t>Binary</a:t>
            </a:r>
            <a:r>
              <a:rPr lang="en-US" sz="2000" dirty="0">
                <a:latin typeface="+mn-lt"/>
              </a:rPr>
              <a:t>? The possible outcomes of each trial can be classified as “success” or “failure.”</a:t>
            </a:r>
          </a:p>
          <a:p>
            <a:pPr marL="342900" indent="-342900">
              <a:buFont typeface="Arial" panose="020B0604020202020204" pitchFamily="34" charset="0"/>
              <a:buChar char="•"/>
            </a:pPr>
            <a:r>
              <a:rPr lang="en-US" sz="2000" i="1" dirty="0">
                <a:latin typeface="+mn-lt"/>
              </a:rPr>
              <a:t>Independent</a:t>
            </a:r>
            <a:r>
              <a:rPr lang="en-US" sz="2000" dirty="0">
                <a:latin typeface="+mn-lt"/>
              </a:rPr>
              <a:t>? Trials must be independent. That is, knowing the outcome of one trial must not tell us anything about the outcome of any other trial.</a:t>
            </a:r>
          </a:p>
          <a:p>
            <a:pPr marL="342900" indent="-342900">
              <a:buFont typeface="Arial" panose="020B0604020202020204" pitchFamily="34" charset="0"/>
              <a:buChar char="•"/>
            </a:pPr>
            <a:r>
              <a:rPr lang="en-US" sz="2000" i="1" dirty="0">
                <a:latin typeface="+mn-lt"/>
              </a:rPr>
              <a:t>Number</a:t>
            </a:r>
            <a:r>
              <a:rPr lang="en-US" sz="2000" dirty="0">
                <a:latin typeface="+mn-lt"/>
              </a:rPr>
              <a:t>? The number of trials </a:t>
            </a:r>
            <a:r>
              <a:rPr lang="en-US" sz="2000" i="1" dirty="0">
                <a:latin typeface="+mn-lt"/>
              </a:rPr>
              <a:t>n</a:t>
            </a:r>
            <a:r>
              <a:rPr lang="en-US" sz="2000" dirty="0">
                <a:latin typeface="+mn-lt"/>
              </a:rPr>
              <a:t> of the chance process must be fixed in advance.</a:t>
            </a:r>
          </a:p>
          <a:p>
            <a:pPr marL="342900" indent="-342900">
              <a:buFont typeface="Arial" panose="020B0604020202020204" pitchFamily="34" charset="0"/>
              <a:buChar char="•"/>
            </a:pPr>
            <a:r>
              <a:rPr lang="en-US" sz="2000" i="1" dirty="0">
                <a:latin typeface="+mn-lt"/>
              </a:rPr>
              <a:t>Same probability</a:t>
            </a:r>
            <a:r>
              <a:rPr lang="en-US" sz="2000" dirty="0">
                <a:latin typeface="+mn-lt"/>
              </a:rPr>
              <a:t>? There is the same probability of success </a:t>
            </a:r>
            <a:r>
              <a:rPr lang="en-US" sz="2000" i="1" dirty="0">
                <a:latin typeface="+mn-lt"/>
              </a:rPr>
              <a:t>p</a:t>
            </a:r>
            <a:r>
              <a:rPr lang="en-US" sz="2000" dirty="0">
                <a:latin typeface="+mn-lt"/>
              </a:rPr>
              <a:t> on each trial.</a:t>
            </a:r>
            <a:endParaRPr lang="en-US" sz="2000" b="1" dirty="0">
              <a:latin typeface="+mn-lt"/>
            </a:endParaRPr>
          </a:p>
        </p:txBody>
      </p:sp>
    </p:spTree>
    <p:extLst>
      <p:ext uri="{BB962C8B-B14F-4D97-AF65-F5344CB8AC3E}">
        <p14:creationId xmlns:p14="http://schemas.microsoft.com/office/powerpoint/2010/main" val="157642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a:bodyPr>
          <a:lstStyle/>
          <a:p>
            <a:r>
              <a:rPr lang="en-US" dirty="0"/>
              <a:t>Calculating Binomial Probabilities</a:t>
            </a:r>
          </a:p>
        </p:txBody>
      </p:sp>
      <p:grpSp>
        <p:nvGrpSpPr>
          <p:cNvPr id="12" name="Group 11">
            <a:extLst>
              <a:ext uri="{FF2B5EF4-FFF2-40B4-BE49-F238E27FC236}">
                <a16:creationId xmlns:a16="http://schemas.microsoft.com/office/drawing/2014/main" id="{EDA4C05C-63C3-4650-A316-44D4FF40FBF2}"/>
              </a:ext>
            </a:extLst>
          </p:cNvPr>
          <p:cNvGrpSpPr/>
          <p:nvPr/>
        </p:nvGrpSpPr>
        <p:grpSpPr>
          <a:xfrm>
            <a:off x="628650" y="1535502"/>
            <a:ext cx="7886700" cy="3899140"/>
            <a:chOff x="843992" y="3390104"/>
            <a:chExt cx="7142671" cy="4742185"/>
          </a:xfrm>
        </p:grpSpPr>
        <p:sp>
          <p:nvSpPr>
            <p:cNvPr id="13" name="TextBox 12">
              <a:extLst>
                <a:ext uri="{FF2B5EF4-FFF2-40B4-BE49-F238E27FC236}">
                  <a16:creationId xmlns:a16="http://schemas.microsoft.com/office/drawing/2014/main" id="{2B54B6B1-4862-4A6F-B3FC-07A83A1121AA}"/>
                </a:ext>
              </a:extLst>
            </p:cNvPr>
            <p:cNvSpPr txBox="1"/>
            <p:nvPr/>
          </p:nvSpPr>
          <p:spPr>
            <a:xfrm>
              <a:off x="843992" y="3390104"/>
              <a:ext cx="7142671" cy="507459"/>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2400" dirty="0"/>
                <a:t>How to Find Binomial Probabilities</a:t>
              </a:r>
            </a:p>
          </p:txBody>
        </p:sp>
        <p:sp>
          <p:nvSpPr>
            <p:cNvPr id="15" name="TextBox 14">
              <a:extLst>
                <a:ext uri="{FF2B5EF4-FFF2-40B4-BE49-F238E27FC236}">
                  <a16:creationId xmlns:a16="http://schemas.microsoft.com/office/drawing/2014/main" id="{5D87713D-9118-4AA7-B6D0-EFEB47B7662F}"/>
                </a:ext>
              </a:extLst>
            </p:cNvPr>
            <p:cNvSpPr txBox="1"/>
            <p:nvPr/>
          </p:nvSpPr>
          <p:spPr>
            <a:xfrm>
              <a:off x="843992" y="3897564"/>
              <a:ext cx="7142671" cy="4234725"/>
            </a:xfrm>
            <a:prstGeom prst="rect">
              <a:avLst/>
            </a:prstGeom>
            <a:noFill/>
            <a:ln>
              <a:solidFill>
                <a:schemeClr val="tx1"/>
              </a:solidFill>
            </a:ln>
          </p:spPr>
          <p:txBody>
            <a:bodyPr wrap="square" rtlCol="0">
              <a:noAutofit/>
            </a:bodyPr>
            <a:lstStyle/>
            <a:p>
              <a:r>
                <a:rPr lang="en-US" sz="2000" b="1" dirty="0"/>
                <a:t>Step 1</a:t>
              </a:r>
              <a:r>
                <a:rPr lang="en-US" sz="2000" dirty="0"/>
                <a:t>: state the distribution and the values of interest. Specify a binomial distribution with the number of trials </a:t>
              </a:r>
              <a:r>
                <a:rPr lang="en-US" sz="2000" i="1" dirty="0"/>
                <a:t>n</a:t>
              </a:r>
              <a:r>
                <a:rPr lang="en-US" sz="2000" dirty="0"/>
                <a:t>, success probability </a:t>
              </a:r>
              <a:r>
                <a:rPr lang="en-US" sz="2000" i="1" dirty="0"/>
                <a:t>p</a:t>
              </a:r>
              <a:r>
                <a:rPr lang="en-US" sz="2000" dirty="0"/>
                <a:t>, and the values of the variable clearly identified.</a:t>
              </a:r>
            </a:p>
            <a:p>
              <a:endParaRPr lang="en-US" sz="2000" dirty="0"/>
            </a:p>
            <a:p>
              <a:r>
                <a:rPr lang="en-US" sz="2000" b="1" dirty="0"/>
                <a:t>Step 2</a:t>
              </a:r>
              <a:r>
                <a:rPr lang="en-US" sz="2000" dirty="0"/>
                <a:t>: Perform calculations—show your work! Do one of the following:</a:t>
              </a:r>
            </a:p>
            <a:p>
              <a:pPr marL="514350" indent="-514350">
                <a:buAutoNum type="romanLcParenBoth"/>
              </a:pPr>
              <a:r>
                <a:rPr lang="en-US" sz="2000" dirty="0"/>
                <a:t>Use the binomial probability formula to fi </a:t>
              </a:r>
              <a:r>
                <a:rPr lang="en-US" sz="2000" dirty="0" err="1"/>
                <a:t>nd</a:t>
              </a:r>
              <a:r>
                <a:rPr lang="en-US" sz="2000" dirty="0"/>
                <a:t> the desired probability; or</a:t>
              </a:r>
            </a:p>
            <a:p>
              <a:pPr marL="514350" indent="-514350">
                <a:buAutoNum type="romanLcParenBoth"/>
              </a:pPr>
              <a:r>
                <a:rPr lang="en-US" sz="2000" dirty="0"/>
                <a:t>Use the </a:t>
              </a:r>
              <a:r>
                <a:rPr lang="en-US" sz="2000" dirty="0" err="1"/>
                <a:t>binompdf</a:t>
              </a:r>
              <a:r>
                <a:rPr lang="en-US" sz="2000" dirty="0"/>
                <a:t> or </a:t>
              </a:r>
              <a:r>
                <a:rPr lang="en-US" sz="2000" dirty="0" err="1"/>
                <a:t>binomcdf</a:t>
              </a:r>
              <a:r>
                <a:rPr lang="en-US" sz="2000" dirty="0"/>
                <a:t> command and label each of the inputs.</a:t>
              </a:r>
            </a:p>
            <a:p>
              <a:pPr marL="514350" indent="-514350">
                <a:buAutoNum type="romanLcParenBoth"/>
              </a:pPr>
              <a:endParaRPr lang="en-US" sz="2000" dirty="0"/>
            </a:p>
            <a:p>
              <a:r>
                <a:rPr lang="en-US" sz="2000" dirty="0"/>
                <a:t>Be sure to answer the question that was asked.</a:t>
              </a:r>
            </a:p>
          </p:txBody>
        </p:sp>
      </p:grpSp>
    </p:spTree>
    <p:extLst>
      <p:ext uri="{BB962C8B-B14F-4D97-AF65-F5344CB8AC3E}">
        <p14:creationId xmlns:p14="http://schemas.microsoft.com/office/powerpoint/2010/main" val="208895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a:bodyPr>
          <a:lstStyle/>
          <a:p>
            <a:r>
              <a:rPr lang="en-US" dirty="0"/>
              <a:t>Calculating Binomial Probabilities</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554545"/>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sz="2000" dirty="0"/>
              <a:t>A local fast-food restaurant is running a “Draw a three, get it free” lunch promotion. After each customer orders, a touchscreen display shows the message “Press here to win a free lunch.” A computer program then simulates one card being drawn from a standard deck. If the chosen card is a 3, the customer’s order is free. Otherwise, the customer must pay the bill.</a:t>
            </a:r>
          </a:p>
          <a:p>
            <a:pPr marL="344488" indent="-344488">
              <a:tabLst>
                <a:tab pos="344488" algn="l"/>
              </a:tabLst>
            </a:pPr>
            <a:r>
              <a:rPr lang="en-US" sz="2000" dirty="0"/>
              <a:t>(a) 	On the first day of the promotion, 250 customers place lunch orders. Find the probability that fewer than 10 of them win a free lunch.</a:t>
            </a:r>
          </a:p>
        </p:txBody>
      </p:sp>
    </p:spTree>
    <p:extLst>
      <p:ext uri="{BB962C8B-B14F-4D97-AF65-F5344CB8AC3E}">
        <p14:creationId xmlns:p14="http://schemas.microsoft.com/office/powerpoint/2010/main" val="40557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a:bodyPr>
          <a:lstStyle/>
          <a:p>
            <a:r>
              <a:rPr lang="en-US" dirty="0"/>
              <a:t>Calculating Binomial Probabilities</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554545"/>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sz="2000" dirty="0"/>
              <a:t>A local fast-food restaurant is running a “Draw a three, get it free” lunch promotion. After each customer orders, a touchscreen display shows the message “Press here to win a free lunch.” A computer program then simulates one card being drawn from a standard deck. If the chosen card is a 3, the customer’s order is free. Otherwise, the customer must pay the bill.</a:t>
            </a:r>
          </a:p>
          <a:p>
            <a:pPr marL="344488" indent="-344488">
              <a:tabLst>
                <a:tab pos="344488" algn="l"/>
              </a:tabLst>
            </a:pPr>
            <a:r>
              <a:rPr lang="en-US" sz="2000" dirty="0"/>
              <a:t>(a) 	On the first day of the promotion, 250 customers place lunch orders. Find the probability that fewer than 10 of them win a free lunch.</a:t>
            </a:r>
          </a:p>
        </p:txBody>
      </p:sp>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CF20EC39-4BED-4439-9EB4-BC0979C04128}"/>
                  </a:ext>
                </a:extLst>
              </p:cNvPr>
              <p:cNvSpPr/>
              <p:nvPr/>
            </p:nvSpPr>
            <p:spPr>
              <a:xfrm>
                <a:off x="740793" y="4102981"/>
                <a:ext cx="7886700" cy="1839653"/>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14000"/>
                  </a:lnSpc>
                </a:pPr>
                <a:r>
                  <a:rPr lang="en-US" sz="1600" dirty="0">
                    <a:latin typeface="Segoe Print" panose="02000600000000000000" pitchFamily="2" charset="0"/>
                  </a:rPr>
                  <a:t>Let Y = the number of customers who win a free lunch. </a:t>
                </a:r>
              </a:p>
              <a:p>
                <a:pPr>
                  <a:lnSpc>
                    <a:spcPct val="114000"/>
                  </a:lnSpc>
                </a:pPr>
                <a:r>
                  <a:rPr lang="en-US" sz="1600" dirty="0">
                    <a:latin typeface="Segoe Print" panose="02000600000000000000" pitchFamily="2" charset="0"/>
                  </a:rPr>
                  <a:t>Y has a binomial distribution with n = 250 and p = 4/52.</a:t>
                </a:r>
              </a:p>
              <a:p>
                <a:pPr>
                  <a:lnSpc>
                    <a:spcPct val="114000"/>
                  </a:lnSpc>
                </a:pPr>
                <a:endParaRPr lang="en-US" sz="800" dirty="0">
                  <a:latin typeface="Segoe Print" panose="02000600000000000000" pitchFamily="2" charset="0"/>
                </a:endParaRPr>
              </a:p>
              <a:p>
                <a:pPr>
                  <a:lnSpc>
                    <a:spcPct val="114000"/>
                  </a:lnSpc>
                </a:pPr>
                <a:r>
                  <a:rPr lang="en-US" sz="1600" b="0" dirty="0"/>
                  <a:t>		</a:t>
                </a:r>
                <a14:m>
                  <m:oMath xmlns:m="http://schemas.openxmlformats.org/officeDocument/2006/math">
                    <m:r>
                      <a:rPr lang="en-US" sz="1600" b="0" i="1" smtClean="0">
                        <a:latin typeface="Cambria Math" panose="02040503050406030204" pitchFamily="18" charset="0"/>
                      </a:rPr>
                      <m:t>𝑃</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𝑌</m:t>
                        </m:r>
                        <m:r>
                          <a:rPr lang="en-US" sz="1600" b="0" i="1" smtClean="0">
                            <a:latin typeface="Cambria Math" panose="02040503050406030204" pitchFamily="18" charset="0"/>
                          </a:rPr>
                          <m:t>&lt;10</m:t>
                        </m:r>
                      </m:e>
                    </m:d>
                    <m:r>
                      <a:rPr lang="en-US" sz="1600" b="0" i="1" smtClean="0">
                        <a:latin typeface="Cambria Math" panose="02040503050406030204" pitchFamily="18" charset="0"/>
                      </a:rPr>
                      <m:t>=</m:t>
                    </m:r>
                    <m:r>
                      <a:rPr lang="en-US" sz="1600" b="0" i="1" smtClean="0">
                        <a:latin typeface="Cambria Math" panose="02040503050406030204" pitchFamily="18" charset="0"/>
                      </a:rPr>
                      <m:t>𝑃</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𝑌</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rPr>
                          <m:t>4</m:t>
                        </m:r>
                      </m:e>
                    </m:d>
                  </m:oMath>
                </a14:m>
                <a:endParaRPr lang="en-US" sz="1600" dirty="0">
                  <a:latin typeface="Segoe Print" panose="02000600000000000000" pitchFamily="2" charset="0"/>
                </a:endParaRPr>
              </a:p>
              <a:p>
                <a:pPr>
                  <a:lnSpc>
                    <a:spcPct val="114000"/>
                  </a:lnSpc>
                </a:pPr>
                <a:r>
                  <a:rPr lang="en-US" sz="1600" dirty="0"/>
                  <a:t> 				</a:t>
                </a:r>
                <a14:m>
                  <m:oMath xmlns:m="http://schemas.openxmlformats.org/officeDocument/2006/math">
                    <m:r>
                      <a:rPr lang="en-US" sz="1600" i="1">
                        <a:latin typeface="Cambria Math" panose="02040503050406030204" pitchFamily="18" charset="0"/>
                      </a:rPr>
                      <m:t>=</m:t>
                    </m:r>
                    <m:r>
                      <m:rPr>
                        <m:nor/>
                      </m:rPr>
                      <a:rPr lang="en-US">
                        <a:latin typeface="Cambria Math" panose="02040503050406030204" pitchFamily="18" charset="0"/>
                        <a:ea typeface="Cambria Math" panose="02040503050406030204" pitchFamily="18" charset="0"/>
                      </a:rPr>
                      <m:t>binomcdf</m:t>
                    </m:r>
                    <m:r>
                      <m:rPr>
                        <m:nor/>
                      </m:rPr>
                      <a:rPr lang="en-US">
                        <a:latin typeface="Cambria Math" panose="02040503050406030204" pitchFamily="18" charset="0"/>
                        <a:ea typeface="Cambria Math" panose="02040503050406030204" pitchFamily="18" charset="0"/>
                      </a:rPr>
                      <m:t> (</m:t>
                    </m:r>
                    <m:r>
                      <m:rPr>
                        <m:nor/>
                      </m:rPr>
                      <a:rPr lang="en-US">
                        <a:latin typeface="Cambria Math" panose="02040503050406030204" pitchFamily="18" charset="0"/>
                        <a:ea typeface="Cambria Math" panose="02040503050406030204" pitchFamily="18" charset="0"/>
                      </a:rPr>
                      <m:t>trials</m:t>
                    </m:r>
                    <m:r>
                      <m:rPr>
                        <m:nor/>
                      </m:rPr>
                      <a:rPr lang="en-US">
                        <a:latin typeface="Cambria Math" panose="02040503050406030204" pitchFamily="18" charset="0"/>
                        <a:ea typeface="Cambria Math" panose="02040503050406030204" pitchFamily="18" charset="0"/>
                      </a:rPr>
                      <m:t>: 250, </m:t>
                    </m:r>
                    <m:r>
                      <m:rPr>
                        <m:nor/>
                      </m:rPr>
                      <a:rPr lang="en-US" i="1">
                        <a:latin typeface="Cambria Math" panose="02040503050406030204" pitchFamily="18" charset="0"/>
                        <a:ea typeface="Cambria Math" panose="02040503050406030204" pitchFamily="18" charset="0"/>
                      </a:rPr>
                      <m:t>p</m:t>
                    </m:r>
                    <m:r>
                      <m:rPr>
                        <m:nor/>
                      </m:rPr>
                      <a:rPr lang="en-US">
                        <a:latin typeface="Cambria Math" panose="02040503050406030204" pitchFamily="18" charset="0"/>
                        <a:ea typeface="Cambria Math" panose="02040503050406030204" pitchFamily="18" charset="0"/>
                      </a:rPr>
                      <m:t>:</m:t>
                    </m:r>
                    <m:r>
                      <m:rPr>
                        <m:nor/>
                      </m:rPr>
                      <a:rPr lang="en-US" b="0" i="0" smtClean="0">
                        <a:latin typeface="Cambria Math" panose="02040503050406030204" pitchFamily="18" charset="0"/>
                        <a:ea typeface="Cambria Math" panose="02040503050406030204" pitchFamily="18" charset="0"/>
                      </a:rPr>
                      <m:t> </m:t>
                    </m:r>
                    <m:r>
                      <m:rPr>
                        <m:nor/>
                      </m:rPr>
                      <a:rPr lang="en-US">
                        <a:latin typeface="Cambria Math" panose="02040503050406030204" pitchFamily="18" charset="0"/>
                        <a:ea typeface="Cambria Math" panose="02040503050406030204" pitchFamily="18" charset="0"/>
                      </a:rPr>
                      <m:t>4∕52, </m:t>
                    </m:r>
                    <m:r>
                      <m:rPr>
                        <m:nor/>
                      </m:rPr>
                      <a:rPr lang="en-US" i="1">
                        <a:latin typeface="Cambria Math" panose="02040503050406030204" pitchFamily="18" charset="0"/>
                        <a:ea typeface="Cambria Math" panose="02040503050406030204" pitchFamily="18" charset="0"/>
                      </a:rPr>
                      <m:t>x</m:t>
                    </m:r>
                    <m:r>
                      <m:rPr>
                        <m:nor/>
                      </m:rPr>
                      <a:rPr lang="en-US" i="1">
                        <a:latin typeface="Cambria Math" panose="02040503050406030204" pitchFamily="18" charset="0"/>
                        <a:ea typeface="Cambria Math" panose="02040503050406030204" pitchFamily="18" charset="0"/>
                      </a:rPr>
                      <m:t> </m:t>
                    </m:r>
                    <m:r>
                      <m:rPr>
                        <m:nor/>
                      </m:rPr>
                      <a:rPr lang="en-US">
                        <a:latin typeface="Cambria Math" panose="02040503050406030204" pitchFamily="18" charset="0"/>
                        <a:ea typeface="Cambria Math" panose="02040503050406030204" pitchFamily="18" charset="0"/>
                      </a:rPr>
                      <m:t>value</m:t>
                    </m:r>
                    <m:r>
                      <m:rPr>
                        <m:nor/>
                      </m:rPr>
                      <a:rPr lang="en-US">
                        <a:latin typeface="Cambria Math" panose="02040503050406030204" pitchFamily="18" charset="0"/>
                        <a:ea typeface="Cambria Math" panose="02040503050406030204" pitchFamily="18" charset="0"/>
                      </a:rPr>
                      <m:t>: 9)</m:t>
                    </m:r>
                  </m:oMath>
                </a14:m>
                <a:endParaRPr lang="en-US" sz="1600" dirty="0">
                  <a:latin typeface="Cambria Math" panose="02040503050406030204" pitchFamily="18" charset="0"/>
                  <a:ea typeface="Cambria Math" panose="02040503050406030204" pitchFamily="18" charset="0"/>
                </a:endParaRPr>
              </a:p>
              <a:p>
                <a:pPr>
                  <a:lnSpc>
                    <a:spcPct val="114000"/>
                  </a:lnSpc>
                </a:pPr>
                <a:r>
                  <a:rPr lang="en-US" sz="1600" b="0" dirty="0"/>
                  <a:t>  				</a:t>
                </a:r>
                <a14:m>
                  <m:oMath xmlns:m="http://schemas.openxmlformats.org/officeDocument/2006/math">
                    <m:r>
                      <a:rPr lang="en-US" sz="1600" i="1" smtClean="0">
                        <a:latin typeface="Cambria Math" panose="02040503050406030204" pitchFamily="18" charset="0"/>
                      </a:rPr>
                      <m:t>=</m:t>
                    </m:r>
                    <m:r>
                      <a:rPr lang="en-US" sz="1600" i="1">
                        <a:latin typeface="Cambria Math" panose="02040503050406030204" pitchFamily="18" charset="0"/>
                      </a:rPr>
                      <m:t>0.0</m:t>
                    </m:r>
                    <m:r>
                      <a:rPr lang="en-US" sz="1600" b="0" i="1" smtClean="0">
                        <a:latin typeface="Cambria Math" panose="02040503050406030204" pitchFamily="18" charset="0"/>
                      </a:rPr>
                      <m:t>061</m:t>
                    </m:r>
                    <m:r>
                      <a:rPr lang="en-US" sz="1600" i="1">
                        <a:latin typeface="Cambria Math" panose="02040503050406030204" pitchFamily="18" charset="0"/>
                      </a:rPr>
                      <m:t>3</m:t>
                    </m:r>
                  </m:oMath>
                </a14:m>
                <a:endParaRPr lang="en-US" sz="1600" dirty="0">
                  <a:latin typeface="Segoe Print" panose="02000600000000000000" pitchFamily="2" charset="0"/>
                </a:endParaRPr>
              </a:p>
            </p:txBody>
          </p:sp>
        </mc:Choice>
        <mc:Fallback xmlns="">
          <p:sp>
            <p:nvSpPr>
              <p:cNvPr id="6" name="Rectangle: Rounded Corners 5">
                <a:extLst>
                  <a:ext uri="{FF2B5EF4-FFF2-40B4-BE49-F238E27FC236}">
                    <a16:creationId xmlns:a16="http://schemas.microsoft.com/office/drawing/2014/main" id="{CF20EC39-4BED-4439-9EB4-BC0979C04128}"/>
                  </a:ext>
                </a:extLst>
              </p:cNvPr>
              <p:cNvSpPr>
                <a:spLocks noRot="1" noChangeAspect="1" noMove="1" noResize="1" noEditPoints="1" noAdjustHandles="1" noChangeArrowheads="1" noChangeShapeType="1" noTextEdit="1"/>
              </p:cNvSpPr>
              <p:nvPr/>
            </p:nvSpPr>
            <p:spPr>
              <a:xfrm>
                <a:off x="740793" y="4102981"/>
                <a:ext cx="7886700" cy="1839653"/>
              </a:xfrm>
              <a:prstGeom prst="roundRect">
                <a:avLst/>
              </a:prstGeom>
              <a:blipFill>
                <a:blip r:embed="rId2"/>
                <a:stretch>
                  <a:fillRect/>
                </a:stretch>
              </a:blipFill>
              <a:ln>
                <a:solidFill>
                  <a:srgbClr val="CCCCFF"/>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243729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a:bodyPr>
          <a:lstStyle/>
          <a:p>
            <a:r>
              <a:rPr lang="en-US" dirty="0"/>
              <a:t>Calculating Binomial Probabilities</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554545"/>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sz="2000" dirty="0"/>
              <a:t>A local fast-food restaurant is running a “Draw a three, get it free” lunch promotion. After each customer orders, a touchscreen display shows the message “Press here to win a free lunch.” A computer program then simulates one card being drawn from a standard deck. If the chosen card is a 3, the customer’s order is free. Otherwise, the customer must pay the bill.</a:t>
            </a:r>
          </a:p>
          <a:p>
            <a:pPr marL="344488" indent="-344488">
              <a:tabLst>
                <a:tab pos="344488" algn="l"/>
              </a:tabLst>
            </a:pPr>
            <a:r>
              <a:rPr lang="en-US" sz="2000" dirty="0"/>
              <a:t>(b) In fact, only 9 customers won a free lunch. Does this result give convincing evidence that the computer program is flawed?</a:t>
            </a:r>
          </a:p>
        </p:txBody>
      </p:sp>
    </p:spTree>
    <p:extLst>
      <p:ext uri="{BB962C8B-B14F-4D97-AF65-F5344CB8AC3E}">
        <p14:creationId xmlns:p14="http://schemas.microsoft.com/office/powerpoint/2010/main" val="3318117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a:bodyPr>
          <a:lstStyle/>
          <a:p>
            <a:r>
              <a:rPr lang="en-US" dirty="0"/>
              <a:t>Calculating Binomial Probabilities</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554545"/>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sz="2000" dirty="0"/>
              <a:t>A local fast-food restaurant is running a “Draw a three, get it free” lunch promotion. After each customer orders, a touchscreen display shows the message “Press here to win a free lunch.” A computer program then simulates one card being drawn from a standard deck. If the chosen card is a 3, the customer’s order is free. Otherwise, the customer must pay the bill.</a:t>
            </a:r>
          </a:p>
          <a:p>
            <a:pPr marL="344488" indent="-344488">
              <a:tabLst>
                <a:tab pos="344488" algn="l"/>
              </a:tabLst>
            </a:pPr>
            <a:r>
              <a:rPr lang="en-US" sz="2000" dirty="0"/>
              <a:t>(b) In fact, only 9 customers won a free lunch. Does this result give convincing evidence that the computer program is flawed?</a:t>
            </a:r>
          </a:p>
        </p:txBody>
      </p:sp>
      <p:sp>
        <p:nvSpPr>
          <p:cNvPr id="4" name="Rectangle: Rounded Corners 3">
            <a:extLst>
              <a:ext uri="{FF2B5EF4-FFF2-40B4-BE49-F238E27FC236}">
                <a16:creationId xmlns:a16="http://schemas.microsoft.com/office/drawing/2014/main" id="{655F86D7-3308-4DD6-B973-0F8F143D982A}"/>
              </a:ext>
            </a:extLst>
          </p:cNvPr>
          <p:cNvSpPr/>
          <p:nvPr/>
        </p:nvSpPr>
        <p:spPr>
          <a:xfrm>
            <a:off x="740793" y="4102981"/>
            <a:ext cx="7886700" cy="1334975"/>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14000"/>
              </a:lnSpc>
            </a:pPr>
            <a:r>
              <a:rPr lang="en-US" sz="1600" dirty="0">
                <a:latin typeface="Segoe Print" panose="02000600000000000000" pitchFamily="2" charset="0"/>
              </a:rPr>
              <a:t>There is only a 0.006 probability that fewer than 10 customers would win a free lunch if the computer program is working properly. Because only 9 customers won a free lunch on this day, we have convincing evidence that the computer program is flawed.</a:t>
            </a:r>
          </a:p>
        </p:txBody>
      </p:sp>
    </p:spTree>
    <p:extLst>
      <p:ext uri="{BB962C8B-B14F-4D97-AF65-F5344CB8AC3E}">
        <p14:creationId xmlns:p14="http://schemas.microsoft.com/office/powerpoint/2010/main" val="913385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3200" dirty="0"/>
              <a:t>Describing a Binomial Distribution: </a:t>
            </a:r>
            <a:br>
              <a:rPr lang="en-US" sz="3200" dirty="0"/>
            </a:br>
            <a:r>
              <a:rPr lang="en-US" sz="3200" dirty="0"/>
              <a:t>Shape, Center, and Variability</a:t>
            </a:r>
          </a:p>
        </p:txBody>
      </p:sp>
      <p:sp>
        <p:nvSpPr>
          <p:cNvPr id="5" name="Rectangle 4">
            <a:extLst>
              <a:ext uri="{FF2B5EF4-FFF2-40B4-BE49-F238E27FC236}">
                <a16:creationId xmlns:a16="http://schemas.microsoft.com/office/drawing/2014/main" id="{84589B6F-B3BD-415E-AA74-5ADF71234D9B}"/>
              </a:ext>
            </a:extLst>
          </p:cNvPr>
          <p:cNvSpPr/>
          <p:nvPr/>
        </p:nvSpPr>
        <p:spPr>
          <a:xfrm>
            <a:off x="628651" y="1342709"/>
            <a:ext cx="7886700" cy="1015663"/>
          </a:xfrm>
          <a:prstGeom prst="rect">
            <a:avLst/>
          </a:prstGeom>
        </p:spPr>
        <p:txBody>
          <a:bodyPr wrap="square">
            <a:spAutoFit/>
          </a:bodyPr>
          <a:lstStyle/>
          <a:p>
            <a:r>
              <a:rPr lang="en-US" sz="2000" dirty="0"/>
              <a:t>The table shows the possible values and corresponding probabilities for </a:t>
            </a:r>
            <a:br>
              <a:rPr lang="en-US" sz="2000" dirty="0"/>
            </a:br>
            <a:r>
              <a:rPr lang="en-US" sz="2000" dirty="0"/>
              <a:t>X = the number of children with type O blood from previous examples. This is a binomial random variable with </a:t>
            </a:r>
            <a:r>
              <a:rPr lang="en-US" sz="2000" i="1" dirty="0"/>
              <a:t>n</a:t>
            </a:r>
            <a:r>
              <a:rPr lang="en-US" sz="2000" dirty="0"/>
              <a:t> = 5 and </a:t>
            </a:r>
            <a:r>
              <a:rPr lang="en-US" sz="2000" i="1" dirty="0"/>
              <a:t>p</a:t>
            </a:r>
            <a:r>
              <a:rPr lang="en-US" sz="2000" dirty="0"/>
              <a:t> = 0.25.</a:t>
            </a:r>
          </a:p>
        </p:txBody>
      </p:sp>
      <p:pic>
        <p:nvPicPr>
          <p:cNvPr id="3" name="Picture 2">
            <a:extLst>
              <a:ext uri="{FF2B5EF4-FFF2-40B4-BE49-F238E27FC236}">
                <a16:creationId xmlns:a16="http://schemas.microsoft.com/office/drawing/2014/main" id="{4FFEAEC6-3383-4A2D-A5AB-C5222034F0E9}"/>
              </a:ext>
            </a:extLst>
          </p:cNvPr>
          <p:cNvPicPr>
            <a:picLocks noChangeAspect="1"/>
          </p:cNvPicPr>
          <p:nvPr/>
        </p:nvPicPr>
        <p:blipFill>
          <a:blip r:embed="rId2"/>
          <a:stretch>
            <a:fillRect/>
          </a:stretch>
        </p:blipFill>
        <p:spPr>
          <a:xfrm>
            <a:off x="628650" y="2420653"/>
            <a:ext cx="6108580" cy="619994"/>
          </a:xfrm>
          <a:prstGeom prst="rect">
            <a:avLst/>
          </a:prstGeom>
        </p:spPr>
      </p:pic>
    </p:spTree>
    <p:extLst>
      <p:ext uri="{BB962C8B-B14F-4D97-AF65-F5344CB8AC3E}">
        <p14:creationId xmlns:p14="http://schemas.microsoft.com/office/powerpoint/2010/main" val="225397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3200" dirty="0"/>
              <a:t>Describing a Binomial Distribution: </a:t>
            </a:r>
            <a:br>
              <a:rPr lang="en-US" sz="3200" dirty="0"/>
            </a:br>
            <a:r>
              <a:rPr lang="en-US" sz="3200" dirty="0"/>
              <a:t>Shape, Center, and Variability</a:t>
            </a:r>
          </a:p>
        </p:txBody>
      </p:sp>
      <p:sp>
        <p:nvSpPr>
          <p:cNvPr id="5" name="Rectangle 4">
            <a:extLst>
              <a:ext uri="{FF2B5EF4-FFF2-40B4-BE49-F238E27FC236}">
                <a16:creationId xmlns:a16="http://schemas.microsoft.com/office/drawing/2014/main" id="{84589B6F-B3BD-415E-AA74-5ADF71234D9B}"/>
              </a:ext>
            </a:extLst>
          </p:cNvPr>
          <p:cNvSpPr/>
          <p:nvPr/>
        </p:nvSpPr>
        <p:spPr>
          <a:xfrm>
            <a:off x="628651" y="1342709"/>
            <a:ext cx="7886700" cy="1015663"/>
          </a:xfrm>
          <a:prstGeom prst="rect">
            <a:avLst/>
          </a:prstGeom>
        </p:spPr>
        <p:txBody>
          <a:bodyPr wrap="square">
            <a:spAutoFit/>
          </a:bodyPr>
          <a:lstStyle/>
          <a:p>
            <a:r>
              <a:rPr lang="en-US" sz="2000" dirty="0"/>
              <a:t>The table shows the possible values and corresponding probabilities for </a:t>
            </a:r>
            <a:br>
              <a:rPr lang="en-US" sz="2000" dirty="0"/>
            </a:br>
            <a:r>
              <a:rPr lang="en-US" sz="2000" dirty="0"/>
              <a:t>X = the number of children with type O blood from previous examples. This is a binomial random variable with </a:t>
            </a:r>
            <a:r>
              <a:rPr lang="en-US" sz="2000" i="1" dirty="0"/>
              <a:t>n</a:t>
            </a:r>
            <a:r>
              <a:rPr lang="en-US" sz="2000" dirty="0"/>
              <a:t> = 5 and </a:t>
            </a:r>
            <a:r>
              <a:rPr lang="en-US" sz="2000" i="1" dirty="0"/>
              <a:t>p</a:t>
            </a:r>
            <a:r>
              <a:rPr lang="en-US" sz="2000" dirty="0"/>
              <a:t> = 0.25.</a:t>
            </a:r>
          </a:p>
        </p:txBody>
      </p:sp>
      <p:pic>
        <p:nvPicPr>
          <p:cNvPr id="3" name="Picture 2">
            <a:extLst>
              <a:ext uri="{FF2B5EF4-FFF2-40B4-BE49-F238E27FC236}">
                <a16:creationId xmlns:a16="http://schemas.microsoft.com/office/drawing/2014/main" id="{4FFEAEC6-3383-4A2D-A5AB-C5222034F0E9}"/>
              </a:ext>
            </a:extLst>
          </p:cNvPr>
          <p:cNvPicPr>
            <a:picLocks noChangeAspect="1"/>
          </p:cNvPicPr>
          <p:nvPr/>
        </p:nvPicPr>
        <p:blipFill>
          <a:blip r:embed="rId2"/>
          <a:stretch>
            <a:fillRect/>
          </a:stretch>
        </p:blipFill>
        <p:spPr>
          <a:xfrm>
            <a:off x="628650" y="2420653"/>
            <a:ext cx="6108580" cy="619994"/>
          </a:xfrm>
          <a:prstGeom prst="rect">
            <a:avLst/>
          </a:prstGeom>
        </p:spPr>
      </p:pic>
      <p:pic>
        <p:nvPicPr>
          <p:cNvPr id="4" name="Picture 3">
            <a:extLst>
              <a:ext uri="{FF2B5EF4-FFF2-40B4-BE49-F238E27FC236}">
                <a16:creationId xmlns:a16="http://schemas.microsoft.com/office/drawing/2014/main" id="{D727484B-F5C0-43F8-8A07-874CE3EB53A2}"/>
              </a:ext>
            </a:extLst>
          </p:cNvPr>
          <p:cNvPicPr>
            <a:picLocks noChangeAspect="1"/>
          </p:cNvPicPr>
          <p:nvPr/>
        </p:nvPicPr>
        <p:blipFill>
          <a:blip r:embed="rId3"/>
          <a:stretch>
            <a:fillRect/>
          </a:stretch>
        </p:blipFill>
        <p:spPr>
          <a:xfrm>
            <a:off x="4071782" y="3131695"/>
            <a:ext cx="4443568" cy="3078816"/>
          </a:xfrm>
          <a:prstGeom prst="rect">
            <a:avLst/>
          </a:prstGeom>
        </p:spPr>
      </p:pic>
      <p:sp>
        <p:nvSpPr>
          <p:cNvPr id="6" name="Rectangle 5">
            <a:extLst>
              <a:ext uri="{FF2B5EF4-FFF2-40B4-BE49-F238E27FC236}">
                <a16:creationId xmlns:a16="http://schemas.microsoft.com/office/drawing/2014/main" id="{B91E0708-4D3D-42D6-9284-C9BE94E7A2F6}"/>
              </a:ext>
            </a:extLst>
          </p:cNvPr>
          <p:cNvSpPr/>
          <p:nvPr/>
        </p:nvSpPr>
        <p:spPr>
          <a:xfrm>
            <a:off x="785003" y="3813970"/>
            <a:ext cx="2794959" cy="1015663"/>
          </a:xfrm>
          <a:prstGeom prst="rect">
            <a:avLst/>
          </a:prstGeom>
        </p:spPr>
        <p:txBody>
          <a:bodyPr wrap="square">
            <a:spAutoFit/>
          </a:bodyPr>
          <a:lstStyle/>
          <a:p>
            <a:r>
              <a:rPr lang="en-US" sz="2000" dirty="0"/>
              <a:t>The binomial distribution with </a:t>
            </a:r>
            <a:r>
              <a:rPr lang="en-US" sz="2000" i="1" dirty="0"/>
              <a:t>n </a:t>
            </a:r>
            <a:r>
              <a:rPr lang="en-US" sz="2000" dirty="0"/>
              <a:t>= 5 and </a:t>
            </a:r>
            <a:r>
              <a:rPr lang="en-US" sz="2000" i="1" dirty="0"/>
              <a:t>p </a:t>
            </a:r>
            <a:r>
              <a:rPr lang="en-US" sz="2000" dirty="0"/>
              <a:t>= 0.25 is skewed to the right.</a:t>
            </a:r>
          </a:p>
        </p:txBody>
      </p:sp>
    </p:spTree>
    <p:extLst>
      <p:ext uri="{BB962C8B-B14F-4D97-AF65-F5344CB8AC3E}">
        <p14:creationId xmlns:p14="http://schemas.microsoft.com/office/powerpoint/2010/main" val="230059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fontScale="90000"/>
          </a:bodyPr>
          <a:lstStyle/>
          <a:p>
            <a:r>
              <a:rPr lang="en-US" dirty="0"/>
              <a:t>Describing a Binomial Distribution: </a:t>
            </a:r>
            <a:br>
              <a:rPr lang="en-US" dirty="0"/>
            </a:br>
            <a:r>
              <a:rPr lang="en-US" dirty="0"/>
              <a:t>Shape, Center, and Variability</a:t>
            </a:r>
          </a:p>
        </p:txBody>
      </p:sp>
      <p:sp>
        <p:nvSpPr>
          <p:cNvPr id="6" name="Rectangle 5">
            <a:extLst>
              <a:ext uri="{FF2B5EF4-FFF2-40B4-BE49-F238E27FC236}">
                <a16:creationId xmlns:a16="http://schemas.microsoft.com/office/drawing/2014/main" id="{B91E0708-4D3D-42D6-9284-C9BE94E7A2F6}"/>
              </a:ext>
            </a:extLst>
          </p:cNvPr>
          <p:cNvSpPr/>
          <p:nvPr/>
        </p:nvSpPr>
        <p:spPr>
          <a:xfrm>
            <a:off x="1112807" y="4253917"/>
            <a:ext cx="2794959" cy="1015663"/>
          </a:xfrm>
          <a:prstGeom prst="rect">
            <a:avLst/>
          </a:prstGeom>
        </p:spPr>
        <p:txBody>
          <a:bodyPr wrap="square">
            <a:spAutoFit/>
          </a:bodyPr>
          <a:lstStyle/>
          <a:p>
            <a:r>
              <a:rPr lang="en-US" sz="2000" dirty="0"/>
              <a:t>The binomial distribution with </a:t>
            </a:r>
            <a:r>
              <a:rPr lang="en-US" sz="2000" i="1" dirty="0"/>
              <a:t>n </a:t>
            </a:r>
            <a:r>
              <a:rPr lang="en-US" sz="2000" dirty="0"/>
              <a:t>= 5 and </a:t>
            </a:r>
            <a:r>
              <a:rPr lang="en-US" sz="2000" i="1" dirty="0"/>
              <a:t>p </a:t>
            </a:r>
            <a:r>
              <a:rPr lang="en-US" sz="2000" dirty="0"/>
              <a:t>= 0.51 is roughly symmetric.</a:t>
            </a:r>
          </a:p>
        </p:txBody>
      </p:sp>
      <p:pic>
        <p:nvPicPr>
          <p:cNvPr id="9" name="Picture 8">
            <a:extLst>
              <a:ext uri="{FF2B5EF4-FFF2-40B4-BE49-F238E27FC236}">
                <a16:creationId xmlns:a16="http://schemas.microsoft.com/office/drawing/2014/main" id="{85DE6915-60E9-4FFB-B3A3-BAAFC68DBECE}"/>
              </a:ext>
            </a:extLst>
          </p:cNvPr>
          <p:cNvPicPr>
            <a:picLocks noChangeAspect="1"/>
          </p:cNvPicPr>
          <p:nvPr/>
        </p:nvPicPr>
        <p:blipFill>
          <a:blip r:embed="rId2"/>
          <a:stretch>
            <a:fillRect/>
          </a:stretch>
        </p:blipFill>
        <p:spPr>
          <a:xfrm>
            <a:off x="652703" y="1447470"/>
            <a:ext cx="3715165" cy="2438839"/>
          </a:xfrm>
          <a:prstGeom prst="rect">
            <a:avLst/>
          </a:prstGeom>
        </p:spPr>
      </p:pic>
    </p:spTree>
    <p:extLst>
      <p:ext uri="{BB962C8B-B14F-4D97-AF65-F5344CB8AC3E}">
        <p14:creationId xmlns:p14="http://schemas.microsoft.com/office/powerpoint/2010/main" val="2323220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fontScale="90000"/>
          </a:bodyPr>
          <a:lstStyle/>
          <a:p>
            <a:r>
              <a:rPr lang="en-US" dirty="0"/>
              <a:t>Describing a Binomial Distribution: </a:t>
            </a:r>
            <a:br>
              <a:rPr lang="en-US" dirty="0"/>
            </a:br>
            <a:r>
              <a:rPr lang="en-US" dirty="0"/>
              <a:t>Shape, Center, and Variability</a:t>
            </a:r>
          </a:p>
        </p:txBody>
      </p:sp>
      <p:sp>
        <p:nvSpPr>
          <p:cNvPr id="6" name="Rectangle 5">
            <a:extLst>
              <a:ext uri="{FF2B5EF4-FFF2-40B4-BE49-F238E27FC236}">
                <a16:creationId xmlns:a16="http://schemas.microsoft.com/office/drawing/2014/main" id="{B91E0708-4D3D-42D6-9284-C9BE94E7A2F6}"/>
              </a:ext>
            </a:extLst>
          </p:cNvPr>
          <p:cNvSpPr/>
          <p:nvPr/>
        </p:nvSpPr>
        <p:spPr>
          <a:xfrm>
            <a:off x="1112807" y="4253917"/>
            <a:ext cx="2794959" cy="1015663"/>
          </a:xfrm>
          <a:prstGeom prst="rect">
            <a:avLst/>
          </a:prstGeom>
        </p:spPr>
        <p:txBody>
          <a:bodyPr wrap="square">
            <a:spAutoFit/>
          </a:bodyPr>
          <a:lstStyle/>
          <a:p>
            <a:r>
              <a:rPr lang="en-US" sz="2000" dirty="0"/>
              <a:t>The binomial distribution with </a:t>
            </a:r>
            <a:r>
              <a:rPr lang="en-US" sz="2000" i="1" dirty="0"/>
              <a:t>n </a:t>
            </a:r>
            <a:r>
              <a:rPr lang="en-US" sz="2000" dirty="0"/>
              <a:t>= 5 and </a:t>
            </a:r>
            <a:r>
              <a:rPr lang="en-US" sz="2000" i="1" dirty="0"/>
              <a:t>p </a:t>
            </a:r>
            <a:r>
              <a:rPr lang="en-US" sz="2000" dirty="0"/>
              <a:t>= 0.51 is roughly symmetric.</a:t>
            </a:r>
          </a:p>
        </p:txBody>
      </p:sp>
      <p:sp>
        <p:nvSpPr>
          <p:cNvPr id="8" name="Rectangle 7">
            <a:extLst>
              <a:ext uri="{FF2B5EF4-FFF2-40B4-BE49-F238E27FC236}">
                <a16:creationId xmlns:a16="http://schemas.microsoft.com/office/drawing/2014/main" id="{5DC10888-0965-45FA-8A8C-7533ED692338}"/>
              </a:ext>
            </a:extLst>
          </p:cNvPr>
          <p:cNvSpPr/>
          <p:nvPr/>
        </p:nvSpPr>
        <p:spPr>
          <a:xfrm>
            <a:off x="5138468" y="4253917"/>
            <a:ext cx="2794959" cy="1015663"/>
          </a:xfrm>
          <a:prstGeom prst="rect">
            <a:avLst/>
          </a:prstGeom>
        </p:spPr>
        <p:txBody>
          <a:bodyPr wrap="square">
            <a:spAutoFit/>
          </a:bodyPr>
          <a:lstStyle/>
          <a:p>
            <a:r>
              <a:rPr lang="en-US" sz="2000" dirty="0"/>
              <a:t>The binomial distribution with </a:t>
            </a:r>
            <a:r>
              <a:rPr lang="en-US" sz="2000" i="1" dirty="0"/>
              <a:t>n </a:t>
            </a:r>
            <a:r>
              <a:rPr lang="en-US" sz="2000" dirty="0"/>
              <a:t>= 5 and </a:t>
            </a:r>
            <a:r>
              <a:rPr lang="en-US" sz="2000" i="1" dirty="0"/>
              <a:t>p </a:t>
            </a:r>
            <a:r>
              <a:rPr lang="en-US" sz="2000" dirty="0"/>
              <a:t>= 0.8 is skewed left.</a:t>
            </a:r>
          </a:p>
        </p:txBody>
      </p:sp>
      <p:pic>
        <p:nvPicPr>
          <p:cNvPr id="9" name="Picture 8">
            <a:extLst>
              <a:ext uri="{FF2B5EF4-FFF2-40B4-BE49-F238E27FC236}">
                <a16:creationId xmlns:a16="http://schemas.microsoft.com/office/drawing/2014/main" id="{85DE6915-60E9-4FFB-B3A3-BAAFC68DBECE}"/>
              </a:ext>
            </a:extLst>
          </p:cNvPr>
          <p:cNvPicPr>
            <a:picLocks noChangeAspect="1"/>
          </p:cNvPicPr>
          <p:nvPr/>
        </p:nvPicPr>
        <p:blipFill>
          <a:blip r:embed="rId2"/>
          <a:stretch>
            <a:fillRect/>
          </a:stretch>
        </p:blipFill>
        <p:spPr>
          <a:xfrm>
            <a:off x="652703" y="1447470"/>
            <a:ext cx="3715165" cy="2438839"/>
          </a:xfrm>
          <a:prstGeom prst="rect">
            <a:avLst/>
          </a:prstGeom>
        </p:spPr>
      </p:pic>
      <p:pic>
        <p:nvPicPr>
          <p:cNvPr id="10" name="Picture 9">
            <a:extLst>
              <a:ext uri="{FF2B5EF4-FFF2-40B4-BE49-F238E27FC236}">
                <a16:creationId xmlns:a16="http://schemas.microsoft.com/office/drawing/2014/main" id="{CD39DB2E-77CB-4092-82DE-6E9BCB1DBF5A}"/>
              </a:ext>
            </a:extLst>
          </p:cNvPr>
          <p:cNvPicPr>
            <a:picLocks noChangeAspect="1"/>
          </p:cNvPicPr>
          <p:nvPr/>
        </p:nvPicPr>
        <p:blipFill>
          <a:blip r:embed="rId3"/>
          <a:stretch>
            <a:fillRect/>
          </a:stretch>
        </p:blipFill>
        <p:spPr>
          <a:xfrm>
            <a:off x="4702365" y="1436894"/>
            <a:ext cx="3812985" cy="2459991"/>
          </a:xfrm>
          <a:prstGeom prst="rect">
            <a:avLst/>
          </a:prstGeom>
        </p:spPr>
      </p:pic>
    </p:spTree>
    <p:extLst>
      <p:ext uri="{BB962C8B-B14F-4D97-AF65-F5344CB8AC3E}">
        <p14:creationId xmlns:p14="http://schemas.microsoft.com/office/powerpoint/2010/main" val="78331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fontScale="90000"/>
          </a:bodyPr>
          <a:lstStyle/>
          <a:p>
            <a:r>
              <a:rPr lang="en-US" dirty="0"/>
              <a:t>Describing a Binomial Distribution: </a:t>
            </a:r>
            <a:br>
              <a:rPr lang="en-US" dirty="0"/>
            </a:br>
            <a:r>
              <a:rPr lang="en-US" dirty="0"/>
              <a:t>Shape, Center, and Variability</a:t>
            </a:r>
          </a:p>
        </p:txBody>
      </p:sp>
      <p:grpSp>
        <p:nvGrpSpPr>
          <p:cNvPr id="6" name="Group 5">
            <a:extLst>
              <a:ext uri="{FF2B5EF4-FFF2-40B4-BE49-F238E27FC236}">
                <a16:creationId xmlns:a16="http://schemas.microsoft.com/office/drawing/2014/main" id="{B11489E5-B436-45FF-AE6A-9F7298599435}"/>
              </a:ext>
            </a:extLst>
          </p:cNvPr>
          <p:cNvGrpSpPr/>
          <p:nvPr/>
        </p:nvGrpSpPr>
        <p:grpSpPr>
          <a:xfrm>
            <a:off x="628650" y="1992702"/>
            <a:ext cx="7886700" cy="3148641"/>
            <a:chOff x="843992" y="3390104"/>
            <a:chExt cx="7142671" cy="3829419"/>
          </a:xfrm>
        </p:grpSpPr>
        <p:sp>
          <p:nvSpPr>
            <p:cNvPr id="7" name="TextBox 6">
              <a:extLst>
                <a:ext uri="{FF2B5EF4-FFF2-40B4-BE49-F238E27FC236}">
                  <a16:creationId xmlns:a16="http://schemas.microsoft.com/office/drawing/2014/main" id="{78F90B35-CE66-4D3A-A6EE-F877A5D5B6A5}"/>
                </a:ext>
              </a:extLst>
            </p:cNvPr>
            <p:cNvSpPr txBox="1"/>
            <p:nvPr/>
          </p:nvSpPr>
          <p:spPr>
            <a:xfrm>
              <a:off x="843992" y="3390104"/>
              <a:ext cx="7142671" cy="507459"/>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2400" dirty="0"/>
                <a:t>Mean and Standard Deviation of a Binomial Random Variable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47C4E64-215C-436B-8EFA-A633CDB40D7B}"/>
                    </a:ext>
                  </a:extLst>
                </p:cNvPr>
                <p:cNvSpPr txBox="1"/>
                <p:nvPr/>
              </p:nvSpPr>
              <p:spPr>
                <a:xfrm>
                  <a:off x="843992" y="3897563"/>
                  <a:ext cx="7142671" cy="3321960"/>
                </a:xfrm>
                <a:prstGeom prst="rect">
                  <a:avLst/>
                </a:prstGeom>
                <a:noFill/>
                <a:ln>
                  <a:solidFill>
                    <a:schemeClr val="tx1"/>
                  </a:solidFill>
                </a:ln>
              </p:spPr>
              <p:txBody>
                <a:bodyPr wrap="square" rtlCol="0">
                  <a:noAutofit/>
                </a:bodyPr>
                <a:lstStyle/>
                <a:p>
                  <a:r>
                    <a:rPr lang="en-US" sz="2000" dirty="0"/>
                    <a:t>If a count X of successes has a binomial distribution with number of trials </a:t>
                  </a:r>
                  <a:r>
                    <a:rPr lang="en-US" sz="2000" i="1" dirty="0"/>
                    <a:t>n</a:t>
                  </a:r>
                  <a:r>
                    <a:rPr lang="en-US" sz="2000" dirty="0"/>
                    <a:t> and probability of success </a:t>
                  </a:r>
                  <a:r>
                    <a:rPr lang="en-US" sz="2000" i="1" dirty="0"/>
                    <a:t>p</a:t>
                  </a:r>
                  <a:r>
                    <a:rPr lang="en-US" sz="2000" dirty="0"/>
                    <a:t>, the </a:t>
                  </a:r>
                  <a:r>
                    <a:rPr lang="en-US" sz="2000" b="1" dirty="0"/>
                    <a:t>mean (expected value)</a:t>
                  </a:r>
                  <a:r>
                    <a:rPr lang="en-US" sz="2000" dirty="0"/>
                    <a:t> of X is</a:t>
                  </a:r>
                </a:p>
                <a:p>
                  <a:endParaRPr lang="en-US" sz="800" dirty="0"/>
                </a:p>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𝜇</m:t>
                            </m:r>
                          </m:e>
                          <m:sub>
                            <m:r>
                              <a:rPr lang="en-US" sz="2000" b="0" i="1" smtClean="0">
                                <a:latin typeface="Cambria Math" panose="02040503050406030204" pitchFamily="18" charset="0"/>
                              </a:rPr>
                              <m:t>𝑋</m:t>
                            </m:r>
                          </m:sub>
                        </m:sSub>
                        <m:r>
                          <a:rPr lang="en-US" sz="2000" b="0" i="1" smtClean="0">
                            <a:latin typeface="Cambria Math" panose="02040503050406030204" pitchFamily="18" charset="0"/>
                          </a:rPr>
                          <m:t>=</m:t>
                        </m:r>
                        <m:r>
                          <a:rPr lang="en-US" sz="2000" b="0" i="1" smtClean="0">
                            <a:latin typeface="Cambria Math" panose="02040503050406030204" pitchFamily="18" charset="0"/>
                          </a:rPr>
                          <m:t>𝐸</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e>
                        </m:d>
                        <m:r>
                          <a:rPr lang="en-US" sz="2000" b="0" i="1" smtClean="0">
                            <a:latin typeface="Cambria Math" panose="02040503050406030204" pitchFamily="18" charset="0"/>
                          </a:rPr>
                          <m:t>=</m:t>
                        </m:r>
                        <m:r>
                          <a:rPr lang="en-US" sz="2000" b="0" i="1" smtClean="0">
                            <a:latin typeface="Cambria Math" panose="02040503050406030204" pitchFamily="18" charset="0"/>
                          </a:rPr>
                          <m:t>𝑛𝑝</m:t>
                        </m:r>
                      </m:oMath>
                    </m:oMathPara>
                  </a14:m>
                  <a:endParaRPr lang="en-US" sz="2000" dirty="0"/>
                </a:p>
                <a:p>
                  <a:endParaRPr lang="en-US" sz="2000" dirty="0"/>
                </a:p>
              </p:txBody>
            </p:sp>
          </mc:Choice>
          <mc:Fallback xmlns="">
            <p:sp>
              <p:nvSpPr>
                <p:cNvPr id="8" name="TextBox 7">
                  <a:extLst>
                    <a:ext uri="{FF2B5EF4-FFF2-40B4-BE49-F238E27FC236}">
                      <a16:creationId xmlns:a16="http://schemas.microsoft.com/office/drawing/2014/main" id="{447C4E64-215C-436B-8EFA-A633CDB40D7B}"/>
                    </a:ext>
                  </a:extLst>
                </p:cNvPr>
                <p:cNvSpPr txBox="1">
                  <a:spLocks noRot="1" noChangeAspect="1" noMove="1" noResize="1" noEditPoints="1" noAdjustHandles="1" noChangeArrowheads="1" noChangeShapeType="1" noTextEdit="1"/>
                </p:cNvSpPr>
                <p:nvPr/>
              </p:nvSpPr>
              <p:spPr>
                <a:xfrm>
                  <a:off x="843992" y="3897563"/>
                  <a:ext cx="7142671" cy="3321960"/>
                </a:xfrm>
                <a:prstGeom prst="rect">
                  <a:avLst/>
                </a:prstGeom>
                <a:blipFill>
                  <a:blip r:embed="rId2"/>
                  <a:stretch>
                    <a:fillRect l="-694" t="-889"/>
                  </a:stretch>
                </a:blipFill>
                <a:ln>
                  <a:solidFill>
                    <a:schemeClr val="tx1"/>
                  </a:solidFill>
                </a:ln>
              </p:spPr>
              <p:txBody>
                <a:bodyPr/>
                <a:lstStyle/>
                <a:p>
                  <a:r>
                    <a:rPr lang="en-US">
                      <a:noFill/>
                    </a:rPr>
                    <a:t> </a:t>
                  </a:r>
                </a:p>
              </p:txBody>
            </p:sp>
          </mc:Fallback>
        </mc:AlternateContent>
      </p:grpSp>
    </p:spTree>
    <p:extLst>
      <p:ext uri="{BB962C8B-B14F-4D97-AF65-F5344CB8AC3E}">
        <p14:creationId xmlns:p14="http://schemas.microsoft.com/office/powerpoint/2010/main" val="5950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3200" dirty="0"/>
              <a:t>Binomial Settings and Binomial Random Variables</a:t>
            </a:r>
          </a:p>
        </p:txBody>
      </p:sp>
      <p:sp>
        <p:nvSpPr>
          <p:cNvPr id="4" name="TextBox 3">
            <a:extLst>
              <a:ext uri="{FF2B5EF4-FFF2-40B4-BE49-F238E27FC236}">
                <a16:creationId xmlns:a16="http://schemas.microsoft.com/office/drawing/2014/main" id="{B269F2C1-7A59-474C-B4FB-558A58037DB6}"/>
              </a:ext>
            </a:extLst>
          </p:cNvPr>
          <p:cNvSpPr txBox="1">
            <a:spLocks noChangeArrowheads="1"/>
          </p:cNvSpPr>
          <p:nvPr/>
        </p:nvSpPr>
        <p:spPr bwMode="auto">
          <a:xfrm>
            <a:off x="628650" y="1382286"/>
            <a:ext cx="7886700" cy="4093428"/>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mn-lt"/>
              </a:rPr>
              <a:t>A </a:t>
            </a:r>
            <a:r>
              <a:rPr lang="en-US" sz="2000" b="1" dirty="0">
                <a:latin typeface="+mn-lt"/>
              </a:rPr>
              <a:t>binomial setting </a:t>
            </a:r>
            <a:r>
              <a:rPr lang="en-US" sz="2000" dirty="0">
                <a:latin typeface="+mn-lt"/>
              </a:rPr>
              <a:t>arises when we perform n independent trials of the same chance process and count the number of times that a particular outcome (called a “success”) occurs.</a:t>
            </a:r>
          </a:p>
          <a:p>
            <a:r>
              <a:rPr lang="en-US" sz="2000" dirty="0">
                <a:latin typeface="+mn-lt"/>
              </a:rPr>
              <a:t>The four conditions for a binomial setting are</a:t>
            </a:r>
          </a:p>
          <a:p>
            <a:pPr marL="342900" indent="-342900">
              <a:buFont typeface="Arial" panose="020B0604020202020204" pitchFamily="34" charset="0"/>
              <a:buChar char="•"/>
            </a:pPr>
            <a:r>
              <a:rPr lang="en-US" sz="2000" i="1" dirty="0">
                <a:latin typeface="+mn-lt"/>
              </a:rPr>
              <a:t>Binary</a:t>
            </a:r>
            <a:r>
              <a:rPr lang="en-US" sz="2000" dirty="0">
                <a:latin typeface="+mn-lt"/>
              </a:rPr>
              <a:t>? The possible outcomes of each trial can be classified as “success” or “failure.”</a:t>
            </a:r>
          </a:p>
          <a:p>
            <a:pPr marL="342900" indent="-342900">
              <a:buFont typeface="Arial" panose="020B0604020202020204" pitchFamily="34" charset="0"/>
              <a:buChar char="•"/>
            </a:pPr>
            <a:r>
              <a:rPr lang="en-US" sz="2000" i="1" dirty="0">
                <a:latin typeface="+mn-lt"/>
              </a:rPr>
              <a:t>Independent</a:t>
            </a:r>
            <a:r>
              <a:rPr lang="en-US" sz="2000" dirty="0">
                <a:latin typeface="+mn-lt"/>
              </a:rPr>
              <a:t>? Trials must be independent. That is, knowing the outcome of one trial must not tell us anything about the outcome of any other trial.</a:t>
            </a:r>
          </a:p>
          <a:p>
            <a:pPr marL="342900" indent="-342900">
              <a:buFont typeface="Arial" panose="020B0604020202020204" pitchFamily="34" charset="0"/>
              <a:buChar char="•"/>
            </a:pPr>
            <a:r>
              <a:rPr lang="en-US" sz="2000" i="1" dirty="0">
                <a:latin typeface="+mn-lt"/>
              </a:rPr>
              <a:t>Number</a:t>
            </a:r>
            <a:r>
              <a:rPr lang="en-US" sz="2000" dirty="0">
                <a:latin typeface="+mn-lt"/>
              </a:rPr>
              <a:t>? The number of trials </a:t>
            </a:r>
            <a:r>
              <a:rPr lang="en-US" sz="2000" i="1" dirty="0">
                <a:latin typeface="+mn-lt"/>
              </a:rPr>
              <a:t>n</a:t>
            </a:r>
            <a:r>
              <a:rPr lang="en-US" sz="2000" dirty="0">
                <a:latin typeface="+mn-lt"/>
              </a:rPr>
              <a:t> of the chance process must be fixed in advance.</a:t>
            </a:r>
          </a:p>
          <a:p>
            <a:pPr marL="342900" indent="-342900">
              <a:buFont typeface="Arial" panose="020B0604020202020204" pitchFamily="34" charset="0"/>
              <a:buChar char="•"/>
            </a:pPr>
            <a:r>
              <a:rPr lang="en-US" sz="2000" i="1" dirty="0">
                <a:latin typeface="+mn-lt"/>
              </a:rPr>
              <a:t>Same probability</a:t>
            </a:r>
            <a:r>
              <a:rPr lang="en-US" sz="2000" dirty="0">
                <a:latin typeface="+mn-lt"/>
              </a:rPr>
              <a:t>? There is the same probability of success </a:t>
            </a:r>
            <a:r>
              <a:rPr lang="en-US" sz="2000" i="1" dirty="0">
                <a:latin typeface="+mn-lt"/>
              </a:rPr>
              <a:t>p</a:t>
            </a:r>
            <a:r>
              <a:rPr lang="en-US" sz="2000" dirty="0">
                <a:latin typeface="+mn-lt"/>
              </a:rPr>
              <a:t> on each trial.</a:t>
            </a:r>
            <a:endParaRPr lang="en-US" sz="2000" b="1" dirty="0">
              <a:latin typeface="+mn-lt"/>
            </a:endParaRPr>
          </a:p>
        </p:txBody>
      </p:sp>
      <p:sp>
        <p:nvSpPr>
          <p:cNvPr id="3" name="Rectangle 2">
            <a:extLst>
              <a:ext uri="{FF2B5EF4-FFF2-40B4-BE49-F238E27FC236}">
                <a16:creationId xmlns:a16="http://schemas.microsoft.com/office/drawing/2014/main" id="{F11F2A7F-02E6-47E3-8D55-5A1EEDD3F674}"/>
              </a:ext>
            </a:extLst>
          </p:cNvPr>
          <p:cNvSpPr/>
          <p:nvPr/>
        </p:nvSpPr>
        <p:spPr>
          <a:xfrm>
            <a:off x="1091241" y="5551814"/>
            <a:ext cx="6961517" cy="707886"/>
          </a:xfrm>
          <a:prstGeom prst="rect">
            <a:avLst/>
          </a:prstGeom>
        </p:spPr>
        <p:txBody>
          <a:bodyPr wrap="square">
            <a:spAutoFit/>
          </a:bodyPr>
          <a:lstStyle/>
          <a:p>
            <a:r>
              <a:rPr lang="en-US" sz="2000" dirty="0"/>
              <a:t>The circled letters give you a helpful way to remember the conditions for a binomial setting: </a:t>
            </a:r>
            <a:r>
              <a:rPr lang="en-US" sz="2000" b="1" dirty="0">
                <a:solidFill>
                  <a:srgbClr val="7030A0"/>
                </a:solidFill>
              </a:rPr>
              <a:t>just check the BINS</a:t>
            </a:r>
            <a:r>
              <a:rPr lang="en-US" sz="2000" dirty="0"/>
              <a:t>!</a:t>
            </a:r>
          </a:p>
        </p:txBody>
      </p:sp>
      <p:sp>
        <p:nvSpPr>
          <p:cNvPr id="6" name="Oval 5">
            <a:extLst>
              <a:ext uri="{FF2B5EF4-FFF2-40B4-BE49-F238E27FC236}">
                <a16:creationId xmlns:a16="http://schemas.microsoft.com/office/drawing/2014/main" id="{C2E01DB0-21AD-4031-BC91-9CB2A2939717}"/>
              </a:ext>
            </a:extLst>
          </p:cNvPr>
          <p:cNvSpPr/>
          <p:nvPr/>
        </p:nvSpPr>
        <p:spPr>
          <a:xfrm>
            <a:off x="918713" y="2674189"/>
            <a:ext cx="345056" cy="345056"/>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E39DF2F-F822-4309-85F9-9AF69EDFE459}"/>
              </a:ext>
            </a:extLst>
          </p:cNvPr>
          <p:cNvSpPr/>
          <p:nvPr/>
        </p:nvSpPr>
        <p:spPr>
          <a:xfrm>
            <a:off x="918713" y="3256472"/>
            <a:ext cx="345056" cy="345056"/>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0D3ACD4-EB2F-491F-9BC8-EEA1DB16A6BE}"/>
              </a:ext>
            </a:extLst>
          </p:cNvPr>
          <p:cNvSpPr/>
          <p:nvPr/>
        </p:nvSpPr>
        <p:spPr>
          <a:xfrm>
            <a:off x="918713" y="4138620"/>
            <a:ext cx="345056" cy="345056"/>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9055273-A67B-4B82-94FC-6DCE449163CF}"/>
              </a:ext>
            </a:extLst>
          </p:cNvPr>
          <p:cNvSpPr/>
          <p:nvPr/>
        </p:nvSpPr>
        <p:spPr>
          <a:xfrm>
            <a:off x="918713" y="4786099"/>
            <a:ext cx="345056" cy="345056"/>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275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fontScale="90000"/>
          </a:bodyPr>
          <a:lstStyle/>
          <a:p>
            <a:r>
              <a:rPr lang="en-US" dirty="0"/>
              <a:t>Describing a Binomial Distribution: </a:t>
            </a:r>
            <a:br>
              <a:rPr lang="en-US" dirty="0"/>
            </a:br>
            <a:r>
              <a:rPr lang="en-US" dirty="0"/>
              <a:t>Shape, Center, and Variability</a:t>
            </a:r>
          </a:p>
        </p:txBody>
      </p:sp>
      <p:grpSp>
        <p:nvGrpSpPr>
          <p:cNvPr id="6" name="Group 5">
            <a:extLst>
              <a:ext uri="{FF2B5EF4-FFF2-40B4-BE49-F238E27FC236}">
                <a16:creationId xmlns:a16="http://schemas.microsoft.com/office/drawing/2014/main" id="{B11489E5-B436-45FF-AE6A-9F7298599435}"/>
              </a:ext>
            </a:extLst>
          </p:cNvPr>
          <p:cNvGrpSpPr/>
          <p:nvPr/>
        </p:nvGrpSpPr>
        <p:grpSpPr>
          <a:xfrm>
            <a:off x="628650" y="1992702"/>
            <a:ext cx="7886700" cy="3148641"/>
            <a:chOff x="843992" y="3390104"/>
            <a:chExt cx="7142671" cy="3829419"/>
          </a:xfrm>
        </p:grpSpPr>
        <p:sp>
          <p:nvSpPr>
            <p:cNvPr id="7" name="TextBox 6">
              <a:extLst>
                <a:ext uri="{FF2B5EF4-FFF2-40B4-BE49-F238E27FC236}">
                  <a16:creationId xmlns:a16="http://schemas.microsoft.com/office/drawing/2014/main" id="{78F90B35-CE66-4D3A-A6EE-F877A5D5B6A5}"/>
                </a:ext>
              </a:extLst>
            </p:cNvPr>
            <p:cNvSpPr txBox="1"/>
            <p:nvPr/>
          </p:nvSpPr>
          <p:spPr>
            <a:xfrm>
              <a:off x="843992" y="3390104"/>
              <a:ext cx="7142671" cy="507459"/>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2400" dirty="0"/>
                <a:t>Mean and Standard Deviation of a Binomial Random Variable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47C4E64-215C-436B-8EFA-A633CDB40D7B}"/>
                    </a:ext>
                  </a:extLst>
                </p:cNvPr>
                <p:cNvSpPr txBox="1"/>
                <p:nvPr/>
              </p:nvSpPr>
              <p:spPr>
                <a:xfrm>
                  <a:off x="843992" y="3897563"/>
                  <a:ext cx="7142671" cy="3321960"/>
                </a:xfrm>
                <a:prstGeom prst="rect">
                  <a:avLst/>
                </a:prstGeom>
                <a:noFill/>
                <a:ln>
                  <a:solidFill>
                    <a:schemeClr val="tx1"/>
                  </a:solidFill>
                </a:ln>
              </p:spPr>
              <p:txBody>
                <a:bodyPr wrap="square" rtlCol="0">
                  <a:noAutofit/>
                </a:bodyPr>
                <a:lstStyle/>
                <a:p>
                  <a:r>
                    <a:rPr lang="en-US" sz="2000" dirty="0"/>
                    <a:t>If a count X of successes has a binomial distribution with number of trials </a:t>
                  </a:r>
                  <a:r>
                    <a:rPr lang="en-US" sz="2000" i="1" dirty="0"/>
                    <a:t>n</a:t>
                  </a:r>
                  <a:r>
                    <a:rPr lang="en-US" sz="2000" dirty="0"/>
                    <a:t> and probability of success </a:t>
                  </a:r>
                  <a:r>
                    <a:rPr lang="en-US" sz="2000" i="1" dirty="0"/>
                    <a:t>p</a:t>
                  </a:r>
                  <a:r>
                    <a:rPr lang="en-US" sz="2000" dirty="0"/>
                    <a:t>, the </a:t>
                  </a:r>
                  <a:r>
                    <a:rPr lang="en-US" sz="2000" b="1" dirty="0"/>
                    <a:t>mean (expected value)</a:t>
                  </a:r>
                  <a:r>
                    <a:rPr lang="en-US" sz="2000" dirty="0"/>
                    <a:t> of X is</a:t>
                  </a:r>
                </a:p>
                <a:p>
                  <a:endParaRPr lang="en-US" sz="800" dirty="0"/>
                </a:p>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𝜇</m:t>
                            </m:r>
                          </m:e>
                          <m:sub>
                            <m:r>
                              <a:rPr lang="en-US" sz="2000" b="0" i="1" smtClean="0">
                                <a:latin typeface="Cambria Math" panose="02040503050406030204" pitchFamily="18" charset="0"/>
                              </a:rPr>
                              <m:t>𝑋</m:t>
                            </m:r>
                          </m:sub>
                        </m:sSub>
                        <m:r>
                          <a:rPr lang="en-US" sz="2000" b="0" i="1" smtClean="0">
                            <a:latin typeface="Cambria Math" panose="02040503050406030204" pitchFamily="18" charset="0"/>
                          </a:rPr>
                          <m:t>=</m:t>
                        </m:r>
                        <m:r>
                          <a:rPr lang="en-US" sz="2000" b="0" i="1" smtClean="0">
                            <a:latin typeface="Cambria Math" panose="02040503050406030204" pitchFamily="18" charset="0"/>
                          </a:rPr>
                          <m:t>𝐸</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e>
                        </m:d>
                        <m:r>
                          <a:rPr lang="en-US" sz="2000" b="0" i="1" smtClean="0">
                            <a:latin typeface="Cambria Math" panose="02040503050406030204" pitchFamily="18" charset="0"/>
                          </a:rPr>
                          <m:t>=</m:t>
                        </m:r>
                        <m:r>
                          <a:rPr lang="en-US" sz="2000" b="0" i="1" smtClean="0">
                            <a:latin typeface="Cambria Math" panose="02040503050406030204" pitchFamily="18" charset="0"/>
                          </a:rPr>
                          <m:t>𝑛𝑝</m:t>
                        </m:r>
                      </m:oMath>
                    </m:oMathPara>
                  </a14:m>
                  <a:endParaRPr lang="en-US" sz="2000" dirty="0"/>
                </a:p>
                <a:p>
                  <a:endParaRPr lang="en-US" sz="2000" dirty="0"/>
                </a:p>
                <a:p>
                  <a:r>
                    <a:rPr lang="en-US" sz="2000" dirty="0"/>
                    <a:t>If a count X of successes has a binomial distribution with number of trials </a:t>
                  </a:r>
                  <a:r>
                    <a:rPr lang="en-US" sz="2000" i="1" dirty="0"/>
                    <a:t>n</a:t>
                  </a:r>
                  <a:r>
                    <a:rPr lang="en-US" sz="2000" dirty="0"/>
                    <a:t> and probability of success </a:t>
                  </a:r>
                  <a:r>
                    <a:rPr lang="en-US" sz="2000" i="1" dirty="0"/>
                    <a:t>p</a:t>
                  </a:r>
                  <a:r>
                    <a:rPr lang="en-US" sz="2000" dirty="0"/>
                    <a:t>, the </a:t>
                  </a:r>
                  <a:r>
                    <a:rPr lang="en-US" sz="2000" b="1" dirty="0"/>
                    <a:t>standard deviation</a:t>
                  </a:r>
                  <a:r>
                    <a:rPr lang="en-US" sz="2000" dirty="0"/>
                    <a:t> of X is</a:t>
                  </a:r>
                </a:p>
                <a:p>
                  <a:endParaRPr lang="en-US" sz="800" dirty="0"/>
                </a:p>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𝜎</m:t>
                            </m:r>
                          </m:e>
                          <m:sub>
                            <m:r>
                              <a:rPr lang="en-US" sz="2000" i="1">
                                <a:latin typeface="Cambria Math" panose="02040503050406030204" pitchFamily="18" charset="0"/>
                              </a:rPr>
                              <m:t>𝑋</m:t>
                            </m:r>
                          </m:sub>
                        </m:sSub>
                        <m:r>
                          <a:rPr lang="en-US" sz="2000" i="1">
                            <a:latin typeface="Cambria Math" panose="02040503050406030204" pitchFamily="18" charset="0"/>
                          </a:rPr>
                          <m:t>=</m:t>
                        </m:r>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𝑛𝑝</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r>
                                  <a:rPr lang="en-US" sz="2000" b="0" i="1" smtClean="0">
                                    <a:latin typeface="Cambria Math" panose="02040503050406030204" pitchFamily="18" charset="0"/>
                                  </a:rPr>
                                  <m:t>𝑝</m:t>
                                </m:r>
                              </m:e>
                            </m:d>
                          </m:e>
                        </m:rad>
                      </m:oMath>
                    </m:oMathPara>
                  </a14:m>
                  <a:endParaRPr lang="en-US" sz="2000" dirty="0"/>
                </a:p>
              </p:txBody>
            </p:sp>
          </mc:Choice>
          <mc:Fallback xmlns="">
            <p:sp>
              <p:nvSpPr>
                <p:cNvPr id="8" name="TextBox 7">
                  <a:extLst>
                    <a:ext uri="{FF2B5EF4-FFF2-40B4-BE49-F238E27FC236}">
                      <a16:creationId xmlns:a16="http://schemas.microsoft.com/office/drawing/2014/main" id="{447C4E64-215C-436B-8EFA-A633CDB40D7B}"/>
                    </a:ext>
                  </a:extLst>
                </p:cNvPr>
                <p:cNvSpPr txBox="1">
                  <a:spLocks noRot="1" noChangeAspect="1" noMove="1" noResize="1" noEditPoints="1" noAdjustHandles="1" noChangeArrowheads="1" noChangeShapeType="1" noTextEdit="1"/>
                </p:cNvSpPr>
                <p:nvPr/>
              </p:nvSpPr>
              <p:spPr>
                <a:xfrm>
                  <a:off x="843992" y="3897563"/>
                  <a:ext cx="7142671" cy="3321960"/>
                </a:xfrm>
                <a:prstGeom prst="rect">
                  <a:avLst/>
                </a:prstGeom>
                <a:blipFill>
                  <a:blip r:embed="rId2"/>
                  <a:stretch>
                    <a:fillRect l="-694" t="-889"/>
                  </a:stretch>
                </a:blipFill>
                <a:ln>
                  <a:solidFill>
                    <a:schemeClr val="tx1"/>
                  </a:solidFill>
                </a:ln>
              </p:spPr>
              <p:txBody>
                <a:bodyPr/>
                <a:lstStyle/>
                <a:p>
                  <a:r>
                    <a:rPr lang="en-US">
                      <a:noFill/>
                    </a:rPr>
                    <a:t> </a:t>
                  </a:r>
                </a:p>
              </p:txBody>
            </p:sp>
          </mc:Fallback>
        </mc:AlternateContent>
      </p:grpSp>
    </p:spTree>
    <p:extLst>
      <p:ext uri="{BB962C8B-B14F-4D97-AF65-F5344CB8AC3E}">
        <p14:creationId xmlns:p14="http://schemas.microsoft.com/office/powerpoint/2010/main" val="370044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fontScale="90000"/>
          </a:bodyPr>
          <a:lstStyle/>
          <a:p>
            <a:r>
              <a:rPr lang="en-US" dirty="0"/>
              <a:t>Describing a Binomial Distribution: </a:t>
            </a:r>
            <a:br>
              <a:rPr lang="en-US" dirty="0"/>
            </a:br>
            <a:r>
              <a:rPr lang="en-US" dirty="0"/>
              <a:t>Shape, Center, and Variability</a:t>
            </a:r>
          </a:p>
        </p:txBody>
      </p:sp>
      <p:grpSp>
        <p:nvGrpSpPr>
          <p:cNvPr id="6" name="Group 5">
            <a:extLst>
              <a:ext uri="{FF2B5EF4-FFF2-40B4-BE49-F238E27FC236}">
                <a16:creationId xmlns:a16="http://schemas.microsoft.com/office/drawing/2014/main" id="{B11489E5-B436-45FF-AE6A-9F7298599435}"/>
              </a:ext>
            </a:extLst>
          </p:cNvPr>
          <p:cNvGrpSpPr/>
          <p:nvPr/>
        </p:nvGrpSpPr>
        <p:grpSpPr>
          <a:xfrm>
            <a:off x="628650" y="1992702"/>
            <a:ext cx="7886700" cy="3148641"/>
            <a:chOff x="843992" y="3390104"/>
            <a:chExt cx="7142671" cy="3829419"/>
          </a:xfrm>
        </p:grpSpPr>
        <p:sp>
          <p:nvSpPr>
            <p:cNvPr id="7" name="TextBox 6">
              <a:extLst>
                <a:ext uri="{FF2B5EF4-FFF2-40B4-BE49-F238E27FC236}">
                  <a16:creationId xmlns:a16="http://schemas.microsoft.com/office/drawing/2014/main" id="{78F90B35-CE66-4D3A-A6EE-F877A5D5B6A5}"/>
                </a:ext>
              </a:extLst>
            </p:cNvPr>
            <p:cNvSpPr txBox="1"/>
            <p:nvPr/>
          </p:nvSpPr>
          <p:spPr>
            <a:xfrm>
              <a:off x="843992" y="3390104"/>
              <a:ext cx="7142671" cy="507459"/>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2400" dirty="0"/>
                <a:t>Mean and Standard Deviation of a Binomial Random Variable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47C4E64-215C-436B-8EFA-A633CDB40D7B}"/>
                    </a:ext>
                  </a:extLst>
                </p:cNvPr>
                <p:cNvSpPr txBox="1"/>
                <p:nvPr/>
              </p:nvSpPr>
              <p:spPr>
                <a:xfrm>
                  <a:off x="843992" y="3897563"/>
                  <a:ext cx="7142671" cy="3321960"/>
                </a:xfrm>
                <a:prstGeom prst="rect">
                  <a:avLst/>
                </a:prstGeom>
                <a:noFill/>
                <a:ln>
                  <a:solidFill>
                    <a:schemeClr val="tx1"/>
                  </a:solidFill>
                </a:ln>
              </p:spPr>
              <p:txBody>
                <a:bodyPr wrap="square" rtlCol="0">
                  <a:noAutofit/>
                </a:bodyPr>
                <a:lstStyle/>
                <a:p>
                  <a:r>
                    <a:rPr lang="en-US" sz="2000" dirty="0"/>
                    <a:t>If a count X of successes has a binomial distribution with number of trials </a:t>
                  </a:r>
                  <a:r>
                    <a:rPr lang="en-US" sz="2000" i="1" dirty="0"/>
                    <a:t>n</a:t>
                  </a:r>
                  <a:r>
                    <a:rPr lang="en-US" sz="2000" dirty="0"/>
                    <a:t> and probability of success </a:t>
                  </a:r>
                  <a:r>
                    <a:rPr lang="en-US" sz="2000" i="1" dirty="0"/>
                    <a:t>p</a:t>
                  </a:r>
                  <a:r>
                    <a:rPr lang="en-US" sz="2000" dirty="0"/>
                    <a:t>, the </a:t>
                  </a:r>
                  <a:r>
                    <a:rPr lang="en-US" sz="2000" b="1" dirty="0"/>
                    <a:t>mean (expected value)</a:t>
                  </a:r>
                  <a:r>
                    <a:rPr lang="en-US" sz="2000" dirty="0"/>
                    <a:t> of X is</a:t>
                  </a:r>
                </a:p>
                <a:p>
                  <a:endParaRPr lang="en-US" sz="800" dirty="0"/>
                </a:p>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𝜇</m:t>
                            </m:r>
                          </m:e>
                          <m:sub>
                            <m:r>
                              <a:rPr lang="en-US" sz="2000" b="0" i="1" smtClean="0">
                                <a:latin typeface="Cambria Math" panose="02040503050406030204" pitchFamily="18" charset="0"/>
                              </a:rPr>
                              <m:t>𝑋</m:t>
                            </m:r>
                          </m:sub>
                        </m:sSub>
                        <m:r>
                          <a:rPr lang="en-US" sz="2000" b="0" i="1" smtClean="0">
                            <a:latin typeface="Cambria Math" panose="02040503050406030204" pitchFamily="18" charset="0"/>
                          </a:rPr>
                          <m:t>=</m:t>
                        </m:r>
                        <m:r>
                          <a:rPr lang="en-US" sz="2000" b="0" i="1" smtClean="0">
                            <a:latin typeface="Cambria Math" panose="02040503050406030204" pitchFamily="18" charset="0"/>
                          </a:rPr>
                          <m:t>𝐸</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e>
                        </m:d>
                        <m:r>
                          <a:rPr lang="en-US" sz="2000" b="0" i="1" smtClean="0">
                            <a:latin typeface="Cambria Math" panose="02040503050406030204" pitchFamily="18" charset="0"/>
                          </a:rPr>
                          <m:t>=</m:t>
                        </m:r>
                        <m:r>
                          <a:rPr lang="en-US" sz="2000" b="0" i="1" smtClean="0">
                            <a:latin typeface="Cambria Math" panose="02040503050406030204" pitchFamily="18" charset="0"/>
                          </a:rPr>
                          <m:t>𝑛𝑝</m:t>
                        </m:r>
                      </m:oMath>
                    </m:oMathPara>
                  </a14:m>
                  <a:endParaRPr lang="en-US" sz="2000" dirty="0"/>
                </a:p>
                <a:p>
                  <a:endParaRPr lang="en-US" sz="2000" dirty="0"/>
                </a:p>
                <a:p>
                  <a:r>
                    <a:rPr lang="en-US" sz="2000" dirty="0"/>
                    <a:t>If a count X of successes has a binomial distribution with number of trials </a:t>
                  </a:r>
                  <a:r>
                    <a:rPr lang="en-US" sz="2000" i="1" dirty="0"/>
                    <a:t>n</a:t>
                  </a:r>
                  <a:r>
                    <a:rPr lang="en-US" sz="2000" dirty="0"/>
                    <a:t> and probability of success </a:t>
                  </a:r>
                  <a:r>
                    <a:rPr lang="en-US" sz="2000" i="1" dirty="0"/>
                    <a:t>p</a:t>
                  </a:r>
                  <a:r>
                    <a:rPr lang="en-US" sz="2000" dirty="0"/>
                    <a:t>, the </a:t>
                  </a:r>
                  <a:r>
                    <a:rPr lang="en-US" sz="2000" b="1" dirty="0"/>
                    <a:t>standard deviation</a:t>
                  </a:r>
                  <a:r>
                    <a:rPr lang="en-US" sz="2000" dirty="0"/>
                    <a:t> of X is</a:t>
                  </a:r>
                </a:p>
                <a:p>
                  <a:endParaRPr lang="en-US" sz="800" dirty="0"/>
                </a:p>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𝜎</m:t>
                            </m:r>
                          </m:e>
                          <m:sub>
                            <m:r>
                              <a:rPr lang="en-US" sz="2000" i="1">
                                <a:latin typeface="Cambria Math" panose="02040503050406030204" pitchFamily="18" charset="0"/>
                              </a:rPr>
                              <m:t>𝑋</m:t>
                            </m:r>
                          </m:sub>
                        </m:sSub>
                        <m:r>
                          <a:rPr lang="en-US" sz="2000" i="1">
                            <a:latin typeface="Cambria Math" panose="02040503050406030204" pitchFamily="18" charset="0"/>
                          </a:rPr>
                          <m:t>=</m:t>
                        </m:r>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𝑛𝑝</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r>
                                  <a:rPr lang="en-US" sz="2000" b="0" i="1" smtClean="0">
                                    <a:latin typeface="Cambria Math" panose="02040503050406030204" pitchFamily="18" charset="0"/>
                                  </a:rPr>
                                  <m:t>𝑝</m:t>
                                </m:r>
                              </m:e>
                            </m:d>
                          </m:e>
                        </m:rad>
                      </m:oMath>
                    </m:oMathPara>
                  </a14:m>
                  <a:endParaRPr lang="en-US" sz="2000" dirty="0"/>
                </a:p>
              </p:txBody>
            </p:sp>
          </mc:Choice>
          <mc:Fallback xmlns="">
            <p:sp>
              <p:nvSpPr>
                <p:cNvPr id="8" name="TextBox 7">
                  <a:extLst>
                    <a:ext uri="{FF2B5EF4-FFF2-40B4-BE49-F238E27FC236}">
                      <a16:creationId xmlns:a16="http://schemas.microsoft.com/office/drawing/2014/main" id="{447C4E64-215C-436B-8EFA-A633CDB40D7B}"/>
                    </a:ext>
                  </a:extLst>
                </p:cNvPr>
                <p:cNvSpPr txBox="1">
                  <a:spLocks noRot="1" noChangeAspect="1" noMove="1" noResize="1" noEditPoints="1" noAdjustHandles="1" noChangeArrowheads="1" noChangeShapeType="1" noTextEdit="1"/>
                </p:cNvSpPr>
                <p:nvPr/>
              </p:nvSpPr>
              <p:spPr>
                <a:xfrm>
                  <a:off x="843992" y="3897563"/>
                  <a:ext cx="7142671" cy="3321960"/>
                </a:xfrm>
                <a:prstGeom prst="rect">
                  <a:avLst/>
                </a:prstGeom>
                <a:blipFill>
                  <a:blip r:embed="rId2"/>
                  <a:stretch>
                    <a:fillRect l="-694" t="-889"/>
                  </a:stretch>
                </a:blipFill>
                <a:ln>
                  <a:solidFill>
                    <a:schemeClr val="tx1"/>
                  </a:solidFill>
                </a:ln>
              </p:spPr>
              <p:txBody>
                <a:bodyPr/>
                <a:lstStyle/>
                <a:p>
                  <a:r>
                    <a:rPr lang="en-US">
                      <a:noFill/>
                    </a:rPr>
                    <a:t> </a:t>
                  </a:r>
                </a:p>
              </p:txBody>
            </p:sp>
          </mc:Fallback>
        </mc:AlternateContent>
      </p:grpSp>
      <p:grpSp>
        <p:nvGrpSpPr>
          <p:cNvPr id="9" name="Group 8">
            <a:extLst>
              <a:ext uri="{FF2B5EF4-FFF2-40B4-BE49-F238E27FC236}">
                <a16:creationId xmlns:a16="http://schemas.microsoft.com/office/drawing/2014/main" id="{D6E7BAF6-956E-4023-BD2A-59880C545B1D}"/>
              </a:ext>
            </a:extLst>
          </p:cNvPr>
          <p:cNvGrpSpPr/>
          <p:nvPr/>
        </p:nvGrpSpPr>
        <p:grpSpPr>
          <a:xfrm rot="20595134">
            <a:off x="1457864" y="2803682"/>
            <a:ext cx="6504318" cy="1549138"/>
            <a:chOff x="1030552" y="4385836"/>
            <a:chExt cx="6504318" cy="1549138"/>
          </a:xfrm>
        </p:grpSpPr>
        <p:sp>
          <p:nvSpPr>
            <p:cNvPr id="10" name="Rectangle 9">
              <a:extLst>
                <a:ext uri="{FF2B5EF4-FFF2-40B4-BE49-F238E27FC236}">
                  <a16:creationId xmlns:a16="http://schemas.microsoft.com/office/drawing/2014/main" id="{9199CD30-C5E7-4C79-B66F-F9795F8A8828}"/>
                </a:ext>
              </a:extLst>
            </p:cNvPr>
            <p:cNvSpPr/>
            <p:nvPr/>
          </p:nvSpPr>
          <p:spPr>
            <a:xfrm>
              <a:off x="1030552" y="4385836"/>
              <a:ext cx="6504318" cy="1549138"/>
            </a:xfrm>
            <a:prstGeom prst="rect">
              <a:avLst/>
            </a:prstGeom>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nchorCtr="0"/>
            <a:lstStyle/>
            <a:p>
              <a:pPr>
                <a:defRPr/>
              </a:pPr>
              <a:r>
                <a:rPr lang="en-US" sz="1600" b="1" dirty="0">
                  <a:solidFill>
                    <a:srgbClr val="C00000"/>
                  </a:solidFill>
                </a:rPr>
                <a:t>	  </a:t>
              </a:r>
              <a:r>
                <a:rPr lang="en-US" sz="4000" b="1" dirty="0">
                  <a:solidFill>
                    <a:srgbClr val="C00000"/>
                  </a:solidFill>
                </a:rPr>
                <a:t>    </a:t>
              </a:r>
              <a:r>
                <a:rPr lang="en-US" sz="2400" b="1" dirty="0">
                  <a:solidFill>
                    <a:schemeClr val="tx1"/>
                  </a:solidFill>
                </a:rPr>
                <a:t>CAUTION</a:t>
              </a:r>
              <a:r>
                <a:rPr lang="en-US" sz="2400" dirty="0">
                  <a:solidFill>
                    <a:schemeClr val="tx1"/>
                  </a:solidFill>
                </a:rPr>
                <a:t>:</a:t>
              </a:r>
              <a:r>
                <a:rPr lang="en-US" sz="2400" dirty="0"/>
                <a:t> </a:t>
              </a:r>
            </a:p>
            <a:p>
              <a:pPr>
                <a:defRPr/>
              </a:pPr>
              <a:endParaRPr lang="en-US" sz="800" dirty="0"/>
            </a:p>
            <a:p>
              <a:r>
                <a:rPr lang="en-US" altLang="en-US" sz="2000" dirty="0"/>
                <a:t>Remember that these formulas for the mean and standard deviation work only for binomial distributions.</a:t>
              </a:r>
            </a:p>
          </p:txBody>
        </p:sp>
        <p:pic>
          <p:nvPicPr>
            <p:cNvPr id="11" name="Picture 10">
              <a:extLst>
                <a:ext uri="{FF2B5EF4-FFF2-40B4-BE49-F238E27FC236}">
                  <a16:creationId xmlns:a16="http://schemas.microsoft.com/office/drawing/2014/main" id="{B5FB0A36-F35E-4B95-84C9-623ED073FD90}"/>
                </a:ext>
              </a:extLst>
            </p:cNvPr>
            <p:cNvPicPr>
              <a:picLocks noChangeAspect="1"/>
            </p:cNvPicPr>
            <p:nvPr/>
          </p:nvPicPr>
          <p:blipFill>
            <a:blip r:embed="rId3"/>
            <a:stretch>
              <a:fillRect/>
            </a:stretch>
          </p:blipFill>
          <p:spPr>
            <a:xfrm rot="21588054">
              <a:off x="1297602" y="4492145"/>
              <a:ext cx="640311" cy="578893"/>
            </a:xfrm>
            <a:prstGeom prst="rect">
              <a:avLst/>
            </a:prstGeom>
          </p:spPr>
        </p:pic>
      </p:grpSp>
    </p:spTree>
    <p:extLst>
      <p:ext uri="{BB962C8B-B14F-4D97-AF65-F5344CB8AC3E}">
        <p14:creationId xmlns:p14="http://schemas.microsoft.com/office/powerpoint/2010/main" val="243506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fontScale="90000"/>
          </a:bodyPr>
          <a:lstStyle/>
          <a:p>
            <a:r>
              <a:rPr lang="en-US" dirty="0"/>
              <a:t>Describing a Binomial Distribution: </a:t>
            </a:r>
            <a:br>
              <a:rPr lang="en-US" dirty="0"/>
            </a:br>
            <a:r>
              <a:rPr lang="en-US" dirty="0"/>
              <a:t>Shape, Center, and Variability</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86232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sz="2000" dirty="0"/>
              <a:t>Assume that each of the 21 students in Mr. Hogarth’s AP® Statistics class who did the bottled water versus tap water activity was just guessing, so there was a 1/3 chance of each </a:t>
            </a:r>
            <a:br>
              <a:rPr lang="en-US" sz="2000" dirty="0"/>
            </a:br>
            <a:r>
              <a:rPr lang="en-US" sz="2000" dirty="0"/>
              <a:t>student identifying the cup containing </a:t>
            </a:r>
            <a:br>
              <a:rPr lang="en-US" sz="2000" dirty="0"/>
            </a:br>
            <a:r>
              <a:rPr lang="en-US" sz="2000" dirty="0"/>
              <a:t>bottled water correctly. Let X = the number </a:t>
            </a:r>
            <a:br>
              <a:rPr lang="en-US" sz="2000" dirty="0"/>
            </a:br>
            <a:r>
              <a:rPr lang="en-US" sz="2000" dirty="0"/>
              <a:t>of students who make a correct </a:t>
            </a:r>
            <a:br>
              <a:rPr lang="en-US" sz="2000" dirty="0"/>
            </a:br>
            <a:r>
              <a:rPr lang="en-US" sz="2000" dirty="0"/>
              <a:t>identification. At right is a histogram </a:t>
            </a:r>
            <a:br>
              <a:rPr lang="en-US" sz="2000" dirty="0"/>
            </a:br>
            <a:r>
              <a:rPr lang="en-US" sz="2000" dirty="0"/>
              <a:t>of the probability distribution of X.</a:t>
            </a:r>
          </a:p>
          <a:p>
            <a:r>
              <a:rPr lang="en-US" sz="2000" dirty="0"/>
              <a:t>(a) Calculate and interpret the mean of </a:t>
            </a:r>
            <a:r>
              <a:rPr lang="en-US" sz="2000" i="1" dirty="0"/>
              <a:t>X.</a:t>
            </a:r>
          </a:p>
        </p:txBody>
      </p:sp>
      <p:pic>
        <p:nvPicPr>
          <p:cNvPr id="5" name="Picture 4">
            <a:extLst>
              <a:ext uri="{FF2B5EF4-FFF2-40B4-BE49-F238E27FC236}">
                <a16:creationId xmlns:a16="http://schemas.microsoft.com/office/drawing/2014/main" id="{382B0C48-0EC5-449C-9BEA-9D059CA564C6}"/>
              </a:ext>
            </a:extLst>
          </p:cNvPr>
          <p:cNvPicPr>
            <a:picLocks noChangeAspect="1"/>
          </p:cNvPicPr>
          <p:nvPr/>
        </p:nvPicPr>
        <p:blipFill>
          <a:blip r:embed="rId2"/>
          <a:stretch>
            <a:fillRect/>
          </a:stretch>
        </p:blipFill>
        <p:spPr>
          <a:xfrm>
            <a:off x="5555411" y="2041246"/>
            <a:ext cx="2959939" cy="2086010"/>
          </a:xfrm>
          <a:prstGeom prst="rect">
            <a:avLst/>
          </a:prstGeom>
        </p:spPr>
      </p:pic>
    </p:spTree>
    <p:extLst>
      <p:ext uri="{BB962C8B-B14F-4D97-AF65-F5344CB8AC3E}">
        <p14:creationId xmlns:p14="http://schemas.microsoft.com/office/powerpoint/2010/main" val="382161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fontScale="90000"/>
          </a:bodyPr>
          <a:lstStyle/>
          <a:p>
            <a:r>
              <a:rPr lang="en-US" dirty="0"/>
              <a:t>Describing a Binomial Distribution: </a:t>
            </a:r>
            <a:br>
              <a:rPr lang="en-US" dirty="0"/>
            </a:br>
            <a:r>
              <a:rPr lang="en-US" dirty="0"/>
              <a:t>Shape, Center, and Variability</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86232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sz="2000" dirty="0"/>
              <a:t>Assume that each of the 21 students in Mr. Hogarth’s AP® Statistics class who did the bottled water versus tap water activity was just guessing, so there was a 1/3 chance of each </a:t>
            </a:r>
            <a:br>
              <a:rPr lang="en-US" sz="2000" dirty="0"/>
            </a:br>
            <a:r>
              <a:rPr lang="en-US" sz="2000" dirty="0"/>
              <a:t>student identifying the cup containing </a:t>
            </a:r>
            <a:br>
              <a:rPr lang="en-US" sz="2000" dirty="0"/>
            </a:br>
            <a:r>
              <a:rPr lang="en-US" sz="2000" dirty="0"/>
              <a:t>bottled water correctly. Let X = the number </a:t>
            </a:r>
            <a:br>
              <a:rPr lang="en-US" sz="2000" dirty="0"/>
            </a:br>
            <a:r>
              <a:rPr lang="en-US" sz="2000" dirty="0"/>
              <a:t>of students who make a correct </a:t>
            </a:r>
            <a:br>
              <a:rPr lang="en-US" sz="2000" dirty="0"/>
            </a:br>
            <a:r>
              <a:rPr lang="en-US" sz="2000" dirty="0"/>
              <a:t>identification. At right is a histogram </a:t>
            </a:r>
            <a:br>
              <a:rPr lang="en-US" sz="2000" dirty="0"/>
            </a:br>
            <a:r>
              <a:rPr lang="en-US" sz="2000" dirty="0"/>
              <a:t>of the probability distribution of X.</a:t>
            </a:r>
          </a:p>
          <a:p>
            <a:r>
              <a:rPr lang="en-US" sz="2000" dirty="0"/>
              <a:t>(a) Calculate and interpret the mean of </a:t>
            </a:r>
            <a:r>
              <a:rPr lang="en-US" sz="2000" i="1" dirty="0"/>
              <a:t>X.</a:t>
            </a:r>
          </a:p>
        </p:txBody>
      </p:sp>
      <p:pic>
        <p:nvPicPr>
          <p:cNvPr id="5" name="Picture 4">
            <a:extLst>
              <a:ext uri="{FF2B5EF4-FFF2-40B4-BE49-F238E27FC236}">
                <a16:creationId xmlns:a16="http://schemas.microsoft.com/office/drawing/2014/main" id="{382B0C48-0EC5-449C-9BEA-9D059CA564C6}"/>
              </a:ext>
            </a:extLst>
          </p:cNvPr>
          <p:cNvPicPr>
            <a:picLocks noChangeAspect="1"/>
          </p:cNvPicPr>
          <p:nvPr/>
        </p:nvPicPr>
        <p:blipFill>
          <a:blip r:embed="rId2"/>
          <a:stretch>
            <a:fillRect/>
          </a:stretch>
        </p:blipFill>
        <p:spPr>
          <a:xfrm>
            <a:off x="5555411" y="2041246"/>
            <a:ext cx="2959939" cy="2086010"/>
          </a:xfrm>
          <a:prstGeom prst="rect">
            <a:avLst/>
          </a:prstGeom>
        </p:spPr>
      </p:pic>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F97D385A-49A4-485B-9FC6-EAF199C0BB9A}"/>
                  </a:ext>
                </a:extLst>
              </p:cNvPr>
              <p:cNvSpPr/>
              <p:nvPr/>
            </p:nvSpPr>
            <p:spPr>
              <a:xfrm>
                <a:off x="1362973" y="4618962"/>
                <a:ext cx="6418053" cy="1464231"/>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𝜇</m:t>
                          </m:r>
                        </m:e>
                        <m:sub>
                          <m:r>
                            <a:rPr lang="en-US" sz="1600" i="1">
                              <a:latin typeface="Cambria Math" panose="02040503050406030204" pitchFamily="18" charset="0"/>
                            </a:rPr>
                            <m:t>𝑋</m:t>
                          </m:r>
                        </m:sub>
                      </m:sSub>
                      <m:r>
                        <a:rPr lang="en-US" sz="1600" i="1">
                          <a:latin typeface="Cambria Math" panose="02040503050406030204" pitchFamily="18" charset="0"/>
                        </a:rPr>
                        <m:t>=</m:t>
                      </m:r>
                      <m:r>
                        <a:rPr lang="en-US" sz="1600" i="1">
                          <a:latin typeface="Cambria Math" panose="02040503050406030204" pitchFamily="18" charset="0"/>
                        </a:rPr>
                        <m:t>𝑛𝑝</m:t>
                      </m:r>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21</m:t>
                          </m:r>
                        </m:e>
                      </m:d>
                      <m:d>
                        <m:dPr>
                          <m:ctrlPr>
                            <a:rPr lang="en-US" sz="1600" b="0" i="1" smtClean="0">
                              <a:latin typeface="Cambria Math" panose="02040503050406030204" pitchFamily="18" charset="0"/>
                            </a:rPr>
                          </m:ctrlPr>
                        </m:dPr>
                        <m:e>
                          <m:f>
                            <m:fPr>
                              <m:type m:val="lin"/>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3</m:t>
                              </m:r>
                            </m:den>
                          </m:f>
                        </m:e>
                      </m:d>
                      <m:r>
                        <a:rPr lang="en-US" sz="1600" b="0" i="1" smtClean="0">
                          <a:latin typeface="Cambria Math" panose="02040503050406030204" pitchFamily="18" charset="0"/>
                        </a:rPr>
                        <m:t>=7</m:t>
                      </m:r>
                    </m:oMath>
                  </m:oMathPara>
                </a14:m>
                <a:endParaRPr lang="en-US" sz="1600" b="0" dirty="0"/>
              </a:p>
              <a:p>
                <a:endParaRPr lang="en-US" sz="1600" dirty="0"/>
              </a:p>
              <a:p>
                <a:r>
                  <a:rPr lang="en-US" sz="1600" dirty="0">
                    <a:latin typeface="Segoe Print" panose="02000600000000000000" pitchFamily="2" charset="0"/>
                  </a:rPr>
                  <a:t>If all the students in Mr. Hogarth's class were just guessing and repeated the activity many times, the average number of students who guess correctly would be about 7.</a:t>
                </a:r>
              </a:p>
            </p:txBody>
          </p:sp>
        </mc:Choice>
        <mc:Fallback xmlns="">
          <p:sp>
            <p:nvSpPr>
              <p:cNvPr id="8" name="Rectangle: Rounded Corners 7">
                <a:extLst>
                  <a:ext uri="{FF2B5EF4-FFF2-40B4-BE49-F238E27FC236}">
                    <a16:creationId xmlns:a16="http://schemas.microsoft.com/office/drawing/2014/main" id="{F97D385A-49A4-485B-9FC6-EAF199C0BB9A}"/>
                  </a:ext>
                </a:extLst>
              </p:cNvPr>
              <p:cNvSpPr>
                <a:spLocks noRot="1" noChangeAspect="1" noMove="1" noResize="1" noEditPoints="1" noAdjustHandles="1" noChangeArrowheads="1" noChangeShapeType="1" noTextEdit="1"/>
              </p:cNvSpPr>
              <p:nvPr/>
            </p:nvSpPr>
            <p:spPr>
              <a:xfrm>
                <a:off x="1362973" y="4618962"/>
                <a:ext cx="6418053" cy="1464231"/>
              </a:xfrm>
              <a:prstGeom prst="roundRect">
                <a:avLst/>
              </a:prstGeom>
              <a:blipFill>
                <a:blip r:embed="rId3"/>
                <a:stretch>
                  <a:fillRect/>
                </a:stretch>
              </a:blipFill>
              <a:ln>
                <a:solidFill>
                  <a:srgbClr val="CCCCFF"/>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356274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fontScale="90000"/>
          </a:bodyPr>
          <a:lstStyle/>
          <a:p>
            <a:r>
              <a:rPr lang="en-US" dirty="0"/>
              <a:t>Describing a Binomial Distribution: </a:t>
            </a:r>
            <a:br>
              <a:rPr lang="en-US" dirty="0"/>
            </a:br>
            <a:r>
              <a:rPr lang="en-US" dirty="0"/>
              <a:t>Shape, Center, and Variability</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317009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sz="2000" dirty="0"/>
              <a:t>Assume that each of the 21 students in Mr. Hogarth’s AP® Statistics class who did the bottled water versus tap water activity was just guessing, so there was a 1/3 chance of each </a:t>
            </a:r>
            <a:br>
              <a:rPr lang="en-US" sz="2000" dirty="0"/>
            </a:br>
            <a:r>
              <a:rPr lang="en-US" sz="2000" dirty="0"/>
              <a:t>student identifying the cup containing </a:t>
            </a:r>
            <a:br>
              <a:rPr lang="en-US" sz="2000" dirty="0"/>
            </a:br>
            <a:r>
              <a:rPr lang="en-US" sz="2000" dirty="0"/>
              <a:t>bottled water correctly. Let X = the number </a:t>
            </a:r>
            <a:br>
              <a:rPr lang="en-US" sz="2000" dirty="0"/>
            </a:br>
            <a:r>
              <a:rPr lang="en-US" sz="2000" dirty="0"/>
              <a:t>of students who make a correct </a:t>
            </a:r>
            <a:br>
              <a:rPr lang="en-US" sz="2000" dirty="0"/>
            </a:br>
            <a:r>
              <a:rPr lang="en-US" sz="2000" dirty="0"/>
              <a:t>identification. At right is a histogram </a:t>
            </a:r>
            <a:br>
              <a:rPr lang="en-US" sz="2000" dirty="0"/>
            </a:br>
            <a:r>
              <a:rPr lang="en-US" sz="2000" dirty="0"/>
              <a:t>of the probability distribution of X.</a:t>
            </a:r>
          </a:p>
          <a:p>
            <a:pPr marL="344488" indent="-344488">
              <a:tabLst>
                <a:tab pos="344488" algn="l"/>
              </a:tabLst>
            </a:pPr>
            <a:r>
              <a:rPr lang="en-US" sz="2000" dirty="0"/>
              <a:t>(b) Calculate and interpret the standard </a:t>
            </a:r>
            <a:br>
              <a:rPr lang="en-US" sz="2000" dirty="0"/>
            </a:br>
            <a:r>
              <a:rPr lang="en-US" sz="2000" dirty="0"/>
              <a:t>deviation of </a:t>
            </a:r>
            <a:r>
              <a:rPr lang="en-US" sz="2000" i="1" dirty="0"/>
              <a:t>X.</a:t>
            </a:r>
            <a:endParaRPr lang="en-US" sz="2000" dirty="0"/>
          </a:p>
        </p:txBody>
      </p:sp>
      <p:pic>
        <p:nvPicPr>
          <p:cNvPr id="5" name="Picture 4">
            <a:extLst>
              <a:ext uri="{FF2B5EF4-FFF2-40B4-BE49-F238E27FC236}">
                <a16:creationId xmlns:a16="http://schemas.microsoft.com/office/drawing/2014/main" id="{382B0C48-0EC5-449C-9BEA-9D059CA564C6}"/>
              </a:ext>
            </a:extLst>
          </p:cNvPr>
          <p:cNvPicPr>
            <a:picLocks noChangeAspect="1"/>
          </p:cNvPicPr>
          <p:nvPr/>
        </p:nvPicPr>
        <p:blipFill>
          <a:blip r:embed="rId2"/>
          <a:stretch>
            <a:fillRect/>
          </a:stretch>
        </p:blipFill>
        <p:spPr>
          <a:xfrm>
            <a:off x="5555411" y="2041246"/>
            <a:ext cx="2959939" cy="2086010"/>
          </a:xfrm>
          <a:prstGeom prst="rect">
            <a:avLst/>
          </a:prstGeom>
        </p:spPr>
      </p:pic>
    </p:spTree>
    <p:extLst>
      <p:ext uri="{BB962C8B-B14F-4D97-AF65-F5344CB8AC3E}">
        <p14:creationId xmlns:p14="http://schemas.microsoft.com/office/powerpoint/2010/main" val="40427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fontScale="90000"/>
          </a:bodyPr>
          <a:lstStyle/>
          <a:p>
            <a:r>
              <a:rPr lang="en-US" dirty="0"/>
              <a:t>Describing a Binomial Distribution: </a:t>
            </a:r>
            <a:br>
              <a:rPr lang="en-US" dirty="0"/>
            </a:br>
            <a:r>
              <a:rPr lang="en-US" dirty="0"/>
              <a:t>Shape, Center, and Variability</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317009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sz="2000" dirty="0"/>
              <a:t>Assume that each of the 21 students in Mr. Hogarth’s AP® Statistics class who did the bottled water versus tap water activity was just guessing, so there was a 1/3 chance of each </a:t>
            </a:r>
            <a:br>
              <a:rPr lang="en-US" sz="2000" dirty="0"/>
            </a:br>
            <a:r>
              <a:rPr lang="en-US" sz="2000" dirty="0"/>
              <a:t>student identifying the cup containing </a:t>
            </a:r>
            <a:br>
              <a:rPr lang="en-US" sz="2000" dirty="0"/>
            </a:br>
            <a:r>
              <a:rPr lang="en-US" sz="2000" dirty="0"/>
              <a:t>bottled water correctly. Let X = the number </a:t>
            </a:r>
            <a:br>
              <a:rPr lang="en-US" sz="2000" dirty="0"/>
            </a:br>
            <a:r>
              <a:rPr lang="en-US" sz="2000" dirty="0"/>
              <a:t>of students who make a correct </a:t>
            </a:r>
            <a:br>
              <a:rPr lang="en-US" sz="2000" dirty="0"/>
            </a:br>
            <a:r>
              <a:rPr lang="en-US" sz="2000" dirty="0"/>
              <a:t>identification. At right is a histogram </a:t>
            </a:r>
            <a:br>
              <a:rPr lang="en-US" sz="2000" dirty="0"/>
            </a:br>
            <a:r>
              <a:rPr lang="en-US" sz="2000" dirty="0"/>
              <a:t>of the probability distribution of X.</a:t>
            </a:r>
          </a:p>
          <a:p>
            <a:pPr marL="344488" indent="-344488">
              <a:tabLst>
                <a:tab pos="344488" algn="l"/>
              </a:tabLst>
            </a:pPr>
            <a:r>
              <a:rPr lang="en-US" sz="2000" dirty="0"/>
              <a:t>(b) Calculate and interpret the standard </a:t>
            </a:r>
            <a:br>
              <a:rPr lang="en-US" sz="2000" dirty="0"/>
            </a:br>
            <a:r>
              <a:rPr lang="en-US" sz="2000" dirty="0"/>
              <a:t>deviation of </a:t>
            </a:r>
            <a:r>
              <a:rPr lang="en-US" sz="2000" i="1" dirty="0"/>
              <a:t>X.</a:t>
            </a:r>
            <a:endParaRPr lang="en-US" sz="2000" dirty="0"/>
          </a:p>
        </p:txBody>
      </p:sp>
      <p:pic>
        <p:nvPicPr>
          <p:cNvPr id="5" name="Picture 4">
            <a:extLst>
              <a:ext uri="{FF2B5EF4-FFF2-40B4-BE49-F238E27FC236}">
                <a16:creationId xmlns:a16="http://schemas.microsoft.com/office/drawing/2014/main" id="{382B0C48-0EC5-449C-9BEA-9D059CA564C6}"/>
              </a:ext>
            </a:extLst>
          </p:cNvPr>
          <p:cNvPicPr>
            <a:picLocks noChangeAspect="1"/>
          </p:cNvPicPr>
          <p:nvPr/>
        </p:nvPicPr>
        <p:blipFill>
          <a:blip r:embed="rId2"/>
          <a:stretch>
            <a:fillRect/>
          </a:stretch>
        </p:blipFill>
        <p:spPr>
          <a:xfrm>
            <a:off x="5555411" y="2041246"/>
            <a:ext cx="2959939" cy="2086010"/>
          </a:xfrm>
          <a:prstGeom prst="rect">
            <a:avLst/>
          </a:prstGeom>
        </p:spPr>
      </p:pic>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A7DD64A2-B93F-4B3C-8099-EA8C926A92D9}"/>
                  </a:ext>
                </a:extLst>
              </p:cNvPr>
              <p:cNvSpPr/>
              <p:nvPr/>
            </p:nvSpPr>
            <p:spPr>
              <a:xfrm>
                <a:off x="741872" y="4618962"/>
                <a:ext cx="7677509" cy="1521693"/>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𝜎</m:t>
                          </m:r>
                        </m:e>
                        <m:sub>
                          <m:r>
                            <a:rPr lang="en-US" sz="1600" i="1">
                              <a:latin typeface="Cambria Math" panose="02040503050406030204" pitchFamily="18" charset="0"/>
                            </a:rPr>
                            <m:t>𝑋</m:t>
                          </m:r>
                        </m:sub>
                      </m:sSub>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𝑛𝑝</m:t>
                          </m:r>
                          <m:d>
                            <m:dPr>
                              <m:ctrlPr>
                                <a:rPr lang="en-US" sz="1600" i="1">
                                  <a:latin typeface="Cambria Math" panose="02040503050406030204" pitchFamily="18" charset="0"/>
                                </a:rPr>
                              </m:ctrlPr>
                            </m:dPr>
                            <m:e>
                              <m:r>
                                <a:rPr lang="en-US" sz="1600" i="1">
                                  <a:latin typeface="Cambria Math" panose="02040503050406030204" pitchFamily="18" charset="0"/>
                                </a:rPr>
                                <m:t>1−</m:t>
                              </m:r>
                              <m:r>
                                <a:rPr lang="en-US" sz="1600" i="1">
                                  <a:latin typeface="Cambria Math" panose="02040503050406030204" pitchFamily="18" charset="0"/>
                                </a:rPr>
                                <m:t>𝑝</m:t>
                              </m:r>
                            </m:e>
                          </m:d>
                        </m:e>
                      </m:rad>
                      <m:r>
                        <a:rPr lang="en-US" sz="1600" b="0" i="1" smtClean="0">
                          <a:latin typeface="Cambria Math" panose="02040503050406030204" pitchFamily="18" charset="0"/>
                        </a:rPr>
                        <m:t>=</m:t>
                      </m:r>
                      <m:rad>
                        <m:radPr>
                          <m:degHide m:val="on"/>
                          <m:ctrlPr>
                            <a:rPr lang="en-US" sz="1600" b="0" i="1" smtClean="0">
                              <a:latin typeface="Cambria Math" panose="02040503050406030204" pitchFamily="18" charset="0"/>
                            </a:rPr>
                          </m:ctrlPr>
                        </m:radPr>
                        <m:deg/>
                        <m:e>
                          <m:r>
                            <a:rPr lang="en-US" sz="1600" b="0" i="1" smtClean="0">
                              <a:latin typeface="Cambria Math" panose="02040503050406030204" pitchFamily="18" charset="0"/>
                            </a:rPr>
                            <m:t>21</m:t>
                          </m:r>
                          <m:d>
                            <m:dPr>
                              <m:ctrlPr>
                                <a:rPr lang="en-US" sz="1600" b="0" i="1" smtClean="0">
                                  <a:latin typeface="Cambria Math" panose="02040503050406030204" pitchFamily="18" charset="0"/>
                                </a:rPr>
                              </m:ctrlPr>
                            </m:dPr>
                            <m:e>
                              <m:f>
                                <m:fPr>
                                  <m:type m:val="lin"/>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3</m:t>
                                  </m:r>
                                </m:den>
                              </m:f>
                            </m:e>
                          </m:d>
                          <m:d>
                            <m:dPr>
                              <m:ctrlPr>
                                <a:rPr lang="en-US" sz="1600" b="0" i="1" smtClean="0">
                                  <a:latin typeface="Cambria Math" panose="02040503050406030204" pitchFamily="18" charset="0"/>
                                </a:rPr>
                              </m:ctrlPr>
                            </m:dPr>
                            <m:e>
                              <m:f>
                                <m:fPr>
                                  <m:type m:val="lin"/>
                                  <m:ctrlPr>
                                    <a:rPr lang="en-US" sz="1600" b="0" i="1" smtClean="0">
                                      <a:latin typeface="Cambria Math" panose="02040503050406030204" pitchFamily="18" charset="0"/>
                                    </a:rPr>
                                  </m:ctrlPr>
                                </m:fPr>
                                <m:num>
                                  <m:r>
                                    <a:rPr lang="en-US" sz="1600" b="0" i="1" smtClean="0">
                                      <a:latin typeface="Cambria Math" panose="02040503050406030204" pitchFamily="18" charset="0"/>
                                    </a:rPr>
                                    <m:t>2</m:t>
                                  </m:r>
                                </m:num>
                                <m:den>
                                  <m:r>
                                    <a:rPr lang="en-US" sz="1600" b="0" i="1" smtClean="0">
                                      <a:latin typeface="Cambria Math" panose="02040503050406030204" pitchFamily="18" charset="0"/>
                                    </a:rPr>
                                    <m:t>3</m:t>
                                  </m:r>
                                </m:den>
                              </m:f>
                            </m:e>
                          </m:d>
                        </m:e>
                      </m:rad>
                      <m:r>
                        <a:rPr lang="en-US" sz="1600" b="0" i="1" smtClean="0">
                          <a:latin typeface="Cambria Math" panose="02040503050406030204" pitchFamily="18" charset="0"/>
                        </a:rPr>
                        <m:t>=2.16</m:t>
                      </m:r>
                    </m:oMath>
                  </m:oMathPara>
                </a14:m>
                <a:endParaRPr lang="en-US" sz="1600" b="0" dirty="0"/>
              </a:p>
              <a:p>
                <a:endParaRPr lang="en-US" sz="1600" dirty="0"/>
              </a:p>
              <a:p>
                <a:r>
                  <a:rPr lang="en-US" sz="1600" dirty="0">
                    <a:latin typeface="Segoe Print" panose="02000600000000000000" pitchFamily="2" charset="0"/>
                  </a:rPr>
                  <a:t>If all the students in Mr. Hogarth’s class were just guessing and repeated the activity many times, the number of students who guess correctly would typically vary by about 2.16 from the mean of 7.</a:t>
                </a:r>
              </a:p>
            </p:txBody>
          </p:sp>
        </mc:Choice>
        <mc:Fallback xmlns="">
          <p:sp>
            <p:nvSpPr>
              <p:cNvPr id="6" name="Rectangle: Rounded Corners 5">
                <a:extLst>
                  <a:ext uri="{FF2B5EF4-FFF2-40B4-BE49-F238E27FC236}">
                    <a16:creationId xmlns:a16="http://schemas.microsoft.com/office/drawing/2014/main" id="{A7DD64A2-B93F-4B3C-8099-EA8C926A92D9}"/>
                  </a:ext>
                </a:extLst>
              </p:cNvPr>
              <p:cNvSpPr>
                <a:spLocks noRot="1" noChangeAspect="1" noMove="1" noResize="1" noEditPoints="1" noAdjustHandles="1" noChangeArrowheads="1" noChangeShapeType="1" noTextEdit="1"/>
              </p:cNvSpPr>
              <p:nvPr/>
            </p:nvSpPr>
            <p:spPr>
              <a:xfrm>
                <a:off x="741872" y="4618962"/>
                <a:ext cx="7677509" cy="1521693"/>
              </a:xfrm>
              <a:prstGeom prst="roundRect">
                <a:avLst/>
              </a:prstGeom>
              <a:blipFill>
                <a:blip r:embed="rId3"/>
                <a:stretch>
                  <a:fillRect/>
                </a:stretch>
              </a:blipFill>
              <a:ln>
                <a:solidFill>
                  <a:srgbClr val="CCCCFF"/>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360422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fontScale="90000"/>
          </a:bodyPr>
          <a:lstStyle/>
          <a:p>
            <a:r>
              <a:rPr lang="en-US" dirty="0"/>
              <a:t>Binomial Distributions in Statistical Sampling</a:t>
            </a:r>
          </a:p>
        </p:txBody>
      </p:sp>
      <p:sp>
        <p:nvSpPr>
          <p:cNvPr id="3" name="Rectangle 2">
            <a:extLst>
              <a:ext uri="{FF2B5EF4-FFF2-40B4-BE49-F238E27FC236}">
                <a16:creationId xmlns:a16="http://schemas.microsoft.com/office/drawing/2014/main" id="{DD0F1BA8-6D3A-4446-ACCA-C10D827ED9A7}"/>
              </a:ext>
            </a:extLst>
          </p:cNvPr>
          <p:cNvSpPr/>
          <p:nvPr/>
        </p:nvSpPr>
        <p:spPr>
          <a:xfrm>
            <a:off x="888519" y="1414004"/>
            <a:ext cx="4451231" cy="1015663"/>
          </a:xfrm>
          <a:prstGeom prst="rect">
            <a:avLst/>
          </a:prstGeom>
        </p:spPr>
        <p:txBody>
          <a:bodyPr wrap="square">
            <a:spAutoFit/>
          </a:bodyPr>
          <a:lstStyle/>
          <a:p>
            <a:r>
              <a:rPr lang="en-US" sz="2000" dirty="0"/>
              <a:t>Almost all real-world sampling, such as taking an SRS from a population of interest, is done without replacement.</a:t>
            </a:r>
          </a:p>
        </p:txBody>
      </p:sp>
    </p:spTree>
    <p:extLst>
      <p:ext uri="{BB962C8B-B14F-4D97-AF65-F5344CB8AC3E}">
        <p14:creationId xmlns:p14="http://schemas.microsoft.com/office/powerpoint/2010/main" val="8844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fontScale="90000"/>
          </a:bodyPr>
          <a:lstStyle/>
          <a:p>
            <a:r>
              <a:rPr lang="en-US" dirty="0"/>
              <a:t>Binomial Distributions in Statistical Sampling</a:t>
            </a:r>
          </a:p>
        </p:txBody>
      </p:sp>
      <p:sp>
        <p:nvSpPr>
          <p:cNvPr id="3" name="Rectangle 2">
            <a:extLst>
              <a:ext uri="{FF2B5EF4-FFF2-40B4-BE49-F238E27FC236}">
                <a16:creationId xmlns:a16="http://schemas.microsoft.com/office/drawing/2014/main" id="{DD0F1BA8-6D3A-4446-ACCA-C10D827ED9A7}"/>
              </a:ext>
            </a:extLst>
          </p:cNvPr>
          <p:cNvSpPr/>
          <p:nvPr/>
        </p:nvSpPr>
        <p:spPr>
          <a:xfrm>
            <a:off x="888519" y="1414004"/>
            <a:ext cx="4451231" cy="1015663"/>
          </a:xfrm>
          <a:prstGeom prst="rect">
            <a:avLst/>
          </a:prstGeom>
        </p:spPr>
        <p:txBody>
          <a:bodyPr wrap="square">
            <a:spAutoFit/>
          </a:bodyPr>
          <a:lstStyle/>
          <a:p>
            <a:r>
              <a:rPr lang="en-US" sz="2000" dirty="0"/>
              <a:t>Almost all real-world sampling, such as taking an SRS from a population of interest, is done without replacement.</a:t>
            </a:r>
          </a:p>
        </p:txBody>
      </p:sp>
      <p:sp>
        <p:nvSpPr>
          <p:cNvPr id="4" name="Rectangle 3">
            <a:extLst>
              <a:ext uri="{FF2B5EF4-FFF2-40B4-BE49-F238E27FC236}">
                <a16:creationId xmlns:a16="http://schemas.microsoft.com/office/drawing/2014/main" id="{85868468-72B5-488F-A700-4113A2E88211}"/>
              </a:ext>
            </a:extLst>
          </p:cNvPr>
          <p:cNvSpPr/>
          <p:nvPr/>
        </p:nvSpPr>
        <p:spPr>
          <a:xfrm>
            <a:off x="1802920" y="2605525"/>
            <a:ext cx="4572000" cy="1015663"/>
          </a:xfrm>
          <a:prstGeom prst="rect">
            <a:avLst/>
          </a:prstGeom>
        </p:spPr>
        <p:txBody>
          <a:bodyPr>
            <a:spAutoFit/>
          </a:bodyPr>
          <a:lstStyle/>
          <a:p>
            <a:r>
              <a:rPr lang="en-US" sz="2000" dirty="0"/>
              <a:t>Sampling without replacement leads to a violation of the Independent condition of the binomial setting.</a:t>
            </a:r>
          </a:p>
        </p:txBody>
      </p:sp>
    </p:spTree>
    <p:extLst>
      <p:ext uri="{BB962C8B-B14F-4D97-AF65-F5344CB8AC3E}">
        <p14:creationId xmlns:p14="http://schemas.microsoft.com/office/powerpoint/2010/main" val="107815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fontScale="90000"/>
          </a:bodyPr>
          <a:lstStyle/>
          <a:p>
            <a:r>
              <a:rPr lang="en-US" dirty="0"/>
              <a:t>Binomial Distributions in Statistical Sampling</a:t>
            </a:r>
          </a:p>
        </p:txBody>
      </p:sp>
      <p:sp>
        <p:nvSpPr>
          <p:cNvPr id="3" name="Rectangle 2">
            <a:extLst>
              <a:ext uri="{FF2B5EF4-FFF2-40B4-BE49-F238E27FC236}">
                <a16:creationId xmlns:a16="http://schemas.microsoft.com/office/drawing/2014/main" id="{DD0F1BA8-6D3A-4446-ACCA-C10D827ED9A7}"/>
              </a:ext>
            </a:extLst>
          </p:cNvPr>
          <p:cNvSpPr/>
          <p:nvPr/>
        </p:nvSpPr>
        <p:spPr>
          <a:xfrm>
            <a:off x="888519" y="1414004"/>
            <a:ext cx="4451231" cy="1015663"/>
          </a:xfrm>
          <a:prstGeom prst="rect">
            <a:avLst/>
          </a:prstGeom>
        </p:spPr>
        <p:txBody>
          <a:bodyPr wrap="square">
            <a:spAutoFit/>
          </a:bodyPr>
          <a:lstStyle/>
          <a:p>
            <a:r>
              <a:rPr lang="en-US" sz="2000" dirty="0"/>
              <a:t>Almost all real-world sampling, such as taking an SRS from a population of interest, is done without replacement.</a:t>
            </a:r>
          </a:p>
        </p:txBody>
      </p:sp>
      <p:sp>
        <p:nvSpPr>
          <p:cNvPr id="4" name="Rectangle 3">
            <a:extLst>
              <a:ext uri="{FF2B5EF4-FFF2-40B4-BE49-F238E27FC236}">
                <a16:creationId xmlns:a16="http://schemas.microsoft.com/office/drawing/2014/main" id="{85868468-72B5-488F-A700-4113A2E88211}"/>
              </a:ext>
            </a:extLst>
          </p:cNvPr>
          <p:cNvSpPr/>
          <p:nvPr/>
        </p:nvSpPr>
        <p:spPr>
          <a:xfrm>
            <a:off x="1802920" y="2605525"/>
            <a:ext cx="4572000" cy="1015663"/>
          </a:xfrm>
          <a:prstGeom prst="rect">
            <a:avLst/>
          </a:prstGeom>
        </p:spPr>
        <p:txBody>
          <a:bodyPr>
            <a:spAutoFit/>
          </a:bodyPr>
          <a:lstStyle/>
          <a:p>
            <a:r>
              <a:rPr lang="en-US" sz="2000" dirty="0"/>
              <a:t>Sampling without replacement leads to a violation of the Independent condition of the binomial setting.</a:t>
            </a:r>
          </a:p>
        </p:txBody>
      </p:sp>
      <p:sp>
        <p:nvSpPr>
          <p:cNvPr id="7" name="Rectangle 6">
            <a:extLst>
              <a:ext uri="{FF2B5EF4-FFF2-40B4-BE49-F238E27FC236}">
                <a16:creationId xmlns:a16="http://schemas.microsoft.com/office/drawing/2014/main" id="{360EDE8C-8D60-4617-97BF-62404504830E}"/>
              </a:ext>
            </a:extLst>
          </p:cNvPr>
          <p:cNvSpPr/>
          <p:nvPr/>
        </p:nvSpPr>
        <p:spPr>
          <a:xfrm>
            <a:off x="2846717" y="3729941"/>
            <a:ext cx="5270738" cy="1015663"/>
          </a:xfrm>
          <a:prstGeom prst="rect">
            <a:avLst/>
          </a:prstGeom>
        </p:spPr>
        <p:txBody>
          <a:bodyPr wrap="square">
            <a:spAutoFit/>
          </a:bodyPr>
          <a:lstStyle/>
          <a:p>
            <a:r>
              <a:rPr lang="en-US" sz="2000" dirty="0"/>
              <a:t>But, when the population is much larger than the sample, a count of successes in an SRS of size </a:t>
            </a:r>
            <a:r>
              <a:rPr lang="en-US" sz="2000" i="1" dirty="0"/>
              <a:t>n </a:t>
            </a:r>
            <a:r>
              <a:rPr lang="en-US" sz="2000" dirty="0"/>
              <a:t>has an </a:t>
            </a:r>
            <a:r>
              <a:rPr lang="en-US" sz="2000" b="1" i="1" dirty="0"/>
              <a:t>approximately</a:t>
            </a:r>
            <a:r>
              <a:rPr lang="en-US" sz="2000" dirty="0"/>
              <a:t> binomial distribution.</a:t>
            </a:r>
          </a:p>
        </p:txBody>
      </p:sp>
    </p:spTree>
    <p:extLst>
      <p:ext uri="{BB962C8B-B14F-4D97-AF65-F5344CB8AC3E}">
        <p14:creationId xmlns:p14="http://schemas.microsoft.com/office/powerpoint/2010/main" val="319436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fontScale="90000"/>
          </a:bodyPr>
          <a:lstStyle/>
          <a:p>
            <a:r>
              <a:rPr lang="en-US" dirty="0"/>
              <a:t>Binomial Distributions in Statistical Sampling</a:t>
            </a:r>
          </a:p>
        </p:txBody>
      </p:sp>
      <p:sp>
        <p:nvSpPr>
          <p:cNvPr id="3" name="Rectangle 2">
            <a:extLst>
              <a:ext uri="{FF2B5EF4-FFF2-40B4-BE49-F238E27FC236}">
                <a16:creationId xmlns:a16="http://schemas.microsoft.com/office/drawing/2014/main" id="{DD0F1BA8-6D3A-4446-ACCA-C10D827ED9A7}"/>
              </a:ext>
            </a:extLst>
          </p:cNvPr>
          <p:cNvSpPr/>
          <p:nvPr/>
        </p:nvSpPr>
        <p:spPr>
          <a:xfrm>
            <a:off x="888519" y="1414004"/>
            <a:ext cx="4451231" cy="1015663"/>
          </a:xfrm>
          <a:prstGeom prst="rect">
            <a:avLst/>
          </a:prstGeom>
        </p:spPr>
        <p:txBody>
          <a:bodyPr wrap="square">
            <a:spAutoFit/>
          </a:bodyPr>
          <a:lstStyle/>
          <a:p>
            <a:r>
              <a:rPr lang="en-US" sz="2000" dirty="0"/>
              <a:t>Almost all real-world sampling, such as taking an SRS from a population of interest, is done without replacement.</a:t>
            </a:r>
          </a:p>
        </p:txBody>
      </p:sp>
      <p:sp>
        <p:nvSpPr>
          <p:cNvPr id="4" name="Rectangle 3">
            <a:extLst>
              <a:ext uri="{FF2B5EF4-FFF2-40B4-BE49-F238E27FC236}">
                <a16:creationId xmlns:a16="http://schemas.microsoft.com/office/drawing/2014/main" id="{85868468-72B5-488F-A700-4113A2E88211}"/>
              </a:ext>
            </a:extLst>
          </p:cNvPr>
          <p:cNvSpPr/>
          <p:nvPr/>
        </p:nvSpPr>
        <p:spPr>
          <a:xfrm>
            <a:off x="1802920" y="2605525"/>
            <a:ext cx="4572000" cy="1015663"/>
          </a:xfrm>
          <a:prstGeom prst="rect">
            <a:avLst/>
          </a:prstGeom>
        </p:spPr>
        <p:txBody>
          <a:bodyPr>
            <a:spAutoFit/>
          </a:bodyPr>
          <a:lstStyle/>
          <a:p>
            <a:r>
              <a:rPr lang="en-US" sz="2000" dirty="0"/>
              <a:t>Sampling without replacement leads to a violation of the Independent condition of the binomial setting.</a:t>
            </a:r>
          </a:p>
        </p:txBody>
      </p:sp>
      <p:sp>
        <p:nvSpPr>
          <p:cNvPr id="7" name="Rectangle 6">
            <a:extLst>
              <a:ext uri="{FF2B5EF4-FFF2-40B4-BE49-F238E27FC236}">
                <a16:creationId xmlns:a16="http://schemas.microsoft.com/office/drawing/2014/main" id="{360EDE8C-8D60-4617-97BF-62404504830E}"/>
              </a:ext>
            </a:extLst>
          </p:cNvPr>
          <p:cNvSpPr/>
          <p:nvPr/>
        </p:nvSpPr>
        <p:spPr>
          <a:xfrm>
            <a:off x="2846717" y="3729941"/>
            <a:ext cx="5270738" cy="1015663"/>
          </a:xfrm>
          <a:prstGeom prst="rect">
            <a:avLst/>
          </a:prstGeom>
        </p:spPr>
        <p:txBody>
          <a:bodyPr wrap="square">
            <a:spAutoFit/>
          </a:bodyPr>
          <a:lstStyle/>
          <a:p>
            <a:r>
              <a:rPr lang="en-US" sz="2000" dirty="0"/>
              <a:t>But, when the population is much larger than the sample, a count of successes in an SRS of size </a:t>
            </a:r>
            <a:r>
              <a:rPr lang="en-US" sz="2000" i="1" dirty="0"/>
              <a:t>n </a:t>
            </a:r>
            <a:r>
              <a:rPr lang="en-US" sz="2000" dirty="0"/>
              <a:t>has an </a:t>
            </a:r>
            <a:r>
              <a:rPr lang="en-US" sz="2000" b="1" i="1" dirty="0"/>
              <a:t>approximately</a:t>
            </a:r>
            <a:r>
              <a:rPr lang="en-US" sz="2000" dirty="0"/>
              <a:t> binomial distribution.</a:t>
            </a:r>
          </a:p>
        </p:txBody>
      </p:sp>
      <p:sp>
        <p:nvSpPr>
          <p:cNvPr id="10" name="TextBox 9">
            <a:extLst>
              <a:ext uri="{FF2B5EF4-FFF2-40B4-BE49-F238E27FC236}">
                <a16:creationId xmlns:a16="http://schemas.microsoft.com/office/drawing/2014/main" id="{7B4EAE31-99F5-4B15-890E-E22EA787336C}"/>
              </a:ext>
            </a:extLst>
          </p:cNvPr>
          <p:cNvSpPr txBox="1">
            <a:spLocks noChangeArrowheads="1"/>
          </p:cNvSpPr>
          <p:nvPr/>
        </p:nvSpPr>
        <p:spPr bwMode="auto">
          <a:xfrm>
            <a:off x="628650" y="4936164"/>
            <a:ext cx="7886700" cy="1015663"/>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mn-lt"/>
              </a:rPr>
              <a:t>When taking a random sample of size </a:t>
            </a:r>
            <a:r>
              <a:rPr lang="en-US" sz="2000" i="1" dirty="0">
                <a:latin typeface="+mn-lt"/>
              </a:rPr>
              <a:t>n</a:t>
            </a:r>
            <a:r>
              <a:rPr lang="en-US" sz="2000" dirty="0">
                <a:latin typeface="+mn-lt"/>
              </a:rPr>
              <a:t> from a population of size </a:t>
            </a:r>
            <a:r>
              <a:rPr lang="en-US" sz="2000" i="1" dirty="0">
                <a:latin typeface="+mn-lt"/>
              </a:rPr>
              <a:t>N</a:t>
            </a:r>
            <a:r>
              <a:rPr lang="en-US" sz="2000" dirty="0">
                <a:latin typeface="+mn-lt"/>
              </a:rPr>
              <a:t>, we can use a binomial distribution to model the count of successes in the sample as long as </a:t>
            </a:r>
            <a:r>
              <a:rPr lang="en-US" sz="2000" i="1" dirty="0">
                <a:latin typeface="+mn-lt"/>
              </a:rPr>
              <a:t>n</a:t>
            </a:r>
            <a:r>
              <a:rPr lang="en-US" sz="2000" dirty="0">
                <a:latin typeface="+mn-lt"/>
              </a:rPr>
              <a:t> &lt; 0.10</a:t>
            </a:r>
            <a:r>
              <a:rPr lang="en-US" sz="2000" i="1" dirty="0">
                <a:latin typeface="+mn-lt"/>
              </a:rPr>
              <a:t>N</a:t>
            </a:r>
            <a:r>
              <a:rPr lang="en-US" sz="2000" dirty="0">
                <a:latin typeface="+mn-lt"/>
              </a:rPr>
              <a:t>. We refer to this as the </a:t>
            </a:r>
            <a:r>
              <a:rPr lang="en-US" sz="2000" b="1" dirty="0">
                <a:latin typeface="+mn-lt"/>
              </a:rPr>
              <a:t>10% condition</a:t>
            </a:r>
            <a:r>
              <a:rPr lang="en-US" sz="2000" dirty="0">
                <a:latin typeface="+mn-lt"/>
              </a:rPr>
              <a:t>.</a:t>
            </a:r>
            <a:endParaRPr lang="en-US" sz="2000" b="1" dirty="0">
              <a:latin typeface="+mn-lt"/>
            </a:endParaRPr>
          </a:p>
        </p:txBody>
      </p:sp>
    </p:spTree>
    <p:extLst>
      <p:ext uri="{BB962C8B-B14F-4D97-AF65-F5344CB8AC3E}">
        <p14:creationId xmlns:p14="http://schemas.microsoft.com/office/powerpoint/2010/main" val="239693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2800" dirty="0"/>
              <a:t>Binomial Settings and Binomial Random Variables</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24676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sz="2000" dirty="0"/>
              <a:t>Determine whether the given scenario describes a binomial</a:t>
            </a:r>
          </a:p>
          <a:p>
            <a:r>
              <a:rPr lang="en-US" sz="2000" dirty="0"/>
              <a:t>setting. Justify your answer.</a:t>
            </a:r>
          </a:p>
          <a:p>
            <a:pPr marL="344488" indent="-344488">
              <a:tabLst>
                <a:tab pos="344488" algn="l"/>
              </a:tabLst>
            </a:pPr>
            <a:r>
              <a:rPr lang="en-US" sz="2000" dirty="0"/>
              <a:t>(a) Genetics says that the genes children receive from their parents are independent from one child to another. Each child of a particular set of parents has probability 0.25 of having type O blood. Suppose these parents have 5 children. Count the number of children with type O blood.</a:t>
            </a:r>
          </a:p>
        </p:txBody>
      </p:sp>
    </p:spTree>
    <p:extLst>
      <p:ext uri="{BB962C8B-B14F-4D97-AF65-F5344CB8AC3E}">
        <p14:creationId xmlns:p14="http://schemas.microsoft.com/office/powerpoint/2010/main" val="317739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fontScale="90000"/>
          </a:bodyPr>
          <a:lstStyle/>
          <a:p>
            <a:r>
              <a:rPr lang="en-US" dirty="0"/>
              <a:t>Binomial Distributions in Statistical Sampling</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86232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sz="2000" dirty="0"/>
              <a:t>In a survey of 500 U.S. teenagers aged 14 to 18, subjects were asked a variety of questions about personal finance. One question asked whether teens had a debit card. Suppose that exactly 12% of teens</a:t>
            </a:r>
          </a:p>
          <a:p>
            <a:r>
              <a:rPr lang="en-US" sz="2000" dirty="0"/>
              <a:t>aged 14 to 18 have debit cards. Let X = the number of teens in a random sample of size 500 who have a debit card.</a:t>
            </a:r>
          </a:p>
          <a:p>
            <a:pPr marL="344488" indent="-344488">
              <a:tabLst>
                <a:tab pos="344488" algn="l"/>
              </a:tabLst>
            </a:pPr>
            <a:r>
              <a:rPr lang="en-US" sz="2000" dirty="0"/>
              <a:t>(a) Explain why X can be modeled by a binomial distribution even though the sample was selected without replacement.</a:t>
            </a:r>
          </a:p>
          <a:p>
            <a:pPr marL="344488" indent="-344488">
              <a:tabLst>
                <a:tab pos="344488" algn="l"/>
              </a:tabLst>
            </a:pPr>
            <a:r>
              <a:rPr lang="en-US" sz="2000" dirty="0"/>
              <a:t>(b) Use a binomial distribution to estimate the probability that 50 or fewer teens in the sample have debit cards.</a:t>
            </a:r>
          </a:p>
        </p:txBody>
      </p:sp>
    </p:spTree>
    <p:extLst>
      <p:ext uri="{BB962C8B-B14F-4D97-AF65-F5344CB8AC3E}">
        <p14:creationId xmlns:p14="http://schemas.microsoft.com/office/powerpoint/2010/main" val="413860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fontScale="90000"/>
          </a:bodyPr>
          <a:lstStyle/>
          <a:p>
            <a:r>
              <a:rPr lang="en-US" dirty="0"/>
              <a:t>Binomial Distributions in Statistical Sampling</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86232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sz="2000" dirty="0"/>
              <a:t>In a survey of 500 U.S. teenagers aged 14 to 18, subjects were asked a variety of questions about personal finance. One question asked whether teens had a debit card. Suppose that exactly 12% of teens</a:t>
            </a:r>
          </a:p>
          <a:p>
            <a:r>
              <a:rPr lang="en-US" sz="2000" dirty="0"/>
              <a:t>aged 14 to 18 have debit cards. Let X = the number of teens in a random sample of size 500 who have a debit card.</a:t>
            </a:r>
          </a:p>
          <a:p>
            <a:pPr marL="344488" indent="-344488">
              <a:tabLst>
                <a:tab pos="344488" algn="l"/>
              </a:tabLst>
            </a:pPr>
            <a:r>
              <a:rPr lang="en-US" sz="2000" dirty="0"/>
              <a:t>(a) Explain why X can be modeled by a binomial distribution even though the sample was selected without replacement.</a:t>
            </a:r>
          </a:p>
          <a:p>
            <a:pPr marL="344488" indent="-344488">
              <a:tabLst>
                <a:tab pos="344488" algn="l"/>
              </a:tabLst>
            </a:pPr>
            <a:r>
              <a:rPr lang="en-US" sz="2000" dirty="0"/>
              <a:t>(b) Use a binomial distribution to estimate the probability that 50 or fewer teens in the sample have debit cards.</a:t>
            </a:r>
          </a:p>
        </p:txBody>
      </p:sp>
      <p:sp>
        <p:nvSpPr>
          <p:cNvPr id="6" name="Rectangle: Rounded Corners 5">
            <a:extLst>
              <a:ext uri="{FF2B5EF4-FFF2-40B4-BE49-F238E27FC236}">
                <a16:creationId xmlns:a16="http://schemas.microsoft.com/office/drawing/2014/main" id="{A7DD64A2-B93F-4B3C-8099-EA8C926A92D9}"/>
              </a:ext>
            </a:extLst>
          </p:cNvPr>
          <p:cNvSpPr/>
          <p:nvPr/>
        </p:nvSpPr>
        <p:spPr>
          <a:xfrm>
            <a:off x="733245" y="4541325"/>
            <a:ext cx="7677509" cy="1464231"/>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344488" indent="-344488">
              <a:buAutoNum type="alphaLcParenBoth"/>
              <a:tabLst>
                <a:tab pos="344488" algn="l"/>
              </a:tabLst>
            </a:pPr>
            <a:r>
              <a:rPr lang="en-US" sz="1600" dirty="0">
                <a:latin typeface="Segoe Print" panose="02000600000000000000" pitchFamily="2" charset="0"/>
              </a:rPr>
              <a:t>500 is less than 10% of all U.S. teenagers aged 14 to 18.</a:t>
            </a:r>
          </a:p>
          <a:p>
            <a:pPr marL="344488" indent="-344488">
              <a:buAutoNum type="alphaLcParenBoth"/>
              <a:tabLst>
                <a:tab pos="344488" algn="l"/>
              </a:tabLst>
            </a:pPr>
            <a:endParaRPr lang="en-US" sz="1600" dirty="0">
              <a:latin typeface="Segoe Print" panose="02000600000000000000" pitchFamily="2" charset="0"/>
            </a:endParaRPr>
          </a:p>
          <a:p>
            <a:pPr marL="344488" indent="-344488">
              <a:tabLst>
                <a:tab pos="344488" algn="l"/>
              </a:tabLst>
            </a:pPr>
            <a:endParaRPr lang="en-US" sz="1600" dirty="0">
              <a:latin typeface="Segoe Print" panose="02000600000000000000" pitchFamily="2" charset="0"/>
            </a:endParaRPr>
          </a:p>
          <a:p>
            <a:pPr marL="344488" indent="-344488">
              <a:tabLst>
                <a:tab pos="344488" algn="l"/>
              </a:tabLst>
            </a:pPr>
            <a:endParaRPr lang="en-US" sz="1600" dirty="0">
              <a:latin typeface="Segoe Print" panose="02000600000000000000" pitchFamily="2" charset="0"/>
            </a:endParaRPr>
          </a:p>
          <a:p>
            <a:pPr marL="344488" indent="-344488">
              <a:tabLst>
                <a:tab pos="344488" algn="l"/>
              </a:tabLst>
            </a:pPr>
            <a:endParaRPr lang="en-US" sz="1600" dirty="0">
              <a:latin typeface="Segoe Print" panose="02000600000000000000" pitchFamily="2" charset="0"/>
            </a:endParaRPr>
          </a:p>
        </p:txBody>
      </p:sp>
    </p:spTree>
    <p:extLst>
      <p:ext uri="{BB962C8B-B14F-4D97-AF65-F5344CB8AC3E}">
        <p14:creationId xmlns:p14="http://schemas.microsoft.com/office/powerpoint/2010/main" val="177732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fontScale="90000"/>
          </a:bodyPr>
          <a:lstStyle/>
          <a:p>
            <a:r>
              <a:rPr lang="en-US" dirty="0"/>
              <a:t>Binomial Distributions in Statistical Sampling</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86232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sz="2000" dirty="0"/>
              <a:t>In a survey of 500 U.S. teenagers aged 14 to 18, subjects were asked a variety of questions about personal finance. One question asked whether teens had a debit card. Suppose that exactly 12% of teens</a:t>
            </a:r>
          </a:p>
          <a:p>
            <a:r>
              <a:rPr lang="en-US" sz="2000" dirty="0"/>
              <a:t>aged 14 to 18 have debit cards. Let X = the number of teens in a random sample of size 500 who have a debit card.</a:t>
            </a:r>
          </a:p>
          <a:p>
            <a:pPr marL="344488" indent="-344488">
              <a:tabLst>
                <a:tab pos="344488" algn="l"/>
              </a:tabLst>
            </a:pPr>
            <a:r>
              <a:rPr lang="en-US" sz="2000" dirty="0"/>
              <a:t>(a) Explain why X can be modeled by a binomial distribution even though the sample was selected without replacement.</a:t>
            </a:r>
          </a:p>
          <a:p>
            <a:pPr marL="344488" indent="-344488">
              <a:tabLst>
                <a:tab pos="344488" algn="l"/>
              </a:tabLst>
            </a:pPr>
            <a:r>
              <a:rPr lang="en-US" sz="2000" dirty="0"/>
              <a:t>(b) Use a binomial distribution to estimate the probability that 50 or fewer teens in the sample have debit cards.</a:t>
            </a:r>
          </a:p>
        </p:txBody>
      </p:sp>
      <p:sp>
        <p:nvSpPr>
          <p:cNvPr id="6" name="Rectangle: Rounded Corners 5">
            <a:extLst>
              <a:ext uri="{FF2B5EF4-FFF2-40B4-BE49-F238E27FC236}">
                <a16:creationId xmlns:a16="http://schemas.microsoft.com/office/drawing/2014/main" id="{A7DD64A2-B93F-4B3C-8099-EA8C926A92D9}"/>
              </a:ext>
            </a:extLst>
          </p:cNvPr>
          <p:cNvSpPr/>
          <p:nvPr/>
        </p:nvSpPr>
        <p:spPr>
          <a:xfrm>
            <a:off x="733245" y="4541325"/>
            <a:ext cx="7677509" cy="1464231"/>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344488" indent="-344488">
              <a:buAutoNum type="alphaLcParenBoth"/>
              <a:tabLst>
                <a:tab pos="344488" algn="l"/>
              </a:tabLst>
            </a:pPr>
            <a:r>
              <a:rPr lang="en-US" sz="1600" dirty="0">
                <a:latin typeface="Segoe Print" panose="02000600000000000000" pitchFamily="2" charset="0"/>
              </a:rPr>
              <a:t>500 is less than 10% of all U.S. teenagers aged 14 to 18.</a:t>
            </a:r>
          </a:p>
          <a:p>
            <a:pPr marL="344488" indent="-344488">
              <a:buAutoNum type="alphaLcParenBoth"/>
              <a:tabLst>
                <a:tab pos="344488" algn="l"/>
              </a:tabLst>
            </a:pPr>
            <a:endParaRPr lang="en-US" sz="1600" dirty="0">
              <a:latin typeface="Segoe Print" panose="02000600000000000000" pitchFamily="2" charset="0"/>
            </a:endParaRPr>
          </a:p>
          <a:p>
            <a:pPr marL="344488" indent="-344488">
              <a:tabLst>
                <a:tab pos="344488" algn="l"/>
              </a:tabLst>
            </a:pPr>
            <a:r>
              <a:rPr lang="en-US" sz="1600" dirty="0">
                <a:latin typeface="Segoe Print" panose="02000600000000000000" pitchFamily="2" charset="0"/>
              </a:rPr>
              <a:t>(b) X is approximately binomial with n = 500 and p = 0.12.</a:t>
            </a:r>
          </a:p>
          <a:p>
            <a:pPr marL="344488" indent="-344488">
              <a:tabLst>
                <a:tab pos="344488" algn="l"/>
              </a:tabLst>
            </a:pPr>
            <a:r>
              <a:rPr lang="en-US" sz="1600" dirty="0">
                <a:latin typeface="Segoe Print" panose="02000600000000000000" pitchFamily="2" charset="0"/>
              </a:rPr>
              <a:t>	P(X ≤ 50) = </a:t>
            </a:r>
            <a:r>
              <a:rPr lang="en-US" sz="1600" dirty="0" err="1">
                <a:latin typeface="Segoe Print" panose="02000600000000000000" pitchFamily="2" charset="0"/>
              </a:rPr>
              <a:t>binomcdf</a:t>
            </a:r>
            <a:r>
              <a:rPr lang="en-US" sz="1600" dirty="0">
                <a:latin typeface="Segoe Print" panose="02000600000000000000" pitchFamily="2" charset="0"/>
              </a:rPr>
              <a:t>(trials:500, p:0.12, x value: 50)</a:t>
            </a:r>
          </a:p>
          <a:p>
            <a:pPr marL="344488" indent="-344488">
              <a:tabLst>
                <a:tab pos="344488" algn="l"/>
              </a:tabLst>
            </a:pPr>
            <a:r>
              <a:rPr lang="en-US" sz="1600" dirty="0">
                <a:latin typeface="Segoe Print" panose="02000600000000000000" pitchFamily="2" charset="0"/>
              </a:rPr>
              <a:t>				 = 0.0932</a:t>
            </a:r>
          </a:p>
        </p:txBody>
      </p:sp>
    </p:spTree>
    <p:extLst>
      <p:ext uri="{BB962C8B-B14F-4D97-AF65-F5344CB8AC3E}">
        <p14:creationId xmlns:p14="http://schemas.microsoft.com/office/powerpoint/2010/main" val="392099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2800" dirty="0"/>
              <a:t>The Normal Approximation to Binomial Distributions</a:t>
            </a: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403D0B96-98F2-47FB-BABF-71FA1CE22D7F}"/>
                  </a:ext>
                </a:extLst>
              </p:cNvPr>
              <p:cNvSpPr/>
              <p:nvPr/>
            </p:nvSpPr>
            <p:spPr>
              <a:xfrm>
                <a:off x="628650" y="1260313"/>
                <a:ext cx="7886700" cy="1015663"/>
              </a:xfrm>
              <a:prstGeom prst="rect">
                <a:avLst/>
              </a:prstGeom>
            </p:spPr>
            <p:txBody>
              <a:bodyPr wrap="square">
                <a:spAutoFit/>
              </a:bodyPr>
              <a:lstStyle/>
              <a:p>
                <a:r>
                  <a:rPr lang="en-US" sz="2000" dirty="0"/>
                  <a:t>This topic is not required for the AP® Statistics exam. Some teachers prefer to discuss this topic when presenting the sampling distribution of </a:t>
                </a:r>
                <a14:m>
                  <m:oMath xmlns:m="http://schemas.openxmlformats.org/officeDocument/2006/math">
                    <m:acc>
                      <m:accPr>
                        <m:chr m:val="̂"/>
                        <m:ctrlPr>
                          <a:rPr lang="en-US" sz="2000" b="0" i="1" dirty="0" smtClean="0">
                            <a:latin typeface="Cambria Math" panose="02040503050406030204" pitchFamily="18" charset="0"/>
                          </a:rPr>
                        </m:ctrlPr>
                      </m:accPr>
                      <m:e>
                        <m:r>
                          <a:rPr lang="en-US" sz="2000" b="0" i="1" dirty="0" smtClean="0">
                            <a:latin typeface="Cambria Math" panose="02040503050406030204" pitchFamily="18" charset="0"/>
                          </a:rPr>
                          <m:t>𝑝</m:t>
                        </m:r>
                      </m:e>
                    </m:acc>
                  </m:oMath>
                </a14:m>
                <a:r>
                  <a:rPr lang="en-US" sz="2000" dirty="0"/>
                  <a:t> (Chapter 7).</a:t>
                </a:r>
              </a:p>
            </p:txBody>
          </p:sp>
        </mc:Choice>
        <mc:Fallback>
          <p:sp>
            <p:nvSpPr>
              <p:cNvPr id="3" name="Rectangle 2">
                <a:extLst>
                  <a:ext uri="{FF2B5EF4-FFF2-40B4-BE49-F238E27FC236}">
                    <a16:creationId xmlns:a16="http://schemas.microsoft.com/office/drawing/2014/main" id="{403D0B96-98F2-47FB-BABF-71FA1CE22D7F}"/>
                  </a:ext>
                </a:extLst>
              </p:cNvPr>
              <p:cNvSpPr>
                <a:spLocks noRot="1" noChangeAspect="1" noMove="1" noResize="1" noEditPoints="1" noAdjustHandles="1" noChangeArrowheads="1" noChangeShapeType="1" noTextEdit="1"/>
              </p:cNvSpPr>
              <p:nvPr/>
            </p:nvSpPr>
            <p:spPr>
              <a:xfrm>
                <a:off x="628650" y="1260313"/>
                <a:ext cx="7886700" cy="1015663"/>
              </a:xfrm>
              <a:prstGeom prst="rect">
                <a:avLst/>
              </a:prstGeom>
              <a:blipFill>
                <a:blip r:embed="rId2"/>
                <a:stretch>
                  <a:fillRect l="-773" t="-3614" r="-1391" b="-10241"/>
                </a:stretch>
              </a:blipFill>
            </p:spPr>
            <p:txBody>
              <a:bodyPr/>
              <a:lstStyle/>
              <a:p>
                <a:r>
                  <a:rPr lang="en-US">
                    <a:noFill/>
                  </a:rPr>
                  <a:t> </a:t>
                </a:r>
              </a:p>
            </p:txBody>
          </p:sp>
        </mc:Fallback>
      </mc:AlternateContent>
    </p:spTree>
    <p:extLst>
      <p:ext uri="{BB962C8B-B14F-4D97-AF65-F5344CB8AC3E}">
        <p14:creationId xmlns:p14="http://schemas.microsoft.com/office/powerpoint/2010/main" val="314586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2800" dirty="0"/>
              <a:t>The Normal Approximation to Binomial Distributions</a:t>
            </a:r>
          </a:p>
        </p:txBody>
      </p:sp>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403D0B96-98F2-47FB-BABF-71FA1CE22D7F}"/>
                  </a:ext>
                </a:extLst>
              </p:cNvPr>
              <p:cNvSpPr/>
              <p:nvPr/>
            </p:nvSpPr>
            <p:spPr>
              <a:xfrm>
                <a:off x="628650" y="1260313"/>
                <a:ext cx="7886700" cy="1015663"/>
              </a:xfrm>
              <a:prstGeom prst="rect">
                <a:avLst/>
              </a:prstGeom>
            </p:spPr>
            <p:txBody>
              <a:bodyPr wrap="square">
                <a:spAutoFit/>
              </a:bodyPr>
              <a:lstStyle/>
              <a:p>
                <a:r>
                  <a:rPr lang="en-US" sz="2000" dirty="0"/>
                  <a:t>This topic is not required for the AP® Statistics exam. Some teachers prefer to discuss this topic when presenting the sampling distribution of </a:t>
                </a:r>
                <a14:m>
                  <m:oMath xmlns:m="http://schemas.openxmlformats.org/officeDocument/2006/math">
                    <m:acc>
                      <m:accPr>
                        <m:chr m:val="̂"/>
                        <m:ctrlPr>
                          <a:rPr lang="en-US" sz="2000" b="0" i="1" dirty="0" smtClean="0">
                            <a:latin typeface="Cambria Math" panose="02040503050406030204" pitchFamily="18" charset="0"/>
                          </a:rPr>
                        </m:ctrlPr>
                      </m:accPr>
                      <m:e>
                        <m:r>
                          <a:rPr lang="en-US" sz="2000" b="0" i="1" dirty="0" smtClean="0">
                            <a:latin typeface="Cambria Math" panose="02040503050406030204" pitchFamily="18" charset="0"/>
                          </a:rPr>
                          <m:t>𝑝</m:t>
                        </m:r>
                      </m:e>
                    </m:acc>
                  </m:oMath>
                </a14:m>
                <a:r>
                  <a:rPr lang="en-US" sz="2000" dirty="0"/>
                  <a:t> (Chapter 7).</a:t>
                </a:r>
              </a:p>
            </p:txBody>
          </p:sp>
        </mc:Choice>
        <mc:Fallback>
          <p:sp>
            <p:nvSpPr>
              <p:cNvPr id="3" name="Rectangle 2">
                <a:extLst>
                  <a:ext uri="{FF2B5EF4-FFF2-40B4-BE49-F238E27FC236}">
                    <a16:creationId xmlns:a16="http://schemas.microsoft.com/office/drawing/2014/main" id="{403D0B96-98F2-47FB-BABF-71FA1CE22D7F}"/>
                  </a:ext>
                </a:extLst>
              </p:cNvPr>
              <p:cNvSpPr>
                <a:spLocks noRot="1" noChangeAspect="1" noMove="1" noResize="1" noEditPoints="1" noAdjustHandles="1" noChangeArrowheads="1" noChangeShapeType="1" noTextEdit="1"/>
              </p:cNvSpPr>
              <p:nvPr/>
            </p:nvSpPr>
            <p:spPr>
              <a:xfrm>
                <a:off x="628650" y="1260313"/>
                <a:ext cx="7886700" cy="1015663"/>
              </a:xfrm>
              <a:prstGeom prst="rect">
                <a:avLst/>
              </a:prstGeom>
              <a:blipFill>
                <a:blip r:embed="rId2"/>
                <a:stretch>
                  <a:fillRect l="-773" t="-3614" r="-1391" b="-10241"/>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9D1AAC2C-D8AC-4ADB-B300-E370AFF83729}"/>
              </a:ext>
            </a:extLst>
          </p:cNvPr>
          <p:cNvSpPr/>
          <p:nvPr/>
        </p:nvSpPr>
        <p:spPr>
          <a:xfrm>
            <a:off x="2225615" y="2416252"/>
            <a:ext cx="4572000" cy="1015663"/>
          </a:xfrm>
          <a:prstGeom prst="rect">
            <a:avLst/>
          </a:prstGeom>
        </p:spPr>
        <p:txBody>
          <a:bodyPr>
            <a:spAutoFit/>
          </a:bodyPr>
          <a:lstStyle/>
          <a:p>
            <a:r>
              <a:rPr lang="en-US" sz="2000" dirty="0"/>
              <a:t>As the number of observations </a:t>
            </a:r>
            <a:r>
              <a:rPr lang="en-US" sz="2000" i="1" dirty="0"/>
              <a:t>n</a:t>
            </a:r>
            <a:r>
              <a:rPr lang="en-US" sz="2000" dirty="0"/>
              <a:t> becomes larger, the binomial distribution gets close to a Normal distribution.</a:t>
            </a:r>
          </a:p>
        </p:txBody>
      </p:sp>
      <p:pic>
        <p:nvPicPr>
          <p:cNvPr id="5" name="Picture 4">
            <a:extLst>
              <a:ext uri="{FF2B5EF4-FFF2-40B4-BE49-F238E27FC236}">
                <a16:creationId xmlns:a16="http://schemas.microsoft.com/office/drawing/2014/main" id="{D7CB27E0-0EEA-4020-8F44-AF8B50ADCC06}"/>
              </a:ext>
            </a:extLst>
          </p:cNvPr>
          <p:cNvPicPr>
            <a:picLocks noChangeAspect="1"/>
          </p:cNvPicPr>
          <p:nvPr/>
        </p:nvPicPr>
        <p:blipFill>
          <a:blip r:embed="rId3"/>
          <a:stretch>
            <a:fillRect/>
          </a:stretch>
        </p:blipFill>
        <p:spPr>
          <a:xfrm>
            <a:off x="0" y="3572192"/>
            <a:ext cx="9144000" cy="2025495"/>
          </a:xfrm>
          <a:prstGeom prst="rect">
            <a:avLst/>
          </a:prstGeom>
        </p:spPr>
      </p:pic>
    </p:spTree>
    <p:extLst>
      <p:ext uri="{BB962C8B-B14F-4D97-AF65-F5344CB8AC3E}">
        <p14:creationId xmlns:p14="http://schemas.microsoft.com/office/powerpoint/2010/main" val="1068754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2800" dirty="0"/>
              <a:t>The Normal Approximation to Binomial Distributions</a:t>
            </a:r>
          </a:p>
        </p:txBody>
      </p:sp>
      <p:sp>
        <p:nvSpPr>
          <p:cNvPr id="3" name="Rectangle 2">
            <a:extLst>
              <a:ext uri="{FF2B5EF4-FFF2-40B4-BE49-F238E27FC236}">
                <a16:creationId xmlns:a16="http://schemas.microsoft.com/office/drawing/2014/main" id="{403D0B96-98F2-47FB-BABF-71FA1CE22D7F}"/>
              </a:ext>
            </a:extLst>
          </p:cNvPr>
          <p:cNvSpPr/>
          <p:nvPr/>
        </p:nvSpPr>
        <p:spPr>
          <a:xfrm>
            <a:off x="638355" y="1284375"/>
            <a:ext cx="4481962" cy="1015662"/>
          </a:xfrm>
          <a:prstGeom prst="rect">
            <a:avLst/>
          </a:prstGeom>
        </p:spPr>
        <p:txBody>
          <a:bodyPr wrap="square">
            <a:spAutoFit/>
          </a:bodyPr>
          <a:lstStyle/>
          <a:p>
            <a:r>
              <a:rPr lang="en-US" sz="2000" dirty="0"/>
              <a:t>When </a:t>
            </a:r>
            <a:r>
              <a:rPr lang="en-US" sz="2000" i="1" dirty="0"/>
              <a:t>n</a:t>
            </a:r>
            <a:r>
              <a:rPr lang="en-US" sz="2000" dirty="0"/>
              <a:t> is large, we can use Normal probability calculations to approximate binomial probabilities.</a:t>
            </a:r>
          </a:p>
        </p:txBody>
      </p:sp>
    </p:spTree>
    <p:extLst>
      <p:ext uri="{BB962C8B-B14F-4D97-AF65-F5344CB8AC3E}">
        <p14:creationId xmlns:p14="http://schemas.microsoft.com/office/powerpoint/2010/main" val="331718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2800" dirty="0"/>
              <a:t>The Normal Approximation to Binomial Distributions</a:t>
            </a:r>
          </a:p>
        </p:txBody>
      </p:sp>
      <p:sp>
        <p:nvSpPr>
          <p:cNvPr id="3" name="Rectangle 2">
            <a:extLst>
              <a:ext uri="{FF2B5EF4-FFF2-40B4-BE49-F238E27FC236}">
                <a16:creationId xmlns:a16="http://schemas.microsoft.com/office/drawing/2014/main" id="{403D0B96-98F2-47FB-BABF-71FA1CE22D7F}"/>
              </a:ext>
            </a:extLst>
          </p:cNvPr>
          <p:cNvSpPr/>
          <p:nvPr/>
        </p:nvSpPr>
        <p:spPr>
          <a:xfrm>
            <a:off x="638355" y="1284375"/>
            <a:ext cx="4481962" cy="1015662"/>
          </a:xfrm>
          <a:prstGeom prst="rect">
            <a:avLst/>
          </a:prstGeom>
        </p:spPr>
        <p:txBody>
          <a:bodyPr wrap="square">
            <a:spAutoFit/>
          </a:bodyPr>
          <a:lstStyle/>
          <a:p>
            <a:r>
              <a:rPr lang="en-US" sz="2000" dirty="0"/>
              <a:t>When </a:t>
            </a:r>
            <a:r>
              <a:rPr lang="en-US" sz="2000" i="1" dirty="0"/>
              <a:t>n</a:t>
            </a:r>
            <a:r>
              <a:rPr lang="en-US" sz="2000" dirty="0"/>
              <a:t> is large, we can use Normal probability calculations to approximate binomial probabilities.</a:t>
            </a:r>
          </a:p>
        </p:txBody>
      </p:sp>
      <p:sp>
        <p:nvSpPr>
          <p:cNvPr id="6" name="TextBox 5">
            <a:extLst>
              <a:ext uri="{FF2B5EF4-FFF2-40B4-BE49-F238E27FC236}">
                <a16:creationId xmlns:a16="http://schemas.microsoft.com/office/drawing/2014/main" id="{5203FF21-B8A8-4930-9D5A-FBB1622ADA6B}"/>
              </a:ext>
            </a:extLst>
          </p:cNvPr>
          <p:cNvSpPr txBox="1">
            <a:spLocks noChangeArrowheads="1"/>
          </p:cNvSpPr>
          <p:nvPr/>
        </p:nvSpPr>
        <p:spPr bwMode="auto">
          <a:xfrm>
            <a:off x="628650" y="2504550"/>
            <a:ext cx="7886700" cy="1938992"/>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mn-lt"/>
              </a:rPr>
              <a:t>Suppose that a count X of successes has the binomial distribution with n trials and success probability </a:t>
            </a:r>
            <a:r>
              <a:rPr lang="en-US" sz="2000" i="1" dirty="0">
                <a:latin typeface="+mn-lt"/>
              </a:rPr>
              <a:t>p</a:t>
            </a:r>
            <a:r>
              <a:rPr lang="en-US" sz="2000" dirty="0">
                <a:latin typeface="+mn-lt"/>
              </a:rPr>
              <a:t>. The </a:t>
            </a:r>
            <a:r>
              <a:rPr lang="en-US" sz="2000" b="1" dirty="0">
                <a:latin typeface="+mn-lt"/>
              </a:rPr>
              <a:t>Large Counts condition </a:t>
            </a:r>
            <a:r>
              <a:rPr lang="en-US" sz="2000" dirty="0">
                <a:latin typeface="+mn-lt"/>
              </a:rPr>
              <a:t>says that the probability distribution of X is approximately Normal if </a:t>
            </a:r>
          </a:p>
          <a:p>
            <a:pPr algn="ctr"/>
            <a:r>
              <a:rPr lang="en-US" sz="2000" i="1" dirty="0">
                <a:latin typeface="+mn-lt"/>
              </a:rPr>
              <a:t>np</a:t>
            </a:r>
            <a:r>
              <a:rPr lang="en-US" sz="2000" dirty="0">
                <a:latin typeface="+mn-lt"/>
              </a:rPr>
              <a:t> ≥ 10 and </a:t>
            </a:r>
            <a:r>
              <a:rPr lang="en-US" sz="2000" i="1" dirty="0">
                <a:latin typeface="+mn-lt"/>
              </a:rPr>
              <a:t>n</a:t>
            </a:r>
            <a:r>
              <a:rPr lang="en-US" sz="2000" dirty="0">
                <a:latin typeface="+mn-lt"/>
              </a:rPr>
              <a:t>(1 – </a:t>
            </a:r>
            <a:r>
              <a:rPr lang="en-US" sz="2000" i="1" dirty="0">
                <a:latin typeface="+mn-lt"/>
              </a:rPr>
              <a:t>p</a:t>
            </a:r>
            <a:r>
              <a:rPr lang="en-US" sz="2000" dirty="0">
                <a:latin typeface="+mn-lt"/>
              </a:rPr>
              <a:t>) </a:t>
            </a:r>
            <a:r>
              <a:rPr lang="en-US" sz="2000" dirty="0"/>
              <a:t>≥</a:t>
            </a:r>
            <a:r>
              <a:rPr lang="en-US" sz="2000" dirty="0">
                <a:latin typeface="+mn-lt"/>
              </a:rPr>
              <a:t> 10</a:t>
            </a:r>
          </a:p>
          <a:p>
            <a:r>
              <a:rPr lang="en-US" sz="2000" dirty="0">
                <a:latin typeface="+mn-lt"/>
              </a:rPr>
              <a:t>That is, the expected numbers (counts) of successes and failures are both at least 10.</a:t>
            </a:r>
            <a:endParaRPr lang="en-US" sz="2000" b="1" dirty="0">
              <a:latin typeface="+mn-lt"/>
            </a:endParaRPr>
          </a:p>
        </p:txBody>
      </p:sp>
    </p:spTree>
    <p:extLst>
      <p:ext uri="{BB962C8B-B14F-4D97-AF65-F5344CB8AC3E}">
        <p14:creationId xmlns:p14="http://schemas.microsoft.com/office/powerpoint/2010/main" val="17176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2800" dirty="0"/>
              <a:t>The Normal Approximation to Binomial Distributions</a:t>
            </a:r>
          </a:p>
        </p:txBody>
      </p:sp>
      <p:sp>
        <p:nvSpPr>
          <p:cNvPr id="3" name="Rectangle 2">
            <a:extLst>
              <a:ext uri="{FF2B5EF4-FFF2-40B4-BE49-F238E27FC236}">
                <a16:creationId xmlns:a16="http://schemas.microsoft.com/office/drawing/2014/main" id="{403D0B96-98F2-47FB-BABF-71FA1CE22D7F}"/>
              </a:ext>
            </a:extLst>
          </p:cNvPr>
          <p:cNvSpPr/>
          <p:nvPr/>
        </p:nvSpPr>
        <p:spPr>
          <a:xfrm>
            <a:off x="638355" y="1284375"/>
            <a:ext cx="4481962" cy="1015662"/>
          </a:xfrm>
          <a:prstGeom prst="rect">
            <a:avLst/>
          </a:prstGeom>
        </p:spPr>
        <p:txBody>
          <a:bodyPr wrap="square">
            <a:spAutoFit/>
          </a:bodyPr>
          <a:lstStyle/>
          <a:p>
            <a:r>
              <a:rPr lang="en-US" sz="2000" dirty="0"/>
              <a:t>When </a:t>
            </a:r>
            <a:r>
              <a:rPr lang="en-US" sz="2000" i="1" dirty="0"/>
              <a:t>n</a:t>
            </a:r>
            <a:r>
              <a:rPr lang="en-US" sz="2000" dirty="0"/>
              <a:t> is large, we can use Normal probability calculations to approximate binomial probabilities.</a:t>
            </a:r>
          </a:p>
        </p:txBody>
      </p:sp>
      <p:sp>
        <p:nvSpPr>
          <p:cNvPr id="6" name="TextBox 5">
            <a:extLst>
              <a:ext uri="{FF2B5EF4-FFF2-40B4-BE49-F238E27FC236}">
                <a16:creationId xmlns:a16="http://schemas.microsoft.com/office/drawing/2014/main" id="{5203FF21-B8A8-4930-9D5A-FBB1622ADA6B}"/>
              </a:ext>
            </a:extLst>
          </p:cNvPr>
          <p:cNvSpPr txBox="1">
            <a:spLocks noChangeArrowheads="1"/>
          </p:cNvSpPr>
          <p:nvPr/>
        </p:nvSpPr>
        <p:spPr bwMode="auto">
          <a:xfrm>
            <a:off x="628650" y="2504550"/>
            <a:ext cx="7886700" cy="1938992"/>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mn-lt"/>
              </a:rPr>
              <a:t>Suppose that a count X of successes has the binomial distribution with n trials and success probability </a:t>
            </a:r>
            <a:r>
              <a:rPr lang="en-US" sz="2000" i="1" dirty="0">
                <a:latin typeface="+mn-lt"/>
              </a:rPr>
              <a:t>p</a:t>
            </a:r>
            <a:r>
              <a:rPr lang="en-US" sz="2000" dirty="0">
                <a:latin typeface="+mn-lt"/>
              </a:rPr>
              <a:t>. The </a:t>
            </a:r>
            <a:r>
              <a:rPr lang="en-US" sz="2000" b="1" dirty="0">
                <a:latin typeface="+mn-lt"/>
              </a:rPr>
              <a:t>Large Counts condition </a:t>
            </a:r>
            <a:r>
              <a:rPr lang="en-US" sz="2000" dirty="0">
                <a:latin typeface="+mn-lt"/>
              </a:rPr>
              <a:t>says that the probability distribution of X is approximately Normal if </a:t>
            </a:r>
          </a:p>
          <a:p>
            <a:pPr algn="ctr"/>
            <a:r>
              <a:rPr lang="en-US" sz="2000" i="1" dirty="0">
                <a:latin typeface="+mn-lt"/>
              </a:rPr>
              <a:t>np</a:t>
            </a:r>
            <a:r>
              <a:rPr lang="en-US" sz="2000" dirty="0">
                <a:latin typeface="+mn-lt"/>
              </a:rPr>
              <a:t> ≥ 10 and </a:t>
            </a:r>
            <a:r>
              <a:rPr lang="en-US" sz="2000" i="1" dirty="0">
                <a:latin typeface="+mn-lt"/>
              </a:rPr>
              <a:t>n</a:t>
            </a:r>
            <a:r>
              <a:rPr lang="en-US" sz="2000" dirty="0">
                <a:latin typeface="+mn-lt"/>
              </a:rPr>
              <a:t>(1 – </a:t>
            </a:r>
            <a:r>
              <a:rPr lang="en-US" sz="2000" i="1" dirty="0">
                <a:latin typeface="+mn-lt"/>
              </a:rPr>
              <a:t>p</a:t>
            </a:r>
            <a:r>
              <a:rPr lang="en-US" sz="2000" dirty="0">
                <a:latin typeface="+mn-lt"/>
              </a:rPr>
              <a:t>) </a:t>
            </a:r>
            <a:r>
              <a:rPr lang="en-US" sz="2000" dirty="0"/>
              <a:t>≥</a:t>
            </a:r>
            <a:r>
              <a:rPr lang="en-US" sz="2000" dirty="0">
                <a:latin typeface="+mn-lt"/>
              </a:rPr>
              <a:t> 10</a:t>
            </a:r>
          </a:p>
          <a:p>
            <a:r>
              <a:rPr lang="en-US" sz="2000" dirty="0">
                <a:latin typeface="+mn-lt"/>
              </a:rPr>
              <a:t>That is, the expected numbers (counts) of successes and failures are both at least 10.</a:t>
            </a:r>
            <a:endParaRPr lang="en-US" sz="2000" b="1" dirty="0">
              <a:latin typeface="+mn-lt"/>
            </a:endParaRPr>
          </a:p>
        </p:txBody>
      </p:sp>
      <p:sp>
        <p:nvSpPr>
          <p:cNvPr id="7" name="Rectangle 6">
            <a:extLst>
              <a:ext uri="{FF2B5EF4-FFF2-40B4-BE49-F238E27FC236}">
                <a16:creationId xmlns:a16="http://schemas.microsoft.com/office/drawing/2014/main" id="{011B9A79-7D70-4D76-8D00-B3B4E0157C03}"/>
              </a:ext>
            </a:extLst>
          </p:cNvPr>
          <p:cNvSpPr/>
          <p:nvPr/>
        </p:nvSpPr>
        <p:spPr>
          <a:xfrm>
            <a:off x="4047945" y="4826810"/>
            <a:ext cx="4467405" cy="1200329"/>
          </a:xfrm>
          <a:prstGeom prst="rect">
            <a:avLst/>
          </a:prstGeom>
        </p:spPr>
        <p:txBody>
          <a:bodyPr wrap="square">
            <a:spAutoFit/>
          </a:bodyPr>
          <a:lstStyle/>
          <a:p>
            <a:r>
              <a:rPr lang="en-US" dirty="0"/>
              <a:t>This condition is called “large counts” because </a:t>
            </a:r>
            <a:r>
              <a:rPr lang="en-US" i="1" dirty="0"/>
              <a:t>np</a:t>
            </a:r>
            <a:r>
              <a:rPr lang="en-US" dirty="0"/>
              <a:t> is the expected (mean) count of successes and </a:t>
            </a:r>
            <a:r>
              <a:rPr lang="en-US" i="1" dirty="0"/>
              <a:t>n</a:t>
            </a:r>
            <a:r>
              <a:rPr lang="en-US" dirty="0"/>
              <a:t>(1 – </a:t>
            </a:r>
            <a:r>
              <a:rPr lang="en-US" i="1" dirty="0"/>
              <a:t>p</a:t>
            </a:r>
            <a:r>
              <a:rPr lang="en-US" dirty="0"/>
              <a:t>) is the expected (mean) count of failures in a binomial setting.</a:t>
            </a:r>
          </a:p>
        </p:txBody>
      </p:sp>
    </p:spTree>
    <p:extLst>
      <p:ext uri="{BB962C8B-B14F-4D97-AF65-F5344CB8AC3E}">
        <p14:creationId xmlns:p14="http://schemas.microsoft.com/office/powerpoint/2010/main" val="286400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2800" dirty="0"/>
              <a:t>The Normal Approximation to Binomial Distributions</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33910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dirty="0"/>
              <a:t>In a survey of 500 U.S. teenagers aged 14 to 18, subjects were asked a variety of questions about personal finance. One question asked whether teens had a debit card. Suppose that exactly 12% of teens aged</a:t>
            </a:r>
          </a:p>
          <a:p>
            <a:r>
              <a:rPr lang="en-US" dirty="0"/>
              <a:t>14 to 18 have debit cards. Let X = the number of teens in a random sample of size 500 who have a debit card.</a:t>
            </a:r>
          </a:p>
          <a:p>
            <a:pPr marL="344488" indent="-344488">
              <a:tabLst>
                <a:tab pos="344488" algn="l"/>
              </a:tabLst>
            </a:pPr>
            <a:r>
              <a:rPr lang="en-US" dirty="0"/>
              <a:t>(a) Justify why X can be approximated by a Normal distribution.</a:t>
            </a:r>
          </a:p>
          <a:p>
            <a:pPr marL="344488" indent="-344488">
              <a:tabLst>
                <a:tab pos="344488" algn="l"/>
              </a:tabLst>
            </a:pPr>
            <a:r>
              <a:rPr lang="en-US" dirty="0"/>
              <a:t>(b) Use a Normal distribution to estimate the probability that 50 or fewer teens in the sample have debit cards.</a:t>
            </a:r>
          </a:p>
        </p:txBody>
      </p:sp>
    </p:spTree>
    <p:extLst>
      <p:ext uri="{BB962C8B-B14F-4D97-AF65-F5344CB8AC3E}">
        <p14:creationId xmlns:p14="http://schemas.microsoft.com/office/powerpoint/2010/main" val="418321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2800" dirty="0"/>
              <a:t>The Normal Approximation to Binomial Distributions</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33910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dirty="0"/>
              <a:t>In a survey of 500 U.S. teenagers aged 14 to 18, subjects were asked a variety of questions about personal finance. One question asked whether teens had a debit card. Suppose that exactly 12% of teens aged</a:t>
            </a:r>
          </a:p>
          <a:p>
            <a:r>
              <a:rPr lang="en-US" dirty="0"/>
              <a:t>14 to 18 have debit cards. Let X = the number of teens in a random sample of size 500 who have a debit card.</a:t>
            </a:r>
          </a:p>
          <a:p>
            <a:pPr marL="344488" indent="-344488">
              <a:tabLst>
                <a:tab pos="344488" algn="l"/>
              </a:tabLst>
            </a:pPr>
            <a:r>
              <a:rPr lang="en-US" dirty="0"/>
              <a:t>(a) Justify why X can be approximated by a Normal distribution.</a:t>
            </a:r>
          </a:p>
          <a:p>
            <a:pPr marL="344488" indent="-344488">
              <a:tabLst>
                <a:tab pos="344488" algn="l"/>
              </a:tabLst>
            </a:pPr>
            <a:r>
              <a:rPr lang="en-US" dirty="0"/>
              <a:t>(b) Use a Normal distribution to estimate the probability that 50 or fewer teens in the sample have debit cards.</a:t>
            </a:r>
          </a:p>
        </p:txBody>
      </p:sp>
      <p:sp>
        <p:nvSpPr>
          <p:cNvPr id="6" name="Rectangle: Rounded Corners 5">
            <a:extLst>
              <a:ext uri="{FF2B5EF4-FFF2-40B4-BE49-F238E27FC236}">
                <a16:creationId xmlns:a16="http://schemas.microsoft.com/office/drawing/2014/main" id="{A7DD64A2-B93F-4B3C-8099-EA8C926A92D9}"/>
              </a:ext>
            </a:extLst>
          </p:cNvPr>
          <p:cNvSpPr/>
          <p:nvPr/>
        </p:nvSpPr>
        <p:spPr>
          <a:xfrm>
            <a:off x="733245" y="4021833"/>
            <a:ext cx="7677509" cy="1191816"/>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344488" indent="-344488">
              <a:buAutoNum type="alphaLcParenBoth"/>
              <a:tabLst>
                <a:tab pos="344488" algn="l"/>
              </a:tabLst>
            </a:pPr>
            <a:r>
              <a:rPr lang="en-US" sz="1600" dirty="0">
                <a:latin typeface="Segoe Print" panose="02000600000000000000" pitchFamily="2" charset="0"/>
              </a:rPr>
              <a:t>X is approximately binomial with n = 500 and p = 0.12. </a:t>
            </a:r>
            <a:br>
              <a:rPr lang="en-US" sz="1600" dirty="0">
                <a:latin typeface="Segoe Print" panose="02000600000000000000" pitchFamily="2" charset="0"/>
              </a:rPr>
            </a:br>
            <a:r>
              <a:rPr lang="en-US" sz="1600" dirty="0">
                <a:latin typeface="Segoe Print" panose="02000600000000000000" pitchFamily="2" charset="0"/>
              </a:rPr>
              <a:t>Because np = 500(0.12) = 60 ≥ 10 </a:t>
            </a:r>
            <a:br>
              <a:rPr lang="en-US" sz="1600" dirty="0">
                <a:latin typeface="Segoe Print" panose="02000600000000000000" pitchFamily="2" charset="0"/>
              </a:rPr>
            </a:br>
            <a:r>
              <a:rPr lang="en-US" sz="1600" dirty="0">
                <a:latin typeface="Segoe Print" panose="02000600000000000000" pitchFamily="2" charset="0"/>
              </a:rPr>
              <a:t>and n(1 – p) = 500(0.88) = 440 ≥ 10, </a:t>
            </a:r>
          </a:p>
          <a:p>
            <a:pPr>
              <a:tabLst>
                <a:tab pos="344488" algn="l"/>
              </a:tabLst>
            </a:pPr>
            <a:r>
              <a:rPr lang="en-US" sz="1600" dirty="0">
                <a:latin typeface="Segoe Print" panose="02000600000000000000" pitchFamily="2" charset="0"/>
              </a:rPr>
              <a:t>	we can approximate X with a Normal distribution.</a:t>
            </a:r>
          </a:p>
        </p:txBody>
      </p:sp>
    </p:spTree>
    <p:extLst>
      <p:ext uri="{BB962C8B-B14F-4D97-AF65-F5344CB8AC3E}">
        <p14:creationId xmlns:p14="http://schemas.microsoft.com/office/powerpoint/2010/main" val="3327298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2800" dirty="0"/>
              <a:t>Binomial Settings and Binomial Random Variables</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24676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sz="2000" dirty="0"/>
              <a:t>Determine whether the given scenario describes a binomial</a:t>
            </a:r>
          </a:p>
          <a:p>
            <a:r>
              <a:rPr lang="en-US" sz="2000" dirty="0"/>
              <a:t>setting. Justify your answer.</a:t>
            </a:r>
          </a:p>
          <a:p>
            <a:pPr marL="344488" indent="-344488">
              <a:tabLst>
                <a:tab pos="344488" algn="l"/>
              </a:tabLst>
            </a:pPr>
            <a:r>
              <a:rPr lang="en-US" sz="2000" dirty="0"/>
              <a:t>(a) Genetics says that the genes children receive from their parents are independent from one child to another. Each child of a particular set of parents has probability 0.25 of having type O blood. Suppose these parents have 5 children. Count the number of children with type O blood.</a:t>
            </a:r>
          </a:p>
        </p:txBody>
      </p:sp>
      <p:sp>
        <p:nvSpPr>
          <p:cNvPr id="10" name="Rectangle: Rounded Corners 9">
            <a:extLst>
              <a:ext uri="{FF2B5EF4-FFF2-40B4-BE49-F238E27FC236}">
                <a16:creationId xmlns:a16="http://schemas.microsoft.com/office/drawing/2014/main" id="{0BA6360D-449E-4439-BCA9-2F351730BA05}"/>
              </a:ext>
            </a:extLst>
          </p:cNvPr>
          <p:cNvSpPr/>
          <p:nvPr/>
        </p:nvSpPr>
        <p:spPr>
          <a:xfrm>
            <a:off x="628650" y="3748178"/>
            <a:ext cx="7886700" cy="2267501"/>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14000"/>
              </a:lnSpc>
            </a:pPr>
            <a:r>
              <a:rPr lang="en-US" sz="1400" dirty="0">
                <a:latin typeface="Segoe Print" panose="02000600000000000000" pitchFamily="2" charset="0"/>
              </a:rPr>
              <a:t>(a) </a:t>
            </a:r>
          </a:p>
          <a:p>
            <a:pPr marL="285750" indent="-285750">
              <a:lnSpc>
                <a:spcPct val="114000"/>
              </a:lnSpc>
              <a:buFont typeface="Arial" panose="020B0604020202020204" pitchFamily="34" charset="0"/>
              <a:buChar char="•"/>
            </a:pPr>
            <a:r>
              <a:rPr lang="en-US" sz="1400" b="1" dirty="0">
                <a:latin typeface="Segoe Print" panose="02000600000000000000" pitchFamily="2" charset="0"/>
              </a:rPr>
              <a:t>Binary? </a:t>
            </a:r>
            <a:r>
              <a:rPr lang="en-US" sz="1400" dirty="0">
                <a:latin typeface="Segoe Print" panose="02000600000000000000" pitchFamily="2" charset="0"/>
              </a:rPr>
              <a:t>“Success” 5 has type O blood. “Failure” 5 doesn’t have type O blood.</a:t>
            </a:r>
          </a:p>
          <a:p>
            <a:pPr marL="285750" indent="-285750">
              <a:lnSpc>
                <a:spcPct val="114000"/>
              </a:lnSpc>
              <a:buFont typeface="Arial" panose="020B0604020202020204" pitchFamily="34" charset="0"/>
              <a:buChar char="•"/>
            </a:pPr>
            <a:r>
              <a:rPr lang="en-US" sz="1400" b="1" dirty="0">
                <a:latin typeface="Segoe Print" panose="02000600000000000000" pitchFamily="2" charset="0"/>
              </a:rPr>
              <a:t>Independent?</a:t>
            </a:r>
            <a:r>
              <a:rPr lang="en-US" sz="1400" dirty="0">
                <a:latin typeface="Segoe Print" panose="02000600000000000000" pitchFamily="2" charset="0"/>
              </a:rPr>
              <a:t> Knowing one child’s blood type tells you nothing about another child’s because they inherit genes independently from their parents.</a:t>
            </a:r>
          </a:p>
          <a:p>
            <a:pPr marL="285750" indent="-285750">
              <a:lnSpc>
                <a:spcPct val="114000"/>
              </a:lnSpc>
              <a:buFont typeface="Arial" panose="020B0604020202020204" pitchFamily="34" charset="0"/>
              <a:buChar char="•"/>
            </a:pPr>
            <a:r>
              <a:rPr lang="en-US" sz="1400" b="1" dirty="0">
                <a:latin typeface="Segoe Print" panose="02000600000000000000" pitchFamily="2" charset="0"/>
              </a:rPr>
              <a:t>Number?</a:t>
            </a:r>
            <a:r>
              <a:rPr lang="en-US" sz="1400" dirty="0">
                <a:latin typeface="Segoe Print" panose="02000600000000000000" pitchFamily="2" charset="0"/>
              </a:rPr>
              <a:t> n = 5</a:t>
            </a:r>
          </a:p>
          <a:p>
            <a:pPr marL="285750" indent="-285750">
              <a:lnSpc>
                <a:spcPct val="114000"/>
              </a:lnSpc>
              <a:buFont typeface="Arial" panose="020B0604020202020204" pitchFamily="34" charset="0"/>
              <a:buChar char="•"/>
            </a:pPr>
            <a:r>
              <a:rPr lang="en-US" sz="1400" b="1" dirty="0">
                <a:latin typeface="Segoe Print" panose="02000600000000000000" pitchFamily="2" charset="0"/>
              </a:rPr>
              <a:t>Same probability? </a:t>
            </a:r>
            <a:r>
              <a:rPr lang="en-US" sz="1400" dirty="0">
                <a:latin typeface="Segoe Print" panose="02000600000000000000" pitchFamily="2" charset="0"/>
              </a:rPr>
              <a:t>p = 0.25</a:t>
            </a:r>
          </a:p>
          <a:p>
            <a:pPr marL="285750" indent="-285750">
              <a:lnSpc>
                <a:spcPct val="114000"/>
              </a:lnSpc>
              <a:buFont typeface="Arial" panose="020B0604020202020204" pitchFamily="34" charset="0"/>
              <a:buChar char="•"/>
            </a:pPr>
            <a:endParaRPr lang="en-US" sz="1400" dirty="0">
              <a:latin typeface="Segoe Print" panose="02000600000000000000" pitchFamily="2" charset="0"/>
            </a:endParaRPr>
          </a:p>
          <a:p>
            <a:pPr>
              <a:lnSpc>
                <a:spcPct val="114000"/>
              </a:lnSpc>
            </a:pPr>
            <a:r>
              <a:rPr lang="en-US" sz="1400" dirty="0">
                <a:latin typeface="Segoe Print" panose="02000600000000000000" pitchFamily="2" charset="0"/>
              </a:rPr>
              <a:t>This is a binomial setting.</a:t>
            </a:r>
          </a:p>
        </p:txBody>
      </p:sp>
    </p:spTree>
    <p:extLst>
      <p:ext uri="{BB962C8B-B14F-4D97-AF65-F5344CB8AC3E}">
        <p14:creationId xmlns:p14="http://schemas.microsoft.com/office/powerpoint/2010/main" val="192623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2800" dirty="0"/>
              <a:t>The Normal Approximation to Binomial Distributions</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33910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dirty="0"/>
              <a:t>In a survey of 500 U.S. teenagers aged 14 to 18, subjects were asked a variety of questions about personal finance. One question asked whether teens had a debit card. Suppose that exactly 12% of teens aged</a:t>
            </a:r>
          </a:p>
          <a:p>
            <a:r>
              <a:rPr lang="en-US" dirty="0"/>
              <a:t>14 to 18 have debit cards. Let X = the number of teens in a random sample of size 500 who have a debit card.</a:t>
            </a:r>
          </a:p>
          <a:p>
            <a:r>
              <a:rPr lang="en-US" dirty="0"/>
              <a:t>(a) Justify why X can be approximated by a Normal distribution.</a:t>
            </a:r>
          </a:p>
          <a:p>
            <a:pPr marL="344488" indent="-344488">
              <a:tabLst>
                <a:tab pos="344488" algn="l"/>
              </a:tabLst>
            </a:pPr>
            <a:r>
              <a:rPr lang="en-US" dirty="0"/>
              <a:t>(b) Use a Normal distribution to estimate the probability that 50 or fewer teens in the sample have debit cards.</a:t>
            </a:r>
          </a:p>
        </p:txBody>
      </p:sp>
    </p:spTree>
    <p:extLst>
      <p:ext uri="{BB962C8B-B14F-4D97-AF65-F5344CB8AC3E}">
        <p14:creationId xmlns:p14="http://schemas.microsoft.com/office/powerpoint/2010/main" val="208724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2800" dirty="0"/>
              <a:t>The Normal Approximation to Binomial Distributions</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33910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dirty="0"/>
              <a:t>In a survey of 500 U.S. teenagers aged 14 to 18, subjects were asked a variety of questions about personal finance. One question asked whether teens had a debit card. Suppose that exactly 12% of teens aged</a:t>
            </a:r>
          </a:p>
          <a:p>
            <a:r>
              <a:rPr lang="en-US" dirty="0"/>
              <a:t>14 to 18 have debit cards. Let X = the number of teens in a random sample of size 500 who have a debit card.</a:t>
            </a:r>
          </a:p>
          <a:p>
            <a:r>
              <a:rPr lang="en-US" dirty="0"/>
              <a:t>(a) Justify why X can be approximated by a Normal distribution.</a:t>
            </a:r>
          </a:p>
          <a:p>
            <a:pPr marL="344488" indent="-344488">
              <a:tabLst>
                <a:tab pos="344488" algn="l"/>
              </a:tabLst>
            </a:pPr>
            <a:r>
              <a:rPr lang="en-US" dirty="0"/>
              <a:t>(b) Use a Normal distribution to estimate the probability that 50 or fewer teens in the sample have debit cards.</a:t>
            </a:r>
          </a:p>
        </p:txBody>
      </p:sp>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A7DD64A2-B93F-4B3C-8099-EA8C926A92D9}"/>
                  </a:ext>
                </a:extLst>
              </p:cNvPr>
              <p:cNvSpPr/>
              <p:nvPr/>
            </p:nvSpPr>
            <p:spPr>
              <a:xfrm>
                <a:off x="733245" y="3942684"/>
                <a:ext cx="7677509" cy="2228767"/>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344488" indent="-344488">
                  <a:tabLst>
                    <a:tab pos="344488" algn="l"/>
                  </a:tabLst>
                </a:pPr>
                <a:r>
                  <a:rPr lang="en-US" sz="1600" dirty="0">
                    <a:latin typeface="Segoe Print" panose="02000600000000000000" pitchFamily="2" charset="0"/>
                  </a:rPr>
                  <a:t>(b)</a:t>
                </a:r>
                <a:r>
                  <a:rPr lang="en-US" sz="1600" dirty="0"/>
                  <a:t>	</a:t>
                </a:r>
                <a14:m>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𝜇</m:t>
                        </m:r>
                      </m:e>
                      <m:sub>
                        <m:r>
                          <a:rPr lang="en-US" sz="1600" i="1">
                            <a:latin typeface="Cambria Math" panose="02040503050406030204" pitchFamily="18" charset="0"/>
                          </a:rPr>
                          <m:t>𝑋</m:t>
                        </m:r>
                      </m:sub>
                    </m:sSub>
                    <m:r>
                      <a:rPr lang="en-US" sz="1600" i="1">
                        <a:latin typeface="Cambria Math" panose="02040503050406030204" pitchFamily="18" charset="0"/>
                      </a:rPr>
                      <m:t>=</m:t>
                    </m:r>
                    <m:r>
                      <a:rPr lang="en-US" sz="1600" i="1">
                        <a:latin typeface="Cambria Math" panose="02040503050406030204" pitchFamily="18" charset="0"/>
                      </a:rPr>
                      <m:t>𝑛𝑝</m:t>
                    </m:r>
                    <m:r>
                      <a:rPr lang="en-US" sz="1600" b="0" i="1" smtClean="0">
                        <a:latin typeface="Cambria Math" panose="02040503050406030204" pitchFamily="18" charset="0"/>
                      </a:rPr>
                      <m:t>=500</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0.12</m:t>
                        </m:r>
                      </m:e>
                    </m:d>
                    <m:r>
                      <a:rPr lang="en-US" sz="1600" b="0" i="1" smtClean="0">
                        <a:latin typeface="Cambria Math" panose="02040503050406030204" pitchFamily="18" charset="0"/>
                      </a:rPr>
                      <m:t>=60</m:t>
                    </m:r>
                  </m:oMath>
                </a14:m>
                <a:br>
                  <a:rPr lang="en-US" sz="1600" dirty="0"/>
                </a:br>
                <a14:m>
                  <m:oMathPara xmlns:m="http://schemas.openxmlformats.org/officeDocument/2006/math">
                    <m:oMathParaPr>
                      <m:jc m:val="left"/>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𝜎</m:t>
                          </m:r>
                        </m:e>
                        <m:sub>
                          <m:r>
                            <a:rPr lang="en-US" sz="1600" i="1">
                              <a:latin typeface="Cambria Math" panose="02040503050406030204" pitchFamily="18" charset="0"/>
                            </a:rPr>
                            <m:t>𝑋</m:t>
                          </m:r>
                        </m:sub>
                      </m:sSub>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𝑛𝑝</m:t>
                          </m:r>
                          <m:d>
                            <m:dPr>
                              <m:ctrlPr>
                                <a:rPr lang="en-US" sz="1600" i="1">
                                  <a:latin typeface="Cambria Math" panose="02040503050406030204" pitchFamily="18" charset="0"/>
                                </a:rPr>
                              </m:ctrlPr>
                            </m:dPr>
                            <m:e>
                              <m:r>
                                <a:rPr lang="en-US" sz="1600" i="1">
                                  <a:latin typeface="Cambria Math" panose="02040503050406030204" pitchFamily="18" charset="0"/>
                                </a:rPr>
                                <m:t>1−</m:t>
                              </m:r>
                              <m:r>
                                <a:rPr lang="en-US" sz="1600" i="1">
                                  <a:latin typeface="Cambria Math" panose="02040503050406030204" pitchFamily="18" charset="0"/>
                                </a:rPr>
                                <m:t>𝑝</m:t>
                              </m:r>
                            </m:e>
                          </m:d>
                        </m:e>
                      </m:rad>
                      <m:r>
                        <a:rPr lang="en-US" sz="1600" b="0" i="1" smtClean="0">
                          <a:latin typeface="Cambria Math" panose="02040503050406030204" pitchFamily="18" charset="0"/>
                        </a:rPr>
                        <m:t>=</m:t>
                      </m:r>
                      <m:rad>
                        <m:radPr>
                          <m:degHide m:val="on"/>
                          <m:ctrlPr>
                            <a:rPr lang="en-US" sz="1600" b="0" i="1" smtClean="0">
                              <a:latin typeface="Cambria Math" panose="02040503050406030204" pitchFamily="18" charset="0"/>
                            </a:rPr>
                          </m:ctrlPr>
                        </m:radPr>
                        <m:deg/>
                        <m:e>
                          <m:r>
                            <a:rPr lang="en-US" sz="1600" b="0" i="1" smtClean="0">
                              <a:latin typeface="Cambria Math" panose="02040503050406030204" pitchFamily="18" charset="0"/>
                            </a:rPr>
                            <m:t>500(0.12)(0.88)</m:t>
                          </m:r>
                        </m:e>
                      </m:rad>
                      <m:r>
                        <a:rPr lang="en-US" sz="1600" b="0" i="1" smtClean="0">
                          <a:latin typeface="Cambria Math" panose="02040503050406030204" pitchFamily="18" charset="0"/>
                        </a:rPr>
                        <m:t>=7.266</m:t>
                      </m:r>
                    </m:oMath>
                  </m:oMathPara>
                </a14:m>
                <a:endParaRPr lang="en-US" sz="1600" dirty="0"/>
              </a:p>
              <a:p>
                <a:pPr marL="344488" indent="-344488">
                  <a:tabLst>
                    <a:tab pos="344488" algn="l"/>
                  </a:tabLst>
                </a:pPr>
                <a:br>
                  <a:rPr lang="en-US" sz="1600" dirty="0">
                    <a:latin typeface="Segoe Print" panose="02000600000000000000" pitchFamily="2" charset="0"/>
                  </a:rPr>
                </a:br>
                <a:r>
                  <a:rPr lang="en-US" sz="1600" dirty="0">
                    <a:latin typeface="Segoe Print" panose="02000600000000000000" pitchFamily="2" charset="0"/>
                  </a:rPr>
                  <a:t>(i) </a:t>
                </a:r>
                <a14:m>
                  <m:oMath xmlns:m="http://schemas.openxmlformats.org/officeDocument/2006/math">
                    <m:r>
                      <a:rPr lang="en-US" sz="1600" b="0" i="1" smtClean="0">
                        <a:latin typeface="Cambria Math" panose="02040503050406030204" pitchFamily="18" charset="0"/>
                      </a:rPr>
                      <m:t>𝑧</m:t>
                    </m:r>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50−60</m:t>
                        </m:r>
                      </m:num>
                      <m:den>
                        <m:r>
                          <a:rPr lang="en-US" sz="1600" b="0" i="1" smtClean="0">
                            <a:latin typeface="Cambria Math" panose="02040503050406030204" pitchFamily="18" charset="0"/>
                          </a:rPr>
                          <m:t>7.266</m:t>
                        </m:r>
                      </m:den>
                    </m:f>
                    <m:r>
                      <a:rPr lang="en-US" sz="1600" b="0" i="1" smtClean="0">
                        <a:latin typeface="Cambria Math" panose="02040503050406030204" pitchFamily="18" charset="0"/>
                      </a:rPr>
                      <m:t>=−1.38</m:t>
                    </m:r>
                  </m:oMath>
                </a14:m>
                <a:endParaRPr lang="en-US" sz="1600" dirty="0">
                  <a:latin typeface="Segoe Print" panose="02000600000000000000" pitchFamily="2" charset="0"/>
                </a:endParaRPr>
              </a:p>
              <a:p>
                <a:pPr marL="344488" indent="-344488">
                  <a:tabLst>
                    <a:tab pos="344488" algn="l"/>
                  </a:tabLst>
                </a:pPr>
                <a:endParaRPr lang="en-US" sz="800" dirty="0">
                  <a:latin typeface="Segoe Print" panose="02000600000000000000" pitchFamily="2" charset="0"/>
                </a:endParaRPr>
              </a:p>
              <a:p>
                <a:pPr marL="1258888" lvl="2" indent="-344488">
                  <a:tabLst>
                    <a:tab pos="344488" algn="l"/>
                  </a:tabLst>
                </a:pPr>
                <a:r>
                  <a:rPr lang="en-US" sz="1400" dirty="0">
                    <a:latin typeface="Segoe Print" panose="02000600000000000000" pitchFamily="2" charset="0"/>
                  </a:rPr>
                  <a:t>Using Table A: 0.0838</a:t>
                </a:r>
              </a:p>
              <a:p>
                <a:pPr marL="1258888" lvl="2" indent="-344488">
                  <a:tabLst>
                    <a:tab pos="344488" algn="l"/>
                  </a:tabLst>
                </a:pPr>
                <a:r>
                  <a:rPr lang="en-US" sz="1400" dirty="0">
                    <a:latin typeface="Segoe Print" panose="02000600000000000000" pitchFamily="2" charset="0"/>
                  </a:rPr>
                  <a:t>Using technology: </a:t>
                </a:r>
                <a:br>
                  <a:rPr lang="en-US" sz="1400" dirty="0">
                    <a:latin typeface="Segoe Print" panose="02000600000000000000" pitchFamily="2" charset="0"/>
                  </a:rPr>
                </a:br>
                <a:r>
                  <a:rPr lang="en-US" sz="1400" dirty="0" err="1">
                    <a:latin typeface="Segoe Print" panose="02000600000000000000" pitchFamily="2" charset="0"/>
                  </a:rPr>
                  <a:t>normalcdf</a:t>
                </a:r>
                <a:r>
                  <a:rPr lang="en-US" sz="1400" dirty="0">
                    <a:latin typeface="Segoe Print" panose="02000600000000000000" pitchFamily="2" charset="0"/>
                  </a:rPr>
                  <a:t>(lower: 21000, upper:21.38, mean:0, SD:1) = 0.0838</a:t>
                </a:r>
              </a:p>
            </p:txBody>
          </p:sp>
        </mc:Choice>
        <mc:Fallback xmlns="">
          <p:sp>
            <p:nvSpPr>
              <p:cNvPr id="6" name="Rectangle: Rounded Corners 5">
                <a:extLst>
                  <a:ext uri="{FF2B5EF4-FFF2-40B4-BE49-F238E27FC236}">
                    <a16:creationId xmlns:a16="http://schemas.microsoft.com/office/drawing/2014/main" id="{A7DD64A2-B93F-4B3C-8099-EA8C926A92D9}"/>
                  </a:ext>
                </a:extLst>
              </p:cNvPr>
              <p:cNvSpPr>
                <a:spLocks noRot="1" noChangeAspect="1" noMove="1" noResize="1" noEditPoints="1" noAdjustHandles="1" noChangeArrowheads="1" noChangeShapeType="1" noTextEdit="1"/>
              </p:cNvSpPr>
              <p:nvPr/>
            </p:nvSpPr>
            <p:spPr>
              <a:xfrm>
                <a:off x="733245" y="3942684"/>
                <a:ext cx="7677509" cy="2228767"/>
              </a:xfrm>
              <a:prstGeom prst="roundRect">
                <a:avLst/>
              </a:prstGeom>
              <a:blipFill>
                <a:blip r:embed="rId2"/>
                <a:stretch>
                  <a:fillRect/>
                </a:stretch>
              </a:blipFill>
              <a:ln>
                <a:solidFill>
                  <a:srgbClr val="CCCCFF"/>
                </a:solidFill>
              </a:ln>
              <a:effectLst>
                <a:outerShdw blurRad="50800" dist="38100" dir="2700000" algn="tl" rotWithShape="0">
                  <a:prstClr val="black">
                    <a:alpha val="40000"/>
                  </a:prstClr>
                </a:outerShdw>
              </a:effectLst>
            </p:spPr>
            <p:txBody>
              <a:bodyPr/>
              <a:lstStyle/>
              <a:p>
                <a:r>
                  <a:rPr lang="en-US">
                    <a:noFill/>
                  </a:rPr>
                  <a:t> </a:t>
                </a:r>
              </a:p>
            </p:txBody>
          </p:sp>
        </mc:Fallback>
      </mc:AlternateContent>
      <p:pic>
        <p:nvPicPr>
          <p:cNvPr id="4" name="Picture 3">
            <a:extLst>
              <a:ext uri="{FF2B5EF4-FFF2-40B4-BE49-F238E27FC236}">
                <a16:creationId xmlns:a16="http://schemas.microsoft.com/office/drawing/2014/main" id="{A7E44673-1BA3-41C9-BAED-2270EE3FFE1E}"/>
              </a:ext>
            </a:extLst>
          </p:cNvPr>
          <p:cNvPicPr>
            <a:picLocks noChangeAspect="1"/>
          </p:cNvPicPr>
          <p:nvPr/>
        </p:nvPicPr>
        <p:blipFill>
          <a:blip r:embed="rId3"/>
          <a:stretch>
            <a:fillRect/>
          </a:stretch>
        </p:blipFill>
        <p:spPr>
          <a:xfrm>
            <a:off x="5814501" y="4045802"/>
            <a:ext cx="2596253" cy="1606226"/>
          </a:xfrm>
          <a:prstGeom prst="rect">
            <a:avLst/>
          </a:prstGeom>
        </p:spPr>
      </p:pic>
    </p:spTree>
    <p:extLst>
      <p:ext uri="{BB962C8B-B14F-4D97-AF65-F5344CB8AC3E}">
        <p14:creationId xmlns:p14="http://schemas.microsoft.com/office/powerpoint/2010/main" val="326984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2800" dirty="0"/>
              <a:t>The Normal Approximation to Binomial Distributions</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33910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dirty="0"/>
              <a:t>In a survey of 500 U.S. teenagers aged 14 to 18, subjects were asked a variety of questions about personal finance. One question asked whether teens had a debit card. Suppose that exactly 12% of teens aged</a:t>
            </a:r>
          </a:p>
          <a:p>
            <a:r>
              <a:rPr lang="en-US" dirty="0"/>
              <a:t>14 to 18 have debit cards. Let X = the number of teens in a random sample of size 500 who have a debit card.</a:t>
            </a:r>
          </a:p>
          <a:p>
            <a:r>
              <a:rPr lang="en-US" dirty="0"/>
              <a:t>(a) Justify why X can be approximated by a Normal distribution.</a:t>
            </a:r>
          </a:p>
          <a:p>
            <a:pPr marL="344488" indent="-344488">
              <a:tabLst>
                <a:tab pos="344488" algn="l"/>
              </a:tabLst>
            </a:pPr>
            <a:r>
              <a:rPr lang="en-US" dirty="0"/>
              <a:t>(b) Use a Normal distribution to estimate the probability that 50 or fewer teens in the sample have debit cards.</a:t>
            </a:r>
          </a:p>
        </p:txBody>
      </p:sp>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2043F1EC-645B-4A54-8D7E-527131EC21D3}"/>
                  </a:ext>
                </a:extLst>
              </p:cNvPr>
              <p:cNvSpPr/>
              <p:nvPr/>
            </p:nvSpPr>
            <p:spPr>
              <a:xfrm>
                <a:off x="733245" y="3949093"/>
                <a:ext cx="7677509" cy="2246572"/>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344488" indent="-344488">
                  <a:tabLst>
                    <a:tab pos="344488" algn="l"/>
                  </a:tabLst>
                </a:pPr>
                <a:r>
                  <a:rPr lang="en-US" sz="1600" dirty="0">
                    <a:latin typeface="Segoe Print" panose="02000600000000000000" pitchFamily="2" charset="0"/>
                  </a:rPr>
                  <a:t>(b)</a:t>
                </a:r>
                <a:r>
                  <a:rPr lang="en-US" sz="1600" dirty="0"/>
                  <a:t>	</a:t>
                </a:r>
                <a14:m>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𝜇</m:t>
                        </m:r>
                      </m:e>
                      <m:sub>
                        <m:r>
                          <a:rPr lang="en-US" sz="1600" i="1">
                            <a:latin typeface="Cambria Math" panose="02040503050406030204" pitchFamily="18" charset="0"/>
                          </a:rPr>
                          <m:t>𝑋</m:t>
                        </m:r>
                      </m:sub>
                    </m:sSub>
                    <m:r>
                      <a:rPr lang="en-US" sz="1600" i="1">
                        <a:latin typeface="Cambria Math" panose="02040503050406030204" pitchFamily="18" charset="0"/>
                      </a:rPr>
                      <m:t>=</m:t>
                    </m:r>
                    <m:r>
                      <a:rPr lang="en-US" sz="1600" i="1">
                        <a:latin typeface="Cambria Math" panose="02040503050406030204" pitchFamily="18" charset="0"/>
                      </a:rPr>
                      <m:t>𝑛𝑝</m:t>
                    </m:r>
                    <m:r>
                      <a:rPr lang="en-US" sz="1600" b="0" i="1" smtClean="0">
                        <a:latin typeface="Cambria Math" panose="02040503050406030204" pitchFamily="18" charset="0"/>
                      </a:rPr>
                      <m:t>=500</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0.12</m:t>
                        </m:r>
                      </m:e>
                    </m:d>
                    <m:r>
                      <a:rPr lang="en-US" sz="1600" b="0" i="1" smtClean="0">
                        <a:latin typeface="Cambria Math" panose="02040503050406030204" pitchFamily="18" charset="0"/>
                      </a:rPr>
                      <m:t>=60</m:t>
                    </m:r>
                  </m:oMath>
                </a14:m>
                <a:br>
                  <a:rPr lang="en-US" sz="1600" dirty="0"/>
                </a:br>
                <a14:m>
                  <m:oMathPara xmlns:m="http://schemas.openxmlformats.org/officeDocument/2006/math">
                    <m:oMathParaPr>
                      <m:jc m:val="left"/>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𝜎</m:t>
                          </m:r>
                        </m:e>
                        <m:sub>
                          <m:r>
                            <a:rPr lang="en-US" sz="1600" i="1">
                              <a:latin typeface="Cambria Math" panose="02040503050406030204" pitchFamily="18" charset="0"/>
                            </a:rPr>
                            <m:t>𝑋</m:t>
                          </m:r>
                        </m:sub>
                      </m:sSub>
                      <m:r>
                        <a:rPr lang="en-US" sz="1600" i="1">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1">
                              <a:latin typeface="Cambria Math" panose="02040503050406030204" pitchFamily="18" charset="0"/>
                            </a:rPr>
                            <m:t>𝑛𝑝</m:t>
                          </m:r>
                          <m:d>
                            <m:dPr>
                              <m:ctrlPr>
                                <a:rPr lang="en-US" sz="1600" i="1">
                                  <a:latin typeface="Cambria Math" panose="02040503050406030204" pitchFamily="18" charset="0"/>
                                </a:rPr>
                              </m:ctrlPr>
                            </m:dPr>
                            <m:e>
                              <m:r>
                                <a:rPr lang="en-US" sz="1600" i="1">
                                  <a:latin typeface="Cambria Math" panose="02040503050406030204" pitchFamily="18" charset="0"/>
                                </a:rPr>
                                <m:t>1−</m:t>
                              </m:r>
                              <m:r>
                                <a:rPr lang="en-US" sz="1600" i="1">
                                  <a:latin typeface="Cambria Math" panose="02040503050406030204" pitchFamily="18" charset="0"/>
                                </a:rPr>
                                <m:t>𝑝</m:t>
                              </m:r>
                            </m:e>
                          </m:d>
                        </m:e>
                      </m:rad>
                      <m:r>
                        <a:rPr lang="en-US" sz="1600" b="0" i="1" smtClean="0">
                          <a:latin typeface="Cambria Math" panose="02040503050406030204" pitchFamily="18" charset="0"/>
                        </a:rPr>
                        <m:t>=</m:t>
                      </m:r>
                      <m:rad>
                        <m:radPr>
                          <m:degHide m:val="on"/>
                          <m:ctrlPr>
                            <a:rPr lang="en-US" sz="1600" b="0" i="1" smtClean="0">
                              <a:latin typeface="Cambria Math" panose="02040503050406030204" pitchFamily="18" charset="0"/>
                            </a:rPr>
                          </m:ctrlPr>
                        </m:radPr>
                        <m:deg/>
                        <m:e>
                          <m:r>
                            <a:rPr lang="en-US" sz="1600" b="0" i="1" smtClean="0">
                              <a:latin typeface="Cambria Math" panose="02040503050406030204" pitchFamily="18" charset="0"/>
                            </a:rPr>
                            <m:t>500(0.12)(0.88)</m:t>
                          </m:r>
                        </m:e>
                      </m:rad>
                      <m:r>
                        <a:rPr lang="en-US" sz="1600" b="0" i="1" smtClean="0">
                          <a:latin typeface="Cambria Math" panose="02040503050406030204" pitchFamily="18" charset="0"/>
                        </a:rPr>
                        <m:t>=7.266</m:t>
                      </m:r>
                    </m:oMath>
                  </m:oMathPara>
                </a14:m>
                <a:endParaRPr lang="en-US" sz="1600" dirty="0"/>
              </a:p>
              <a:p>
                <a:pPr marL="344488" indent="-344488">
                  <a:tabLst>
                    <a:tab pos="344488" algn="l"/>
                  </a:tabLst>
                </a:pPr>
                <a:endParaRPr lang="en-US" sz="1600" dirty="0">
                  <a:latin typeface="Segoe Print" panose="02000600000000000000" pitchFamily="2" charset="0"/>
                </a:endParaRPr>
              </a:p>
              <a:p>
                <a:pPr marL="344488" indent="-344488">
                  <a:tabLst>
                    <a:tab pos="344488" algn="l"/>
                  </a:tabLst>
                </a:pPr>
                <a:endParaRPr lang="en-US" sz="1600" dirty="0">
                  <a:latin typeface="Segoe Print" panose="02000600000000000000" pitchFamily="2" charset="0"/>
                </a:endParaRPr>
              </a:p>
              <a:p>
                <a:pPr marL="344488" indent="-344488">
                  <a:tabLst>
                    <a:tab pos="344488" algn="l"/>
                  </a:tabLst>
                </a:pPr>
                <a:endParaRPr lang="en-US" sz="1600" dirty="0">
                  <a:latin typeface="Segoe Print" panose="02000600000000000000" pitchFamily="2" charset="0"/>
                </a:endParaRPr>
              </a:p>
              <a:p>
                <a:pPr marL="344488" indent="-344488">
                  <a:tabLst>
                    <a:tab pos="344488" algn="l"/>
                  </a:tabLst>
                </a:pPr>
                <a:endParaRPr lang="en-US" sz="800" dirty="0">
                  <a:latin typeface="Segoe Print" panose="02000600000000000000" pitchFamily="2" charset="0"/>
                </a:endParaRPr>
              </a:p>
              <a:p>
                <a:pPr marL="344488" indent="-344488">
                  <a:tabLst>
                    <a:tab pos="344488" algn="l"/>
                  </a:tabLst>
                </a:pPr>
                <a:br>
                  <a:rPr lang="en-US" sz="1600" dirty="0">
                    <a:latin typeface="Segoe Print" panose="02000600000000000000" pitchFamily="2" charset="0"/>
                  </a:rPr>
                </a:br>
                <a:r>
                  <a:rPr lang="en-US" dirty="0">
                    <a:latin typeface="Segoe Print" panose="02000600000000000000" pitchFamily="2" charset="0"/>
                  </a:rPr>
                  <a:t>(ii) </a:t>
                </a:r>
                <a:r>
                  <a:rPr lang="en-US" sz="1600" dirty="0" err="1">
                    <a:latin typeface="Segoe Print" panose="02000600000000000000" pitchFamily="2" charset="0"/>
                  </a:rPr>
                  <a:t>normalcdf</a:t>
                </a:r>
                <a:r>
                  <a:rPr lang="en-US" sz="1600" dirty="0">
                    <a:latin typeface="Segoe Print" panose="02000600000000000000" pitchFamily="2" charset="0"/>
                  </a:rPr>
                  <a:t>(lower:0, upper:50, mean:60, SD:7.266) = 0.0844</a:t>
                </a:r>
                <a:endParaRPr lang="en-US" sz="1400" dirty="0">
                  <a:latin typeface="Segoe Print" panose="02000600000000000000" pitchFamily="2" charset="0"/>
                </a:endParaRPr>
              </a:p>
            </p:txBody>
          </p:sp>
        </mc:Choice>
        <mc:Fallback xmlns="">
          <p:sp>
            <p:nvSpPr>
              <p:cNvPr id="5" name="Rectangle: Rounded Corners 4">
                <a:extLst>
                  <a:ext uri="{FF2B5EF4-FFF2-40B4-BE49-F238E27FC236}">
                    <a16:creationId xmlns:a16="http://schemas.microsoft.com/office/drawing/2014/main" id="{2043F1EC-645B-4A54-8D7E-527131EC21D3}"/>
                  </a:ext>
                </a:extLst>
              </p:cNvPr>
              <p:cNvSpPr>
                <a:spLocks noRot="1" noChangeAspect="1" noMove="1" noResize="1" noEditPoints="1" noAdjustHandles="1" noChangeArrowheads="1" noChangeShapeType="1" noTextEdit="1"/>
              </p:cNvSpPr>
              <p:nvPr/>
            </p:nvSpPr>
            <p:spPr>
              <a:xfrm>
                <a:off x="733245" y="3949093"/>
                <a:ext cx="7677509" cy="2246572"/>
              </a:xfrm>
              <a:prstGeom prst="roundRect">
                <a:avLst/>
              </a:prstGeom>
              <a:blipFill>
                <a:blip r:embed="rId2"/>
                <a:stretch>
                  <a:fillRect/>
                </a:stretch>
              </a:blipFill>
              <a:ln>
                <a:solidFill>
                  <a:srgbClr val="CCCCFF"/>
                </a:solidFill>
              </a:ln>
              <a:effectLst>
                <a:outerShdw blurRad="50800" dist="38100" dir="2700000" algn="tl" rotWithShape="0">
                  <a:prstClr val="black">
                    <a:alpha val="40000"/>
                  </a:prstClr>
                </a:outerShdw>
              </a:effectLst>
            </p:spPr>
            <p:txBody>
              <a:bodyPr/>
              <a:lstStyle/>
              <a:p>
                <a:r>
                  <a:rPr lang="en-US">
                    <a:noFill/>
                  </a:rPr>
                  <a:t> </a:t>
                </a:r>
              </a:p>
            </p:txBody>
          </p:sp>
        </mc:Fallback>
      </mc:AlternateContent>
      <p:pic>
        <p:nvPicPr>
          <p:cNvPr id="8" name="Picture 7">
            <a:extLst>
              <a:ext uri="{FF2B5EF4-FFF2-40B4-BE49-F238E27FC236}">
                <a16:creationId xmlns:a16="http://schemas.microsoft.com/office/drawing/2014/main" id="{4C036F0D-7763-4A82-9CE5-C292EC663322}"/>
              </a:ext>
            </a:extLst>
          </p:cNvPr>
          <p:cNvPicPr>
            <a:picLocks noChangeAspect="1"/>
          </p:cNvPicPr>
          <p:nvPr/>
        </p:nvPicPr>
        <p:blipFill>
          <a:blip r:embed="rId3"/>
          <a:stretch>
            <a:fillRect/>
          </a:stretch>
        </p:blipFill>
        <p:spPr>
          <a:xfrm>
            <a:off x="5814501" y="4045802"/>
            <a:ext cx="2596253" cy="1606226"/>
          </a:xfrm>
          <a:prstGeom prst="rect">
            <a:avLst/>
          </a:prstGeom>
        </p:spPr>
      </p:pic>
    </p:spTree>
    <p:extLst>
      <p:ext uri="{BB962C8B-B14F-4D97-AF65-F5344CB8AC3E}">
        <p14:creationId xmlns:p14="http://schemas.microsoft.com/office/powerpoint/2010/main" val="333437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Geometric Random Variables</a:t>
            </a:r>
          </a:p>
        </p:txBody>
      </p:sp>
      <p:sp>
        <p:nvSpPr>
          <p:cNvPr id="6" name="TextBox 5">
            <a:extLst>
              <a:ext uri="{FF2B5EF4-FFF2-40B4-BE49-F238E27FC236}">
                <a16:creationId xmlns:a16="http://schemas.microsoft.com/office/drawing/2014/main" id="{012E0748-442D-495E-9ECA-864B9767AF13}"/>
              </a:ext>
            </a:extLst>
          </p:cNvPr>
          <p:cNvSpPr txBox="1">
            <a:spLocks noChangeArrowheads="1"/>
          </p:cNvSpPr>
          <p:nvPr/>
        </p:nvSpPr>
        <p:spPr bwMode="auto">
          <a:xfrm>
            <a:off x="628650" y="1490008"/>
            <a:ext cx="7886700" cy="1015663"/>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mn-lt"/>
              </a:rPr>
              <a:t>A </a:t>
            </a:r>
            <a:r>
              <a:rPr lang="en-US" sz="2000" b="1" dirty="0">
                <a:latin typeface="+mn-lt"/>
              </a:rPr>
              <a:t>geometric setting</a:t>
            </a:r>
            <a:r>
              <a:rPr lang="en-US" sz="2000" dirty="0">
                <a:latin typeface="+mn-lt"/>
              </a:rPr>
              <a:t> arises when we perform independent trials of the same chance process and record the number of trials it takes to get one success. On each trial, the probability </a:t>
            </a:r>
            <a:r>
              <a:rPr lang="en-US" sz="2000" i="1" dirty="0">
                <a:latin typeface="+mn-lt"/>
              </a:rPr>
              <a:t>p</a:t>
            </a:r>
            <a:r>
              <a:rPr lang="en-US" sz="2000" dirty="0">
                <a:latin typeface="+mn-lt"/>
              </a:rPr>
              <a:t> of success must be the same.</a:t>
            </a:r>
            <a:endParaRPr lang="en-US" sz="2000" b="1" dirty="0">
              <a:latin typeface="+mn-lt"/>
            </a:endParaRPr>
          </a:p>
        </p:txBody>
      </p:sp>
    </p:spTree>
    <p:extLst>
      <p:ext uri="{BB962C8B-B14F-4D97-AF65-F5344CB8AC3E}">
        <p14:creationId xmlns:p14="http://schemas.microsoft.com/office/powerpoint/2010/main" val="267749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Geometric Random Variables</a:t>
            </a:r>
          </a:p>
        </p:txBody>
      </p:sp>
      <p:sp>
        <p:nvSpPr>
          <p:cNvPr id="6" name="TextBox 5">
            <a:extLst>
              <a:ext uri="{FF2B5EF4-FFF2-40B4-BE49-F238E27FC236}">
                <a16:creationId xmlns:a16="http://schemas.microsoft.com/office/drawing/2014/main" id="{012E0748-442D-495E-9ECA-864B9767AF13}"/>
              </a:ext>
            </a:extLst>
          </p:cNvPr>
          <p:cNvSpPr txBox="1">
            <a:spLocks noChangeArrowheads="1"/>
          </p:cNvSpPr>
          <p:nvPr/>
        </p:nvSpPr>
        <p:spPr bwMode="auto">
          <a:xfrm>
            <a:off x="628650" y="1490008"/>
            <a:ext cx="7886700" cy="1015663"/>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mn-lt"/>
              </a:rPr>
              <a:t>A </a:t>
            </a:r>
            <a:r>
              <a:rPr lang="en-US" sz="2000" b="1" dirty="0">
                <a:latin typeface="+mn-lt"/>
              </a:rPr>
              <a:t>geometric setting</a:t>
            </a:r>
            <a:r>
              <a:rPr lang="en-US" sz="2000" dirty="0">
                <a:latin typeface="+mn-lt"/>
              </a:rPr>
              <a:t> arises when we perform independent trials of the same chance process and record the number of trials it takes to get one success. On each trial, the probability </a:t>
            </a:r>
            <a:r>
              <a:rPr lang="en-US" sz="2000" i="1" dirty="0">
                <a:latin typeface="+mn-lt"/>
              </a:rPr>
              <a:t>p</a:t>
            </a:r>
            <a:r>
              <a:rPr lang="en-US" sz="2000" dirty="0">
                <a:latin typeface="+mn-lt"/>
              </a:rPr>
              <a:t> of success must be the same.</a:t>
            </a:r>
            <a:endParaRPr lang="en-US" sz="2000" b="1" dirty="0">
              <a:latin typeface="+mn-lt"/>
            </a:endParaRPr>
          </a:p>
        </p:txBody>
      </p:sp>
      <p:sp>
        <p:nvSpPr>
          <p:cNvPr id="7" name="TextBox 6">
            <a:extLst>
              <a:ext uri="{FF2B5EF4-FFF2-40B4-BE49-F238E27FC236}">
                <a16:creationId xmlns:a16="http://schemas.microsoft.com/office/drawing/2014/main" id="{CF72597A-6642-4B59-9059-0F97CE8687E6}"/>
              </a:ext>
            </a:extLst>
          </p:cNvPr>
          <p:cNvSpPr txBox="1">
            <a:spLocks noChangeArrowheads="1"/>
          </p:cNvSpPr>
          <p:nvPr/>
        </p:nvSpPr>
        <p:spPr bwMode="auto">
          <a:xfrm>
            <a:off x="628650" y="2803791"/>
            <a:ext cx="7886700" cy="1323439"/>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mn-lt"/>
              </a:rPr>
              <a:t>The number of trials Y that it takes to get a success in a geometric setting is a </a:t>
            </a:r>
            <a:r>
              <a:rPr lang="en-US" sz="2000" b="1" dirty="0">
                <a:latin typeface="+mn-lt"/>
              </a:rPr>
              <a:t>geometric random variable</a:t>
            </a:r>
            <a:r>
              <a:rPr lang="en-US" sz="2000" dirty="0">
                <a:latin typeface="+mn-lt"/>
              </a:rPr>
              <a:t>. The probability distribution of Y is a geometric distribution with probability </a:t>
            </a:r>
            <a:r>
              <a:rPr lang="en-US" sz="2000" i="1" dirty="0">
                <a:latin typeface="+mn-lt"/>
              </a:rPr>
              <a:t>p</a:t>
            </a:r>
            <a:r>
              <a:rPr lang="en-US" sz="2000" dirty="0">
                <a:latin typeface="+mn-lt"/>
              </a:rPr>
              <a:t> of success on any trial. </a:t>
            </a:r>
          </a:p>
          <a:p>
            <a:r>
              <a:rPr lang="en-US" sz="2000" dirty="0">
                <a:latin typeface="+mn-lt"/>
              </a:rPr>
              <a:t>The possible values of Y are 1, 2, 3, . . . .</a:t>
            </a:r>
            <a:endParaRPr lang="en-US" sz="2000" b="1" dirty="0">
              <a:latin typeface="+mn-lt"/>
            </a:endParaRPr>
          </a:p>
        </p:txBody>
      </p:sp>
    </p:spTree>
    <p:extLst>
      <p:ext uri="{BB962C8B-B14F-4D97-AF65-F5344CB8AC3E}">
        <p14:creationId xmlns:p14="http://schemas.microsoft.com/office/powerpoint/2010/main" val="220991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lstStyle/>
          <a:p>
            <a:r>
              <a:rPr lang="en-US" dirty="0"/>
              <a:t>Geometric Random Variables</a:t>
            </a:r>
          </a:p>
        </p:txBody>
      </p:sp>
      <p:sp>
        <p:nvSpPr>
          <p:cNvPr id="6" name="TextBox 5">
            <a:extLst>
              <a:ext uri="{FF2B5EF4-FFF2-40B4-BE49-F238E27FC236}">
                <a16:creationId xmlns:a16="http://schemas.microsoft.com/office/drawing/2014/main" id="{012E0748-442D-495E-9ECA-864B9767AF13}"/>
              </a:ext>
            </a:extLst>
          </p:cNvPr>
          <p:cNvSpPr txBox="1">
            <a:spLocks noChangeArrowheads="1"/>
          </p:cNvSpPr>
          <p:nvPr/>
        </p:nvSpPr>
        <p:spPr bwMode="auto">
          <a:xfrm>
            <a:off x="628650" y="1490008"/>
            <a:ext cx="7886700" cy="1015663"/>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mn-lt"/>
              </a:rPr>
              <a:t>A </a:t>
            </a:r>
            <a:r>
              <a:rPr lang="en-US" sz="2000" b="1" dirty="0">
                <a:latin typeface="+mn-lt"/>
              </a:rPr>
              <a:t>geometric setting</a:t>
            </a:r>
            <a:r>
              <a:rPr lang="en-US" sz="2000" dirty="0">
                <a:latin typeface="+mn-lt"/>
              </a:rPr>
              <a:t> arises when we perform independent trials of the same chance process and record the number of trials it takes to get one success. On each trial, the probability </a:t>
            </a:r>
            <a:r>
              <a:rPr lang="en-US" sz="2000" i="1" dirty="0">
                <a:latin typeface="+mn-lt"/>
              </a:rPr>
              <a:t>p</a:t>
            </a:r>
            <a:r>
              <a:rPr lang="en-US" sz="2000" dirty="0">
                <a:latin typeface="+mn-lt"/>
              </a:rPr>
              <a:t> of success must be the same.</a:t>
            </a:r>
            <a:endParaRPr lang="en-US" sz="2000" b="1" dirty="0">
              <a:latin typeface="+mn-lt"/>
            </a:endParaRPr>
          </a:p>
        </p:txBody>
      </p:sp>
      <p:sp>
        <p:nvSpPr>
          <p:cNvPr id="7" name="TextBox 6">
            <a:extLst>
              <a:ext uri="{FF2B5EF4-FFF2-40B4-BE49-F238E27FC236}">
                <a16:creationId xmlns:a16="http://schemas.microsoft.com/office/drawing/2014/main" id="{CF72597A-6642-4B59-9059-0F97CE8687E6}"/>
              </a:ext>
            </a:extLst>
          </p:cNvPr>
          <p:cNvSpPr txBox="1">
            <a:spLocks noChangeArrowheads="1"/>
          </p:cNvSpPr>
          <p:nvPr/>
        </p:nvSpPr>
        <p:spPr bwMode="auto">
          <a:xfrm>
            <a:off x="628650" y="2803791"/>
            <a:ext cx="7886700" cy="1323439"/>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mn-lt"/>
              </a:rPr>
              <a:t>The number of trials Y that it takes to get a success in a geometric setting is a </a:t>
            </a:r>
            <a:r>
              <a:rPr lang="en-US" sz="2000" b="1" dirty="0">
                <a:latin typeface="+mn-lt"/>
              </a:rPr>
              <a:t>geometric random variable</a:t>
            </a:r>
            <a:r>
              <a:rPr lang="en-US" sz="2000" dirty="0">
                <a:latin typeface="+mn-lt"/>
              </a:rPr>
              <a:t>. The probability distribution of Y is a geometric distribution with probability </a:t>
            </a:r>
            <a:r>
              <a:rPr lang="en-US" sz="2000" i="1" dirty="0">
                <a:latin typeface="+mn-lt"/>
              </a:rPr>
              <a:t>p</a:t>
            </a:r>
            <a:r>
              <a:rPr lang="en-US" sz="2000" dirty="0">
                <a:latin typeface="+mn-lt"/>
              </a:rPr>
              <a:t> of success on any trial. </a:t>
            </a:r>
          </a:p>
          <a:p>
            <a:r>
              <a:rPr lang="en-US" sz="2000" dirty="0">
                <a:latin typeface="+mn-lt"/>
              </a:rPr>
              <a:t>The possible values of Y are 1, 2, 3, . . . .</a:t>
            </a:r>
            <a:endParaRPr lang="en-US" sz="2000" b="1" dirty="0">
              <a:latin typeface="+mn-lt"/>
            </a:endParaRPr>
          </a:p>
        </p:txBody>
      </p:sp>
      <p:grpSp>
        <p:nvGrpSpPr>
          <p:cNvPr id="9" name="Group 8">
            <a:extLst>
              <a:ext uri="{FF2B5EF4-FFF2-40B4-BE49-F238E27FC236}">
                <a16:creationId xmlns:a16="http://schemas.microsoft.com/office/drawing/2014/main" id="{F5C6E581-C785-4850-ACE7-C658351C0249}"/>
              </a:ext>
            </a:extLst>
          </p:cNvPr>
          <p:cNvGrpSpPr/>
          <p:nvPr/>
        </p:nvGrpSpPr>
        <p:grpSpPr>
          <a:xfrm>
            <a:off x="628650" y="4425350"/>
            <a:ext cx="7886700" cy="1589623"/>
            <a:chOff x="843992" y="3364190"/>
            <a:chExt cx="7142671" cy="1933320"/>
          </a:xfrm>
        </p:grpSpPr>
        <p:sp>
          <p:nvSpPr>
            <p:cNvPr id="13" name="TextBox 12">
              <a:extLst>
                <a:ext uri="{FF2B5EF4-FFF2-40B4-BE49-F238E27FC236}">
                  <a16:creationId xmlns:a16="http://schemas.microsoft.com/office/drawing/2014/main" id="{3C54CFAF-1EF0-4EE5-87E3-014C6631B85A}"/>
                </a:ext>
              </a:extLst>
            </p:cNvPr>
            <p:cNvSpPr txBox="1"/>
            <p:nvPr/>
          </p:nvSpPr>
          <p:spPr>
            <a:xfrm>
              <a:off x="843992" y="3364190"/>
              <a:ext cx="7142671" cy="533373"/>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2400" dirty="0"/>
                <a:t>Geometric Probability Formula</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5E85F32-4A65-4795-AF60-D1809D48058B}"/>
                    </a:ext>
                  </a:extLst>
                </p:cNvPr>
                <p:cNvSpPr txBox="1"/>
                <p:nvPr/>
              </p:nvSpPr>
              <p:spPr>
                <a:xfrm>
                  <a:off x="843992" y="3897564"/>
                  <a:ext cx="7142671" cy="1399946"/>
                </a:xfrm>
                <a:prstGeom prst="rect">
                  <a:avLst/>
                </a:prstGeom>
                <a:noFill/>
                <a:ln>
                  <a:solidFill>
                    <a:schemeClr val="tx1"/>
                  </a:solidFill>
                </a:ln>
              </p:spPr>
              <p:txBody>
                <a:bodyPr wrap="square" rtlCol="0">
                  <a:noAutofit/>
                </a:bodyPr>
                <a:lstStyle/>
                <a:p>
                  <a:r>
                    <a:rPr lang="en-US" sz="2000" dirty="0"/>
                    <a:t>If Y has the geometric distribution with probability </a:t>
                  </a:r>
                  <a:r>
                    <a:rPr lang="en-US" sz="2000" i="1" dirty="0"/>
                    <a:t>p</a:t>
                  </a:r>
                  <a:r>
                    <a:rPr lang="en-US" sz="2000" dirty="0"/>
                    <a:t> of success on each trial, the possible values of Y are 1, 2, 3, . . . . If </a:t>
                  </a:r>
                  <a:r>
                    <a:rPr lang="en-US" sz="2000" i="1" dirty="0"/>
                    <a:t>k</a:t>
                  </a:r>
                  <a:r>
                    <a:rPr lang="en-US" sz="2000" dirty="0"/>
                    <a:t> is any one of these values,</a:t>
                  </a: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𝑌</m:t>
                            </m:r>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𝑝</m:t>
                                </m:r>
                              </m:e>
                            </m:d>
                          </m:e>
                          <m:sup>
                            <m:r>
                              <a:rPr lang="en-US" sz="2000" b="0" i="1" smtClean="0">
                                <a:latin typeface="Cambria Math" panose="02040503050406030204" pitchFamily="18" charset="0"/>
                              </a:rPr>
                              <m:t>𝑘</m:t>
                            </m:r>
                            <m:r>
                              <a:rPr lang="en-US" sz="2000" b="0" i="1" smtClean="0">
                                <a:latin typeface="Cambria Math" panose="02040503050406030204" pitchFamily="18" charset="0"/>
                              </a:rPr>
                              <m:t>−1</m:t>
                            </m:r>
                          </m:sup>
                        </m:sSup>
                        <m:r>
                          <a:rPr lang="en-US" sz="2000" b="0" i="1" smtClean="0">
                            <a:latin typeface="Cambria Math" panose="02040503050406030204" pitchFamily="18" charset="0"/>
                          </a:rPr>
                          <m:t>𝑝</m:t>
                        </m:r>
                      </m:oMath>
                    </m:oMathPara>
                  </a14:m>
                  <a:endParaRPr lang="en-US" sz="2000" dirty="0"/>
                </a:p>
              </p:txBody>
            </p:sp>
          </mc:Choice>
          <mc:Fallback xmlns="">
            <p:sp>
              <p:nvSpPr>
                <p:cNvPr id="14" name="TextBox 13">
                  <a:extLst>
                    <a:ext uri="{FF2B5EF4-FFF2-40B4-BE49-F238E27FC236}">
                      <a16:creationId xmlns:a16="http://schemas.microsoft.com/office/drawing/2014/main" id="{35E85F32-4A65-4795-AF60-D1809D48058B}"/>
                    </a:ext>
                  </a:extLst>
                </p:cNvPr>
                <p:cNvSpPr txBox="1">
                  <a:spLocks noRot="1" noChangeAspect="1" noMove="1" noResize="1" noEditPoints="1" noAdjustHandles="1" noChangeArrowheads="1" noChangeShapeType="1" noTextEdit="1"/>
                </p:cNvSpPr>
                <p:nvPr/>
              </p:nvSpPr>
              <p:spPr>
                <a:xfrm>
                  <a:off x="843992" y="3897564"/>
                  <a:ext cx="7142671" cy="1399946"/>
                </a:xfrm>
                <a:prstGeom prst="rect">
                  <a:avLst/>
                </a:prstGeom>
                <a:blipFill>
                  <a:blip r:embed="rId2"/>
                  <a:stretch>
                    <a:fillRect l="-694" t="-2618" r="-617"/>
                  </a:stretch>
                </a:blipFill>
                <a:ln>
                  <a:solidFill>
                    <a:schemeClr val="tx1"/>
                  </a:solidFill>
                </a:ln>
              </p:spPr>
              <p:txBody>
                <a:bodyPr/>
                <a:lstStyle/>
                <a:p>
                  <a:r>
                    <a:rPr lang="en-US">
                      <a:noFill/>
                    </a:rPr>
                    <a:t> </a:t>
                  </a:r>
                </a:p>
              </p:txBody>
            </p:sp>
          </mc:Fallback>
        </mc:AlternateContent>
      </p:grpSp>
    </p:spTree>
    <p:extLst>
      <p:ext uri="{BB962C8B-B14F-4D97-AF65-F5344CB8AC3E}">
        <p14:creationId xmlns:p14="http://schemas.microsoft.com/office/powerpoint/2010/main" val="500028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Geometric Random Variables</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86232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b="1" dirty="0">
                <a:solidFill>
                  <a:srgbClr val="0070C0"/>
                </a:solidFill>
              </a:rPr>
              <a:t>Problem</a:t>
            </a:r>
            <a:r>
              <a:rPr lang="en-US" altLang="en-US" dirty="0"/>
              <a:t>: </a:t>
            </a:r>
            <a:r>
              <a:rPr lang="en-US" dirty="0"/>
              <a:t>Mr. </a:t>
            </a:r>
            <a:r>
              <a:rPr lang="en-US" dirty="0" err="1"/>
              <a:t>Lochel’s</a:t>
            </a:r>
            <a:r>
              <a:rPr lang="en-US" dirty="0"/>
              <a:t> class decides to play the Lucky Day game. A student</a:t>
            </a:r>
          </a:p>
          <a:p>
            <a:r>
              <a:rPr lang="en-US" dirty="0"/>
              <a:t>will be selected at random from your class and asked to pick a day of the week (e.g., Thursday). Then your teacher will use technology to randomly choose a day of the week as the “lucky day.” If the student picks the correct day, the class will have only one homework problem. If the student picks the wrong day, your teacher will select another student from the class at random and repeat the process. The game continues until a student correctly picks the lucky day. Let Y = the number of homework problems that the class receives.</a:t>
            </a:r>
          </a:p>
          <a:p>
            <a:pPr marL="344488" indent="-344488">
              <a:tabLst>
                <a:tab pos="344488" algn="l"/>
              </a:tabLst>
            </a:pPr>
            <a:r>
              <a:rPr lang="en-US" dirty="0"/>
              <a:t>(a) Find the probability that the class receives exactly 10 homework problems as a result of playing the Lucky Day game.</a:t>
            </a:r>
          </a:p>
        </p:txBody>
      </p:sp>
    </p:spTree>
    <p:extLst>
      <p:ext uri="{BB962C8B-B14F-4D97-AF65-F5344CB8AC3E}">
        <p14:creationId xmlns:p14="http://schemas.microsoft.com/office/powerpoint/2010/main" val="293013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Geometric Random Variables</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86232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b="1" dirty="0">
                <a:solidFill>
                  <a:srgbClr val="0070C0"/>
                </a:solidFill>
              </a:rPr>
              <a:t>Problem</a:t>
            </a:r>
            <a:r>
              <a:rPr lang="en-US" altLang="en-US" dirty="0"/>
              <a:t>: </a:t>
            </a:r>
            <a:r>
              <a:rPr lang="en-US" dirty="0"/>
              <a:t>Mr. </a:t>
            </a:r>
            <a:r>
              <a:rPr lang="en-US" dirty="0" err="1"/>
              <a:t>Lochel’s</a:t>
            </a:r>
            <a:r>
              <a:rPr lang="en-US" dirty="0"/>
              <a:t> class decides to play the Lucky Day game. A student</a:t>
            </a:r>
          </a:p>
          <a:p>
            <a:r>
              <a:rPr lang="en-US" dirty="0"/>
              <a:t>will be selected at random from your class and asked to pick a day of the week (e.g., Thursday). Then your teacher will use technology to randomly choose a day of the week as the “lucky day.” If the student picks the correct day, the class will have only one homework problem. If the student picks the wrong day, your teacher will select another student from the class at random and repeat the process. The game continues until a student correctly picks the lucky day. Let Y = the number of homework problems that the class receives.</a:t>
            </a:r>
          </a:p>
          <a:p>
            <a:pPr marL="344488" indent="-344488">
              <a:tabLst>
                <a:tab pos="344488" algn="l"/>
              </a:tabLst>
            </a:pPr>
            <a:r>
              <a:rPr lang="en-US" dirty="0"/>
              <a:t>(a) Find the probability that the class receives exactly 10 homework problems as a result of playing the Lucky Day game.</a:t>
            </a:r>
          </a:p>
        </p:txBody>
      </p:sp>
      <p:sp>
        <p:nvSpPr>
          <p:cNvPr id="6" name="Rectangle: Rounded Corners 5">
            <a:extLst>
              <a:ext uri="{FF2B5EF4-FFF2-40B4-BE49-F238E27FC236}">
                <a16:creationId xmlns:a16="http://schemas.microsoft.com/office/drawing/2014/main" id="{A7DD64A2-B93F-4B3C-8099-EA8C926A92D9}"/>
              </a:ext>
            </a:extLst>
          </p:cNvPr>
          <p:cNvSpPr/>
          <p:nvPr/>
        </p:nvSpPr>
        <p:spPr>
          <a:xfrm>
            <a:off x="733245" y="4602663"/>
            <a:ext cx="7677509" cy="1191816"/>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344488" indent="-344488">
              <a:buAutoNum type="alphaLcParenBoth"/>
              <a:tabLst>
                <a:tab pos="344488" algn="l"/>
              </a:tabLst>
            </a:pPr>
            <a:r>
              <a:rPr lang="en-US" sz="1600" dirty="0">
                <a:latin typeface="Segoe Print" panose="02000600000000000000" pitchFamily="2" charset="0"/>
              </a:rPr>
              <a:t>X is approximately binomial with n = 500 and p = 0.12. </a:t>
            </a:r>
            <a:br>
              <a:rPr lang="en-US" sz="1600" dirty="0">
                <a:latin typeface="Segoe Print" panose="02000600000000000000" pitchFamily="2" charset="0"/>
              </a:rPr>
            </a:br>
            <a:r>
              <a:rPr lang="en-US" sz="1600" dirty="0">
                <a:latin typeface="Segoe Print" panose="02000600000000000000" pitchFamily="2" charset="0"/>
              </a:rPr>
              <a:t>Because np = 500(0.12) = 60 ≥ 10 </a:t>
            </a:r>
            <a:br>
              <a:rPr lang="en-US" sz="1600" dirty="0">
                <a:latin typeface="Segoe Print" panose="02000600000000000000" pitchFamily="2" charset="0"/>
              </a:rPr>
            </a:br>
            <a:r>
              <a:rPr lang="en-US" sz="1600" dirty="0">
                <a:latin typeface="Segoe Print" panose="02000600000000000000" pitchFamily="2" charset="0"/>
              </a:rPr>
              <a:t>and n(1 – p) = 500(0.88) = 440 ≥ 10, </a:t>
            </a:r>
          </a:p>
          <a:p>
            <a:pPr>
              <a:tabLst>
                <a:tab pos="344488" algn="l"/>
              </a:tabLst>
            </a:pPr>
            <a:r>
              <a:rPr lang="en-US" sz="1600" dirty="0">
                <a:latin typeface="Segoe Print" panose="02000600000000000000" pitchFamily="2" charset="0"/>
              </a:rPr>
              <a:t>	we can approximate X with a Normal distribution.</a:t>
            </a:r>
          </a:p>
        </p:txBody>
      </p:sp>
    </p:spTree>
    <p:extLst>
      <p:ext uri="{BB962C8B-B14F-4D97-AF65-F5344CB8AC3E}">
        <p14:creationId xmlns:p14="http://schemas.microsoft.com/office/powerpoint/2010/main" val="219248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Geometric Random Variables</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585323"/>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b="1" dirty="0">
                <a:solidFill>
                  <a:srgbClr val="0070C0"/>
                </a:solidFill>
              </a:rPr>
              <a:t>Problem</a:t>
            </a:r>
            <a:r>
              <a:rPr lang="en-US" altLang="en-US" dirty="0"/>
              <a:t>: </a:t>
            </a:r>
            <a:r>
              <a:rPr lang="en-US" dirty="0"/>
              <a:t>Mr. </a:t>
            </a:r>
            <a:r>
              <a:rPr lang="en-US" dirty="0" err="1"/>
              <a:t>Lochel’s</a:t>
            </a:r>
            <a:r>
              <a:rPr lang="en-US" dirty="0"/>
              <a:t> class decides to play the Lucky Day game. A student</a:t>
            </a:r>
          </a:p>
          <a:p>
            <a:r>
              <a:rPr lang="en-US" dirty="0"/>
              <a:t>will be selected at random from your class and asked to pick a day of the week (e.g., Thursday). Then your teacher will use technology to randomly choose a day of the week as the “lucky day.” If the student picks the correct day, the class will have only one homework problem. If the student picks the wrong day, your teacher will select another student from the class at random and repeat the process. The game continues until a student correctly picks the lucky day. Let Y = the number of homework problems that the class receives.</a:t>
            </a:r>
          </a:p>
          <a:p>
            <a:pPr marL="344488" indent="-344488">
              <a:tabLst>
                <a:tab pos="344488" algn="l"/>
              </a:tabLst>
            </a:pPr>
            <a:r>
              <a:rPr lang="en-US" dirty="0"/>
              <a:t>(b) Find P(Y &lt; 10) and interpret this value.</a:t>
            </a:r>
          </a:p>
        </p:txBody>
      </p:sp>
    </p:spTree>
    <p:extLst>
      <p:ext uri="{BB962C8B-B14F-4D97-AF65-F5344CB8AC3E}">
        <p14:creationId xmlns:p14="http://schemas.microsoft.com/office/powerpoint/2010/main" val="244318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Geometric Random Variables</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585323"/>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b="1" dirty="0">
                <a:solidFill>
                  <a:srgbClr val="0070C0"/>
                </a:solidFill>
              </a:rPr>
              <a:t>Problem</a:t>
            </a:r>
            <a:r>
              <a:rPr lang="en-US" altLang="en-US" dirty="0"/>
              <a:t>: </a:t>
            </a:r>
            <a:r>
              <a:rPr lang="en-US" dirty="0"/>
              <a:t>Mr. </a:t>
            </a:r>
            <a:r>
              <a:rPr lang="en-US" dirty="0" err="1"/>
              <a:t>Lochel’s</a:t>
            </a:r>
            <a:r>
              <a:rPr lang="en-US" dirty="0"/>
              <a:t> class decides to play the Lucky Day game. A student</a:t>
            </a:r>
          </a:p>
          <a:p>
            <a:r>
              <a:rPr lang="en-US" dirty="0"/>
              <a:t>will be selected at random from your class and asked to pick a day of the week (e.g., Thursday). Then your teacher will use technology to randomly choose a day of the week as the “lucky day.” If the student picks the correct day, the class will have only one homework problem. If the student picks the wrong day, your teacher will select another student from the class at random and repeat the process. The game continues until a student correctly picks the lucky day. Let Y = the number of homework problems that the class receives.</a:t>
            </a:r>
          </a:p>
          <a:p>
            <a:pPr marL="344488" indent="-344488">
              <a:tabLst>
                <a:tab pos="344488" algn="l"/>
              </a:tabLst>
            </a:pPr>
            <a:r>
              <a:rPr lang="en-US" dirty="0"/>
              <a:t>(b) Find P(Y &lt; 10) and interpret this value.</a:t>
            </a:r>
          </a:p>
        </p:txBody>
      </p:sp>
      <p:sp>
        <p:nvSpPr>
          <p:cNvPr id="6" name="Rectangle: Rounded Corners 5">
            <a:extLst>
              <a:ext uri="{FF2B5EF4-FFF2-40B4-BE49-F238E27FC236}">
                <a16:creationId xmlns:a16="http://schemas.microsoft.com/office/drawing/2014/main" id="{A7DD64A2-B93F-4B3C-8099-EA8C926A92D9}"/>
              </a:ext>
            </a:extLst>
          </p:cNvPr>
          <p:cNvSpPr/>
          <p:nvPr/>
        </p:nvSpPr>
        <p:spPr>
          <a:xfrm>
            <a:off x="733245" y="4379145"/>
            <a:ext cx="7677509" cy="1532334"/>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344488" indent="-344488">
              <a:buAutoNum type="alphaLcParenBoth" startAt="2"/>
              <a:tabLst>
                <a:tab pos="344488" algn="l"/>
              </a:tabLst>
            </a:pPr>
            <a:r>
              <a:rPr lang="en-US" sz="1400" dirty="0">
                <a:latin typeface="Segoe Print" panose="02000600000000000000" pitchFamily="2" charset="0"/>
              </a:rPr>
              <a:t>(Y &lt; 10) = P(Y = 1) + P(Y = 2) + P(Y = 3) + ··· + P(Y = 9)</a:t>
            </a:r>
            <a:br>
              <a:rPr lang="en-US" sz="1400" dirty="0">
                <a:latin typeface="Segoe Print" panose="02000600000000000000" pitchFamily="2" charset="0"/>
              </a:rPr>
            </a:br>
            <a:r>
              <a:rPr lang="en-US" sz="1400" dirty="0">
                <a:latin typeface="Segoe Print" panose="02000600000000000000" pitchFamily="2" charset="0"/>
              </a:rPr>
              <a:t>		    = (1/7) + (6/7)(1/7) + (6/7)</a:t>
            </a:r>
            <a:r>
              <a:rPr lang="en-US" sz="1400" baseline="30000" dirty="0">
                <a:latin typeface="Segoe Print" panose="02000600000000000000" pitchFamily="2" charset="0"/>
              </a:rPr>
              <a:t>2</a:t>
            </a:r>
            <a:r>
              <a:rPr lang="en-US" sz="1400" dirty="0">
                <a:latin typeface="Segoe Print" panose="02000600000000000000" pitchFamily="2" charset="0"/>
              </a:rPr>
              <a:t>(1/7) + ··· + (6/7)</a:t>
            </a:r>
            <a:r>
              <a:rPr lang="en-US" sz="1400" baseline="30000" dirty="0">
                <a:latin typeface="Segoe Print" panose="02000600000000000000" pitchFamily="2" charset="0"/>
              </a:rPr>
              <a:t>8</a:t>
            </a:r>
            <a:r>
              <a:rPr lang="en-US" sz="1400" dirty="0">
                <a:latin typeface="Segoe Print" panose="02000600000000000000" pitchFamily="2" charset="0"/>
              </a:rPr>
              <a:t>(1/7)</a:t>
            </a:r>
            <a:br>
              <a:rPr lang="en-US" sz="1400" dirty="0">
                <a:latin typeface="Segoe Print" panose="02000600000000000000" pitchFamily="2" charset="0"/>
              </a:rPr>
            </a:br>
            <a:r>
              <a:rPr lang="en-US" sz="1400" dirty="0">
                <a:latin typeface="Segoe Print" panose="02000600000000000000" pitchFamily="2" charset="0"/>
              </a:rPr>
              <a:t>		    =0.7503</a:t>
            </a:r>
          </a:p>
          <a:p>
            <a:pPr marL="344488" indent="-344488">
              <a:buAutoNum type="alphaLcParenBoth" startAt="2"/>
              <a:tabLst>
                <a:tab pos="344488" algn="l"/>
              </a:tabLst>
            </a:pPr>
            <a:endParaRPr lang="en-US" sz="1400" dirty="0">
              <a:latin typeface="Segoe Print" panose="02000600000000000000" pitchFamily="2" charset="0"/>
            </a:endParaRPr>
          </a:p>
          <a:p>
            <a:pPr>
              <a:tabLst>
                <a:tab pos="344488" algn="l"/>
              </a:tabLst>
            </a:pPr>
            <a:r>
              <a:rPr lang="en-US" sz="1400" dirty="0">
                <a:latin typeface="Segoe Print" panose="02000600000000000000" pitchFamily="2" charset="0"/>
              </a:rPr>
              <a:t>There’s about a 75% probability that the class will get fewer than 10 homework problems by playing the Lucky Day game.</a:t>
            </a:r>
          </a:p>
        </p:txBody>
      </p:sp>
    </p:spTree>
    <p:extLst>
      <p:ext uri="{BB962C8B-B14F-4D97-AF65-F5344CB8AC3E}">
        <p14:creationId xmlns:p14="http://schemas.microsoft.com/office/powerpoint/2010/main" val="261131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2800" dirty="0"/>
              <a:t>Binomial Settings and Binomial Random Variables</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132343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sz="2000" dirty="0"/>
              <a:t>Determine whether the given scenario describes a binomial</a:t>
            </a:r>
          </a:p>
          <a:p>
            <a:r>
              <a:rPr lang="en-US" sz="2000" dirty="0"/>
              <a:t>setting. Justify your answer.</a:t>
            </a:r>
          </a:p>
          <a:p>
            <a:pPr marL="344488" indent="-344488">
              <a:tabLst>
                <a:tab pos="344488" algn="l"/>
              </a:tabLst>
            </a:pPr>
            <a:r>
              <a:rPr lang="en-US" sz="2000" dirty="0"/>
              <a:t>(b) Shuffle a standard deck of 52 playing cards. Turn over the first 10 cards, one at a time. Record the number of aces you observe.</a:t>
            </a:r>
          </a:p>
        </p:txBody>
      </p:sp>
    </p:spTree>
    <p:extLst>
      <p:ext uri="{BB962C8B-B14F-4D97-AF65-F5344CB8AC3E}">
        <p14:creationId xmlns:p14="http://schemas.microsoft.com/office/powerpoint/2010/main" val="201713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a:bodyPr>
          <a:lstStyle/>
          <a:p>
            <a:r>
              <a:rPr lang="en-US" dirty="0"/>
              <a:t>Geometric Random Variables</a:t>
            </a:r>
          </a:p>
        </p:txBody>
      </p:sp>
      <p:sp>
        <p:nvSpPr>
          <p:cNvPr id="3" name="Rectangle 2">
            <a:extLst>
              <a:ext uri="{FF2B5EF4-FFF2-40B4-BE49-F238E27FC236}">
                <a16:creationId xmlns:a16="http://schemas.microsoft.com/office/drawing/2014/main" id="{45A72A27-58D3-486B-B4BE-E2ED2ED2E247}"/>
              </a:ext>
            </a:extLst>
          </p:cNvPr>
          <p:cNvSpPr/>
          <p:nvPr/>
        </p:nvSpPr>
        <p:spPr>
          <a:xfrm>
            <a:off x="1009291" y="1381170"/>
            <a:ext cx="7282042" cy="400110"/>
          </a:xfrm>
          <a:prstGeom prst="rect">
            <a:avLst/>
          </a:prstGeom>
        </p:spPr>
        <p:txBody>
          <a:bodyPr wrap="square">
            <a:spAutoFit/>
          </a:bodyPr>
          <a:lstStyle/>
          <a:p>
            <a:r>
              <a:rPr lang="pt-BR" sz="2000" dirty="0"/>
              <a:t>To compute geometric probabilities on the TI-83/84 calculator:</a:t>
            </a:r>
          </a:p>
        </p:txBody>
      </p:sp>
    </p:spTree>
    <p:extLst>
      <p:ext uri="{BB962C8B-B14F-4D97-AF65-F5344CB8AC3E}">
        <p14:creationId xmlns:p14="http://schemas.microsoft.com/office/powerpoint/2010/main" val="108766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a:bodyPr>
          <a:lstStyle/>
          <a:p>
            <a:r>
              <a:rPr lang="en-US" dirty="0"/>
              <a:t>Geometric Random Variables</a:t>
            </a:r>
          </a:p>
        </p:txBody>
      </p:sp>
      <p:sp>
        <p:nvSpPr>
          <p:cNvPr id="3" name="Rectangle 2">
            <a:extLst>
              <a:ext uri="{FF2B5EF4-FFF2-40B4-BE49-F238E27FC236}">
                <a16:creationId xmlns:a16="http://schemas.microsoft.com/office/drawing/2014/main" id="{45A72A27-58D3-486B-B4BE-E2ED2ED2E247}"/>
              </a:ext>
            </a:extLst>
          </p:cNvPr>
          <p:cNvSpPr/>
          <p:nvPr/>
        </p:nvSpPr>
        <p:spPr>
          <a:xfrm>
            <a:off x="1009291" y="1381170"/>
            <a:ext cx="7282042" cy="707886"/>
          </a:xfrm>
          <a:prstGeom prst="rect">
            <a:avLst/>
          </a:prstGeom>
        </p:spPr>
        <p:txBody>
          <a:bodyPr wrap="square">
            <a:spAutoFit/>
          </a:bodyPr>
          <a:lstStyle/>
          <a:p>
            <a:r>
              <a:rPr lang="pt-BR" sz="2000" dirty="0"/>
              <a:t>To compute geometric probabilities on the TI-83/84 calculator:</a:t>
            </a:r>
          </a:p>
          <a:p>
            <a:pPr lvl="1"/>
            <a:r>
              <a:rPr lang="pt-BR" sz="2000" dirty="0"/>
              <a:t>geomet</a:t>
            </a:r>
            <a:r>
              <a:rPr lang="pt-BR" sz="2000" b="1" dirty="0">
                <a:solidFill>
                  <a:srgbClr val="FF0000"/>
                </a:solidFill>
              </a:rPr>
              <a:t>p</a:t>
            </a:r>
            <a:r>
              <a:rPr lang="pt-BR" sz="2000" dirty="0"/>
              <a:t>df (</a:t>
            </a:r>
            <a:r>
              <a:rPr lang="pt-BR" sz="2000" i="1" dirty="0"/>
              <a:t>p</a:t>
            </a:r>
            <a:r>
              <a:rPr lang="pt-BR" sz="2000" dirty="0"/>
              <a:t>,</a:t>
            </a:r>
            <a:r>
              <a:rPr lang="pt-BR" sz="2000" i="1" dirty="0"/>
              <a:t>k</a:t>
            </a:r>
            <a:r>
              <a:rPr lang="pt-BR" sz="2000" dirty="0"/>
              <a:t>) computes </a:t>
            </a:r>
            <a:r>
              <a:rPr lang="pt-BR" sz="2000" i="1" dirty="0"/>
              <a:t>P</a:t>
            </a:r>
            <a:r>
              <a:rPr lang="pt-BR" sz="2000" dirty="0"/>
              <a:t>(X</a:t>
            </a:r>
            <a:r>
              <a:rPr lang="pt-BR" sz="2000" i="1" dirty="0"/>
              <a:t> </a:t>
            </a:r>
            <a:r>
              <a:rPr lang="pt-BR" sz="2000" b="1" dirty="0">
                <a:solidFill>
                  <a:srgbClr val="FF0000"/>
                </a:solidFill>
              </a:rPr>
              <a:t>=</a:t>
            </a:r>
            <a:r>
              <a:rPr lang="pt-BR" sz="2000" dirty="0"/>
              <a:t> </a:t>
            </a:r>
            <a:r>
              <a:rPr lang="pt-BR" sz="2000" i="1" dirty="0"/>
              <a:t>k</a:t>
            </a:r>
            <a:r>
              <a:rPr lang="pt-BR" sz="2000" dirty="0"/>
              <a:t>)</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ED78AC1-CBAF-488C-A50E-01BA72F0BBD2}"/>
                  </a:ext>
                </a:extLst>
              </p:cNvPr>
              <p:cNvSpPr txBox="1"/>
              <p:nvPr/>
            </p:nvSpPr>
            <p:spPr>
              <a:xfrm>
                <a:off x="2323471" y="2869719"/>
                <a:ext cx="2242152" cy="923330"/>
              </a:xfrm>
              <a:prstGeom prst="rect">
                <a:avLst/>
              </a:prstGeom>
              <a:noFill/>
            </p:spPr>
            <p:txBody>
              <a:bodyPr wrap="none" lIns="0" tIns="0" rIns="0" bIns="0" rtlCol="0">
                <a:spAutoFit/>
              </a:bodyPr>
              <a:lstStyle/>
              <a:p>
                <a14:m>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r>
                          <a:rPr lang="en-US" sz="2000" b="0" i="1" smtClean="0">
                            <a:latin typeface="Cambria Math" panose="02040503050406030204" pitchFamily="18" charset="0"/>
                          </a:rPr>
                          <m:t>=10</m:t>
                        </m:r>
                      </m:e>
                    </m:d>
                  </m:oMath>
                </a14:m>
                <a:r>
                  <a:rPr lang="en-US" sz="2000" dirty="0"/>
                  <a:t>, </a:t>
                </a:r>
                <a:br>
                  <a:rPr lang="en-US" sz="2000" dirty="0"/>
                </a:br>
                <a:r>
                  <a:rPr lang="en-US" sz="2000" dirty="0"/>
                  <a:t>where X is geometric </a:t>
                </a:r>
                <a:br>
                  <a:rPr lang="en-US" sz="2000" dirty="0"/>
                </a:br>
                <a:r>
                  <a:rPr lang="en-US" sz="2000" dirty="0"/>
                  <a:t>with </a:t>
                </a:r>
                <a:r>
                  <a:rPr lang="en-US" sz="2000" i="1" dirty="0"/>
                  <a:t>p</a:t>
                </a:r>
                <a:r>
                  <a:rPr lang="en-US" sz="2000" dirty="0"/>
                  <a:t> = 1/7</a:t>
                </a:r>
              </a:p>
            </p:txBody>
          </p:sp>
        </mc:Choice>
        <mc:Fallback xmlns="">
          <p:sp>
            <p:nvSpPr>
              <p:cNvPr id="16" name="TextBox 15">
                <a:extLst>
                  <a:ext uri="{FF2B5EF4-FFF2-40B4-BE49-F238E27FC236}">
                    <a16:creationId xmlns:a16="http://schemas.microsoft.com/office/drawing/2014/main" id="{2ED78AC1-CBAF-488C-A50E-01BA72F0BBD2}"/>
                  </a:ext>
                </a:extLst>
              </p:cNvPr>
              <p:cNvSpPr txBox="1">
                <a:spLocks noRot="1" noChangeAspect="1" noMove="1" noResize="1" noEditPoints="1" noAdjustHandles="1" noChangeArrowheads="1" noChangeShapeType="1" noTextEdit="1"/>
              </p:cNvSpPr>
              <p:nvPr/>
            </p:nvSpPr>
            <p:spPr>
              <a:xfrm>
                <a:off x="2323471" y="2869719"/>
                <a:ext cx="2242152" cy="923330"/>
              </a:xfrm>
              <a:prstGeom prst="rect">
                <a:avLst/>
              </a:prstGeom>
              <a:blipFill>
                <a:blip r:embed="rId2"/>
                <a:stretch>
                  <a:fillRect l="-6793" t="-8609" r="-5978" b="-15894"/>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7450E407-5303-481C-8896-20CAC449DEA0}"/>
              </a:ext>
            </a:extLst>
          </p:cNvPr>
          <p:cNvPicPr>
            <a:picLocks noChangeAspect="1"/>
          </p:cNvPicPr>
          <p:nvPr/>
        </p:nvPicPr>
        <p:blipFill>
          <a:blip r:embed="rId3"/>
          <a:stretch>
            <a:fillRect/>
          </a:stretch>
        </p:blipFill>
        <p:spPr>
          <a:xfrm>
            <a:off x="4819470" y="2507415"/>
            <a:ext cx="2314575" cy="1740534"/>
          </a:xfrm>
          <a:prstGeom prst="rect">
            <a:avLst/>
          </a:prstGeom>
        </p:spPr>
      </p:pic>
      <p:sp>
        <p:nvSpPr>
          <p:cNvPr id="8" name="Arrow: Down 7">
            <a:extLst>
              <a:ext uri="{FF2B5EF4-FFF2-40B4-BE49-F238E27FC236}">
                <a16:creationId xmlns:a16="http://schemas.microsoft.com/office/drawing/2014/main" id="{E5B6CA1F-0AC5-4280-8F21-44C56F69453B}"/>
              </a:ext>
            </a:extLst>
          </p:cNvPr>
          <p:cNvSpPr/>
          <p:nvPr/>
        </p:nvSpPr>
        <p:spPr>
          <a:xfrm rot="10800000">
            <a:off x="5286913" y="2925796"/>
            <a:ext cx="173607" cy="45188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816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a:bodyPr>
          <a:lstStyle/>
          <a:p>
            <a:r>
              <a:rPr lang="en-US" dirty="0"/>
              <a:t>Geometric Random Variables</a:t>
            </a:r>
          </a:p>
        </p:txBody>
      </p:sp>
      <p:sp>
        <p:nvSpPr>
          <p:cNvPr id="3" name="Rectangle 2">
            <a:extLst>
              <a:ext uri="{FF2B5EF4-FFF2-40B4-BE49-F238E27FC236}">
                <a16:creationId xmlns:a16="http://schemas.microsoft.com/office/drawing/2014/main" id="{45A72A27-58D3-486B-B4BE-E2ED2ED2E247}"/>
              </a:ext>
            </a:extLst>
          </p:cNvPr>
          <p:cNvSpPr/>
          <p:nvPr/>
        </p:nvSpPr>
        <p:spPr>
          <a:xfrm>
            <a:off x="1009291" y="1381170"/>
            <a:ext cx="7282042" cy="1015663"/>
          </a:xfrm>
          <a:prstGeom prst="rect">
            <a:avLst/>
          </a:prstGeom>
        </p:spPr>
        <p:txBody>
          <a:bodyPr wrap="square">
            <a:spAutoFit/>
          </a:bodyPr>
          <a:lstStyle/>
          <a:p>
            <a:r>
              <a:rPr lang="pt-BR" sz="2000" dirty="0"/>
              <a:t>To compute geometric probabilities on the TI-83/84 calculator:</a:t>
            </a:r>
          </a:p>
          <a:p>
            <a:pPr lvl="1"/>
            <a:r>
              <a:rPr lang="pt-BR" sz="2000" dirty="0"/>
              <a:t>geomet</a:t>
            </a:r>
            <a:r>
              <a:rPr lang="pt-BR" sz="2000" b="1" dirty="0">
                <a:solidFill>
                  <a:srgbClr val="FF0000"/>
                </a:solidFill>
              </a:rPr>
              <a:t>p</a:t>
            </a:r>
            <a:r>
              <a:rPr lang="pt-BR" sz="2000" dirty="0"/>
              <a:t>df (</a:t>
            </a:r>
            <a:r>
              <a:rPr lang="pt-BR" sz="2000" i="1" dirty="0"/>
              <a:t>p</a:t>
            </a:r>
            <a:r>
              <a:rPr lang="pt-BR" sz="2000" dirty="0"/>
              <a:t>,</a:t>
            </a:r>
            <a:r>
              <a:rPr lang="pt-BR" sz="2000" i="1" dirty="0"/>
              <a:t>k</a:t>
            </a:r>
            <a:r>
              <a:rPr lang="pt-BR" sz="2000" dirty="0"/>
              <a:t>) computes </a:t>
            </a:r>
            <a:r>
              <a:rPr lang="pt-BR" sz="2000" i="1" dirty="0"/>
              <a:t>P</a:t>
            </a:r>
            <a:r>
              <a:rPr lang="pt-BR" sz="2000" dirty="0"/>
              <a:t>(X</a:t>
            </a:r>
            <a:r>
              <a:rPr lang="pt-BR" sz="2000" i="1" dirty="0"/>
              <a:t> </a:t>
            </a:r>
            <a:r>
              <a:rPr lang="pt-BR" sz="2000" b="1" dirty="0">
                <a:solidFill>
                  <a:srgbClr val="FF0000"/>
                </a:solidFill>
              </a:rPr>
              <a:t>=</a:t>
            </a:r>
            <a:r>
              <a:rPr lang="pt-BR" sz="2000" dirty="0"/>
              <a:t> </a:t>
            </a:r>
            <a:r>
              <a:rPr lang="pt-BR" sz="2000" i="1" dirty="0"/>
              <a:t>k</a:t>
            </a:r>
            <a:r>
              <a:rPr lang="pt-BR" sz="2000" dirty="0"/>
              <a:t>)</a:t>
            </a:r>
          </a:p>
          <a:p>
            <a:pPr lvl="1"/>
            <a:r>
              <a:rPr lang="en-US" sz="2000" dirty="0" err="1"/>
              <a:t>geomet</a:t>
            </a:r>
            <a:r>
              <a:rPr lang="en-US" sz="2000" b="1" dirty="0" err="1">
                <a:solidFill>
                  <a:srgbClr val="0070C0"/>
                </a:solidFill>
              </a:rPr>
              <a:t>c</a:t>
            </a:r>
            <a:r>
              <a:rPr lang="en-US" sz="2000" dirty="0" err="1"/>
              <a:t>df</a:t>
            </a:r>
            <a:r>
              <a:rPr lang="en-US" sz="2000" dirty="0"/>
              <a:t> (</a:t>
            </a:r>
            <a:r>
              <a:rPr lang="pt-BR" sz="2000" i="1" dirty="0"/>
              <a:t>p</a:t>
            </a:r>
            <a:r>
              <a:rPr lang="pt-BR" sz="2000" dirty="0"/>
              <a:t>,</a:t>
            </a:r>
            <a:r>
              <a:rPr lang="pt-BR" sz="2000" i="1" dirty="0"/>
              <a:t>k</a:t>
            </a:r>
            <a:r>
              <a:rPr lang="en-US" sz="2000" dirty="0"/>
              <a:t>) computes </a:t>
            </a:r>
            <a:r>
              <a:rPr lang="en-US" sz="2000" i="1" dirty="0"/>
              <a:t>P</a:t>
            </a:r>
            <a:r>
              <a:rPr lang="en-US" sz="2000" dirty="0"/>
              <a:t>(X</a:t>
            </a:r>
            <a:r>
              <a:rPr lang="en-US" sz="2000" i="1" dirty="0"/>
              <a:t> </a:t>
            </a:r>
            <a:r>
              <a:rPr lang="en-US" sz="2000" b="1" dirty="0">
                <a:solidFill>
                  <a:srgbClr val="0070C0"/>
                </a:solidFill>
              </a:rPr>
              <a:t>≤</a:t>
            </a:r>
            <a:r>
              <a:rPr lang="en-US" sz="2000" i="1" dirty="0"/>
              <a:t> k</a:t>
            </a:r>
            <a:r>
              <a:rPr lang="en-US" sz="2000" dirty="0"/>
              <a:t>)</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ED78AC1-CBAF-488C-A50E-01BA72F0BBD2}"/>
                  </a:ext>
                </a:extLst>
              </p:cNvPr>
              <p:cNvSpPr txBox="1"/>
              <p:nvPr/>
            </p:nvSpPr>
            <p:spPr>
              <a:xfrm>
                <a:off x="2323471" y="2869719"/>
                <a:ext cx="2242152" cy="923330"/>
              </a:xfrm>
              <a:prstGeom prst="rect">
                <a:avLst/>
              </a:prstGeom>
              <a:noFill/>
            </p:spPr>
            <p:txBody>
              <a:bodyPr wrap="none" lIns="0" tIns="0" rIns="0" bIns="0" rtlCol="0">
                <a:spAutoFit/>
              </a:bodyPr>
              <a:lstStyle/>
              <a:p>
                <a14:m>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r>
                          <a:rPr lang="en-US" sz="2000" b="0" i="1" smtClean="0">
                            <a:latin typeface="Cambria Math" panose="02040503050406030204" pitchFamily="18" charset="0"/>
                          </a:rPr>
                          <m:t>=10</m:t>
                        </m:r>
                      </m:e>
                    </m:d>
                  </m:oMath>
                </a14:m>
                <a:r>
                  <a:rPr lang="en-US" sz="2000" dirty="0"/>
                  <a:t>, </a:t>
                </a:r>
                <a:br>
                  <a:rPr lang="en-US" sz="2000" dirty="0"/>
                </a:br>
                <a:r>
                  <a:rPr lang="en-US" sz="2000" dirty="0"/>
                  <a:t>where X is geometric </a:t>
                </a:r>
                <a:br>
                  <a:rPr lang="en-US" sz="2000" dirty="0"/>
                </a:br>
                <a:r>
                  <a:rPr lang="en-US" sz="2000" dirty="0"/>
                  <a:t>with </a:t>
                </a:r>
                <a:r>
                  <a:rPr lang="en-US" sz="2000" i="1" dirty="0"/>
                  <a:t>p</a:t>
                </a:r>
                <a:r>
                  <a:rPr lang="en-US" sz="2000" dirty="0"/>
                  <a:t> = 1/7</a:t>
                </a:r>
              </a:p>
            </p:txBody>
          </p:sp>
        </mc:Choice>
        <mc:Fallback xmlns="">
          <p:sp>
            <p:nvSpPr>
              <p:cNvPr id="16" name="TextBox 15">
                <a:extLst>
                  <a:ext uri="{FF2B5EF4-FFF2-40B4-BE49-F238E27FC236}">
                    <a16:creationId xmlns:a16="http://schemas.microsoft.com/office/drawing/2014/main" id="{2ED78AC1-CBAF-488C-A50E-01BA72F0BBD2}"/>
                  </a:ext>
                </a:extLst>
              </p:cNvPr>
              <p:cNvSpPr txBox="1">
                <a:spLocks noRot="1" noChangeAspect="1" noMove="1" noResize="1" noEditPoints="1" noAdjustHandles="1" noChangeArrowheads="1" noChangeShapeType="1" noTextEdit="1"/>
              </p:cNvSpPr>
              <p:nvPr/>
            </p:nvSpPr>
            <p:spPr>
              <a:xfrm>
                <a:off x="2323471" y="2869719"/>
                <a:ext cx="2242152" cy="923330"/>
              </a:xfrm>
              <a:prstGeom prst="rect">
                <a:avLst/>
              </a:prstGeom>
              <a:blipFill>
                <a:blip r:embed="rId2"/>
                <a:stretch>
                  <a:fillRect l="-6793" t="-8609" r="-5978" b="-15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6C97F51-C6FC-471C-91FA-A526F0F9EE82}"/>
                  </a:ext>
                </a:extLst>
              </p:cNvPr>
              <p:cNvSpPr txBox="1"/>
              <p:nvPr/>
            </p:nvSpPr>
            <p:spPr>
              <a:xfrm>
                <a:off x="2941194" y="4852827"/>
                <a:ext cx="2652842" cy="923330"/>
              </a:xfrm>
              <a:prstGeom prst="rect">
                <a:avLst/>
              </a:prstGeom>
              <a:noFill/>
            </p:spPr>
            <p:txBody>
              <a:bodyPr wrap="none" lIns="0" tIns="0" rIns="0" bIns="0" rtlCol="0">
                <a:spAutoFit/>
              </a:bodyPr>
              <a:lstStyle/>
              <a:p>
                <a14:m>
                  <m:oMath xmlns:m="http://schemas.openxmlformats.org/officeDocument/2006/math">
                    <m:r>
                      <a:rPr lang="en-US" sz="2000" i="1" smtClean="0">
                        <a:latin typeface="Cambria Math" panose="02040503050406030204" pitchFamily="18" charset="0"/>
                      </a:rPr>
                      <m:t>𝑃</m:t>
                    </m:r>
                    <m:d>
                      <m:dPr>
                        <m:ctrlPr>
                          <a:rPr lang="en-US" sz="2000" i="1">
                            <a:latin typeface="Cambria Math" panose="02040503050406030204" pitchFamily="18" charset="0"/>
                          </a:rPr>
                        </m:ctrlPr>
                      </m:dPr>
                      <m:e>
                        <m:r>
                          <a:rPr lang="en-US" sz="2000" i="1">
                            <a:latin typeface="Cambria Math" panose="02040503050406030204" pitchFamily="18" charset="0"/>
                          </a:rPr>
                          <m:t>𝑋</m:t>
                        </m:r>
                        <m:r>
                          <a:rPr lang="en-US" sz="2000" b="0" i="1" smtClean="0">
                            <a:latin typeface="Cambria Math" panose="02040503050406030204" pitchFamily="18" charset="0"/>
                            <a:ea typeface="Cambria Math" panose="02040503050406030204" pitchFamily="18" charset="0"/>
                          </a:rPr>
                          <m:t>&lt;</m:t>
                        </m:r>
                        <m:r>
                          <a:rPr lang="en-US" sz="2000" i="1">
                            <a:latin typeface="Cambria Math" panose="02040503050406030204" pitchFamily="18" charset="0"/>
                          </a:rPr>
                          <m:t>10</m:t>
                        </m:r>
                      </m:e>
                    </m:d>
                    <m:r>
                      <a:rPr lang="en-US" sz="2000" b="0" i="1" smtClean="0">
                        <a:latin typeface="Cambria Math" panose="02040503050406030204" pitchFamily="18" charset="0"/>
                      </a:rPr>
                      <m:t>=</m:t>
                    </m:r>
                    <m:r>
                      <a:rPr lang="en-US" sz="2000" i="1">
                        <a:latin typeface="Cambria Math" panose="02040503050406030204" pitchFamily="18" charset="0"/>
                      </a:rPr>
                      <m:t>𝑃</m:t>
                    </m:r>
                    <m:d>
                      <m:dPr>
                        <m:ctrlPr>
                          <a:rPr lang="en-US" sz="2000" i="1">
                            <a:latin typeface="Cambria Math" panose="02040503050406030204" pitchFamily="18" charset="0"/>
                          </a:rPr>
                        </m:ctrlPr>
                      </m:dPr>
                      <m:e>
                        <m:r>
                          <a:rPr lang="en-US" sz="2000" i="1">
                            <a:latin typeface="Cambria Math" panose="02040503050406030204" pitchFamily="18" charset="0"/>
                          </a:rPr>
                          <m:t>𝑋</m:t>
                        </m:r>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9</m:t>
                        </m:r>
                      </m:e>
                    </m:d>
                  </m:oMath>
                </a14:m>
                <a:r>
                  <a:rPr lang="en-US" sz="2000" dirty="0"/>
                  <a:t>, </a:t>
                </a:r>
                <a:br>
                  <a:rPr lang="en-US" sz="2000" dirty="0"/>
                </a:br>
                <a:r>
                  <a:rPr lang="en-US" sz="2000" dirty="0"/>
                  <a:t>where X is geometric </a:t>
                </a:r>
                <a:br>
                  <a:rPr lang="en-US" sz="2000" dirty="0"/>
                </a:br>
                <a:r>
                  <a:rPr lang="en-US" sz="2000" dirty="0"/>
                  <a:t>with </a:t>
                </a:r>
                <a:r>
                  <a:rPr lang="en-US" sz="2000" i="1" dirty="0"/>
                  <a:t>p</a:t>
                </a:r>
                <a:r>
                  <a:rPr lang="en-US" sz="2000" dirty="0"/>
                  <a:t> = 1/7</a:t>
                </a:r>
              </a:p>
            </p:txBody>
          </p:sp>
        </mc:Choice>
        <mc:Fallback xmlns="">
          <p:sp>
            <p:nvSpPr>
              <p:cNvPr id="17" name="TextBox 16">
                <a:extLst>
                  <a:ext uri="{FF2B5EF4-FFF2-40B4-BE49-F238E27FC236}">
                    <a16:creationId xmlns:a16="http://schemas.microsoft.com/office/drawing/2014/main" id="{E6C97F51-C6FC-471C-91FA-A526F0F9EE82}"/>
                  </a:ext>
                </a:extLst>
              </p:cNvPr>
              <p:cNvSpPr txBox="1">
                <a:spLocks noRot="1" noChangeAspect="1" noMove="1" noResize="1" noEditPoints="1" noAdjustHandles="1" noChangeArrowheads="1" noChangeShapeType="1" noTextEdit="1"/>
              </p:cNvSpPr>
              <p:nvPr/>
            </p:nvSpPr>
            <p:spPr>
              <a:xfrm>
                <a:off x="2941194" y="4852827"/>
                <a:ext cx="2652842" cy="923330"/>
              </a:xfrm>
              <a:prstGeom prst="rect">
                <a:avLst/>
              </a:prstGeom>
              <a:blipFill>
                <a:blip r:embed="rId3"/>
                <a:stretch>
                  <a:fillRect l="-5734" t="-8553" r="-4817" b="-15789"/>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7450E407-5303-481C-8896-20CAC449DEA0}"/>
              </a:ext>
            </a:extLst>
          </p:cNvPr>
          <p:cNvPicPr>
            <a:picLocks noChangeAspect="1"/>
          </p:cNvPicPr>
          <p:nvPr/>
        </p:nvPicPr>
        <p:blipFill>
          <a:blip r:embed="rId4"/>
          <a:stretch>
            <a:fillRect/>
          </a:stretch>
        </p:blipFill>
        <p:spPr>
          <a:xfrm>
            <a:off x="4819470" y="2507415"/>
            <a:ext cx="2314575" cy="1740534"/>
          </a:xfrm>
          <a:prstGeom prst="rect">
            <a:avLst/>
          </a:prstGeom>
        </p:spPr>
      </p:pic>
      <p:pic>
        <p:nvPicPr>
          <p:cNvPr id="7" name="Picture 6">
            <a:extLst>
              <a:ext uri="{FF2B5EF4-FFF2-40B4-BE49-F238E27FC236}">
                <a16:creationId xmlns:a16="http://schemas.microsoft.com/office/drawing/2014/main" id="{4B5320D2-2742-4646-9FE2-CD028C5D0F25}"/>
              </a:ext>
            </a:extLst>
          </p:cNvPr>
          <p:cNvPicPr>
            <a:picLocks noChangeAspect="1"/>
          </p:cNvPicPr>
          <p:nvPr/>
        </p:nvPicPr>
        <p:blipFill>
          <a:blip r:embed="rId5"/>
          <a:stretch>
            <a:fillRect/>
          </a:stretch>
        </p:blipFill>
        <p:spPr>
          <a:xfrm>
            <a:off x="5769723" y="4444225"/>
            <a:ext cx="2314575" cy="1740534"/>
          </a:xfrm>
          <a:prstGeom prst="rect">
            <a:avLst/>
          </a:prstGeom>
        </p:spPr>
      </p:pic>
      <p:sp>
        <p:nvSpPr>
          <p:cNvPr id="8" name="Arrow: Down 7">
            <a:extLst>
              <a:ext uri="{FF2B5EF4-FFF2-40B4-BE49-F238E27FC236}">
                <a16:creationId xmlns:a16="http://schemas.microsoft.com/office/drawing/2014/main" id="{EF59858E-3988-40CD-8E55-D80D1F71D14D}"/>
              </a:ext>
            </a:extLst>
          </p:cNvPr>
          <p:cNvSpPr/>
          <p:nvPr/>
        </p:nvSpPr>
        <p:spPr>
          <a:xfrm rot="10800000">
            <a:off x="6241570" y="4870632"/>
            <a:ext cx="202361" cy="451886"/>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5DD7A0D6-A4D5-4670-8DB9-0B3804359B8E}"/>
              </a:ext>
            </a:extLst>
          </p:cNvPr>
          <p:cNvSpPr/>
          <p:nvPr/>
        </p:nvSpPr>
        <p:spPr>
          <a:xfrm rot="10800000">
            <a:off x="5286913" y="2925796"/>
            <a:ext cx="173607" cy="45188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07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fontScale="90000"/>
          </a:bodyPr>
          <a:lstStyle/>
          <a:p>
            <a:r>
              <a:rPr lang="en-US" dirty="0"/>
              <a:t>Describing a Geometric Distribution: Shape, Center, Variability</a:t>
            </a:r>
          </a:p>
        </p:txBody>
      </p:sp>
      <p:sp>
        <p:nvSpPr>
          <p:cNvPr id="4" name="Rectangle 3">
            <a:extLst>
              <a:ext uri="{FF2B5EF4-FFF2-40B4-BE49-F238E27FC236}">
                <a16:creationId xmlns:a16="http://schemas.microsoft.com/office/drawing/2014/main" id="{138726F0-5A3C-40DB-8648-D8EB638B0A2B}"/>
              </a:ext>
            </a:extLst>
          </p:cNvPr>
          <p:cNvSpPr/>
          <p:nvPr/>
        </p:nvSpPr>
        <p:spPr>
          <a:xfrm>
            <a:off x="628651" y="1220507"/>
            <a:ext cx="7886699" cy="1200329"/>
          </a:xfrm>
          <a:prstGeom prst="rect">
            <a:avLst/>
          </a:prstGeom>
        </p:spPr>
        <p:txBody>
          <a:bodyPr wrap="square">
            <a:spAutoFit/>
          </a:bodyPr>
          <a:lstStyle/>
          <a:p>
            <a:r>
              <a:rPr lang="en-US" dirty="0">
                <a:latin typeface="ElectraLTStd-Regular"/>
              </a:rPr>
              <a:t>The table and histogram show part of the probability distribution of </a:t>
            </a:r>
            <a:r>
              <a:rPr lang="en-US" i="1" dirty="0">
                <a:latin typeface="ElectraLTStd-Cursive"/>
              </a:rPr>
              <a:t>Y </a:t>
            </a:r>
            <a:r>
              <a:rPr lang="en-US" dirty="0">
                <a:latin typeface="WWDOC01"/>
              </a:rPr>
              <a:t>= </a:t>
            </a:r>
            <a:r>
              <a:rPr lang="en-US" dirty="0">
                <a:latin typeface="ElectraLTStd-Regular"/>
              </a:rPr>
              <a:t>the number of picks it takes to match the lucky day. We can’t show the entire distribution because the number of trials it takes to get the first success could be a very large number.</a:t>
            </a:r>
            <a:endParaRPr lang="en-US" dirty="0"/>
          </a:p>
        </p:txBody>
      </p:sp>
      <p:pic>
        <p:nvPicPr>
          <p:cNvPr id="6" name="Picture 5">
            <a:extLst>
              <a:ext uri="{FF2B5EF4-FFF2-40B4-BE49-F238E27FC236}">
                <a16:creationId xmlns:a16="http://schemas.microsoft.com/office/drawing/2014/main" id="{2F513E62-1452-49BE-9DBA-F417FC3689B9}"/>
              </a:ext>
            </a:extLst>
          </p:cNvPr>
          <p:cNvPicPr>
            <a:picLocks noChangeAspect="1"/>
          </p:cNvPicPr>
          <p:nvPr/>
        </p:nvPicPr>
        <p:blipFill>
          <a:blip r:embed="rId2"/>
          <a:stretch>
            <a:fillRect/>
          </a:stretch>
        </p:blipFill>
        <p:spPr>
          <a:xfrm>
            <a:off x="5164162" y="2143837"/>
            <a:ext cx="3351188" cy="2173594"/>
          </a:xfrm>
          <a:prstGeom prst="rect">
            <a:avLst/>
          </a:prstGeom>
        </p:spPr>
      </p:pic>
      <p:pic>
        <p:nvPicPr>
          <p:cNvPr id="11" name="Picture 10">
            <a:extLst>
              <a:ext uri="{FF2B5EF4-FFF2-40B4-BE49-F238E27FC236}">
                <a16:creationId xmlns:a16="http://schemas.microsoft.com/office/drawing/2014/main" id="{4BC2D3CD-27F4-4BE3-8E85-047F144A26B0}"/>
              </a:ext>
            </a:extLst>
          </p:cNvPr>
          <p:cNvPicPr>
            <a:picLocks noChangeAspect="1"/>
          </p:cNvPicPr>
          <p:nvPr/>
        </p:nvPicPr>
        <p:blipFill>
          <a:blip r:embed="rId3"/>
          <a:stretch>
            <a:fillRect/>
          </a:stretch>
        </p:blipFill>
        <p:spPr>
          <a:xfrm>
            <a:off x="327160" y="2869345"/>
            <a:ext cx="4767990" cy="438553"/>
          </a:xfrm>
          <a:prstGeom prst="rect">
            <a:avLst/>
          </a:prstGeom>
        </p:spPr>
      </p:pic>
    </p:spTree>
    <p:extLst>
      <p:ext uri="{BB962C8B-B14F-4D97-AF65-F5344CB8AC3E}">
        <p14:creationId xmlns:p14="http://schemas.microsoft.com/office/powerpoint/2010/main" val="302102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fontScale="90000"/>
          </a:bodyPr>
          <a:lstStyle/>
          <a:p>
            <a:r>
              <a:rPr lang="en-US" dirty="0"/>
              <a:t>Describing a Geometric Distribution: Shape, Center, Variability</a:t>
            </a:r>
          </a:p>
        </p:txBody>
      </p:sp>
      <p:sp>
        <p:nvSpPr>
          <p:cNvPr id="4" name="Rectangle 3">
            <a:extLst>
              <a:ext uri="{FF2B5EF4-FFF2-40B4-BE49-F238E27FC236}">
                <a16:creationId xmlns:a16="http://schemas.microsoft.com/office/drawing/2014/main" id="{138726F0-5A3C-40DB-8648-D8EB638B0A2B}"/>
              </a:ext>
            </a:extLst>
          </p:cNvPr>
          <p:cNvSpPr/>
          <p:nvPr/>
        </p:nvSpPr>
        <p:spPr>
          <a:xfrm>
            <a:off x="628651" y="1220507"/>
            <a:ext cx="7886699" cy="1200329"/>
          </a:xfrm>
          <a:prstGeom prst="rect">
            <a:avLst/>
          </a:prstGeom>
        </p:spPr>
        <p:txBody>
          <a:bodyPr wrap="square">
            <a:spAutoFit/>
          </a:bodyPr>
          <a:lstStyle/>
          <a:p>
            <a:r>
              <a:rPr lang="en-US" dirty="0">
                <a:latin typeface="ElectraLTStd-Regular"/>
              </a:rPr>
              <a:t>The table and histogram show part of the probability distribution of </a:t>
            </a:r>
            <a:r>
              <a:rPr lang="en-US" i="1" dirty="0">
                <a:latin typeface="ElectraLTStd-Cursive"/>
              </a:rPr>
              <a:t>Y </a:t>
            </a:r>
            <a:r>
              <a:rPr lang="en-US" dirty="0">
                <a:latin typeface="WWDOC01"/>
              </a:rPr>
              <a:t>= </a:t>
            </a:r>
            <a:r>
              <a:rPr lang="en-US" dirty="0">
                <a:latin typeface="ElectraLTStd-Regular"/>
              </a:rPr>
              <a:t>the number of picks it takes to match the lucky day. We can’t show the entire distribution because the number of trials it takes to get the first success could be a very large number.</a:t>
            </a:r>
            <a:endParaRPr lang="en-US" dirty="0"/>
          </a:p>
        </p:txBody>
      </p:sp>
      <p:pic>
        <p:nvPicPr>
          <p:cNvPr id="6" name="Picture 5">
            <a:extLst>
              <a:ext uri="{FF2B5EF4-FFF2-40B4-BE49-F238E27FC236}">
                <a16:creationId xmlns:a16="http://schemas.microsoft.com/office/drawing/2014/main" id="{2F513E62-1452-49BE-9DBA-F417FC3689B9}"/>
              </a:ext>
            </a:extLst>
          </p:cNvPr>
          <p:cNvPicPr>
            <a:picLocks noChangeAspect="1"/>
          </p:cNvPicPr>
          <p:nvPr/>
        </p:nvPicPr>
        <p:blipFill>
          <a:blip r:embed="rId2"/>
          <a:stretch>
            <a:fillRect/>
          </a:stretch>
        </p:blipFill>
        <p:spPr>
          <a:xfrm>
            <a:off x="5164162" y="2143837"/>
            <a:ext cx="3351188" cy="2173594"/>
          </a:xfrm>
          <a:prstGeom prst="rect">
            <a:avLst/>
          </a:prstGeom>
        </p:spPr>
      </p:pic>
      <p:pic>
        <p:nvPicPr>
          <p:cNvPr id="11" name="Picture 10">
            <a:extLst>
              <a:ext uri="{FF2B5EF4-FFF2-40B4-BE49-F238E27FC236}">
                <a16:creationId xmlns:a16="http://schemas.microsoft.com/office/drawing/2014/main" id="{4BC2D3CD-27F4-4BE3-8E85-047F144A26B0}"/>
              </a:ext>
            </a:extLst>
          </p:cNvPr>
          <p:cNvPicPr>
            <a:picLocks noChangeAspect="1"/>
          </p:cNvPicPr>
          <p:nvPr/>
        </p:nvPicPr>
        <p:blipFill>
          <a:blip r:embed="rId3"/>
          <a:stretch>
            <a:fillRect/>
          </a:stretch>
        </p:blipFill>
        <p:spPr>
          <a:xfrm>
            <a:off x="327160" y="2869345"/>
            <a:ext cx="4767990" cy="438553"/>
          </a:xfrm>
          <a:prstGeom prst="rect">
            <a:avLst/>
          </a:prstGeom>
        </p:spPr>
      </p:pic>
      <p:sp>
        <p:nvSpPr>
          <p:cNvPr id="3" name="Rectangle 2">
            <a:extLst>
              <a:ext uri="{FF2B5EF4-FFF2-40B4-BE49-F238E27FC236}">
                <a16:creationId xmlns:a16="http://schemas.microsoft.com/office/drawing/2014/main" id="{6E98C236-82B0-451C-95C4-3089BEC6B214}"/>
              </a:ext>
            </a:extLst>
          </p:cNvPr>
          <p:cNvSpPr/>
          <p:nvPr/>
        </p:nvSpPr>
        <p:spPr>
          <a:xfrm>
            <a:off x="327160" y="3550103"/>
            <a:ext cx="4572000" cy="646331"/>
          </a:xfrm>
          <a:prstGeom prst="rect">
            <a:avLst/>
          </a:prstGeom>
        </p:spPr>
        <p:txBody>
          <a:bodyPr>
            <a:spAutoFit/>
          </a:bodyPr>
          <a:lstStyle/>
          <a:p>
            <a:r>
              <a:rPr lang="en-US" b="1" i="1" dirty="0"/>
              <a:t>Shape: </a:t>
            </a:r>
            <a:r>
              <a:rPr lang="en-US" dirty="0"/>
              <a:t>Skewed to the right. </a:t>
            </a:r>
            <a:r>
              <a:rPr lang="en-US" i="1" dirty="0">
                <a:solidFill>
                  <a:srgbClr val="7030A0"/>
                </a:solidFill>
              </a:rPr>
              <a:t>Every geometric distribution has this shape.</a:t>
            </a:r>
          </a:p>
        </p:txBody>
      </p:sp>
    </p:spTree>
    <p:extLst>
      <p:ext uri="{BB962C8B-B14F-4D97-AF65-F5344CB8AC3E}">
        <p14:creationId xmlns:p14="http://schemas.microsoft.com/office/powerpoint/2010/main" val="370647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fontScale="90000"/>
          </a:bodyPr>
          <a:lstStyle/>
          <a:p>
            <a:r>
              <a:rPr lang="en-US" dirty="0"/>
              <a:t>Describing a Geometric Distribution: Shape, Center, Variability</a:t>
            </a:r>
          </a:p>
        </p:txBody>
      </p:sp>
      <p:sp>
        <p:nvSpPr>
          <p:cNvPr id="4" name="Rectangle 3">
            <a:extLst>
              <a:ext uri="{FF2B5EF4-FFF2-40B4-BE49-F238E27FC236}">
                <a16:creationId xmlns:a16="http://schemas.microsoft.com/office/drawing/2014/main" id="{138726F0-5A3C-40DB-8648-D8EB638B0A2B}"/>
              </a:ext>
            </a:extLst>
          </p:cNvPr>
          <p:cNvSpPr/>
          <p:nvPr/>
        </p:nvSpPr>
        <p:spPr>
          <a:xfrm>
            <a:off x="628651" y="1220507"/>
            <a:ext cx="7886699" cy="1200329"/>
          </a:xfrm>
          <a:prstGeom prst="rect">
            <a:avLst/>
          </a:prstGeom>
        </p:spPr>
        <p:txBody>
          <a:bodyPr wrap="square">
            <a:spAutoFit/>
          </a:bodyPr>
          <a:lstStyle/>
          <a:p>
            <a:r>
              <a:rPr lang="en-US" dirty="0">
                <a:latin typeface="ElectraLTStd-Regular"/>
              </a:rPr>
              <a:t>The table and histogram show part of the probability distribution of </a:t>
            </a:r>
            <a:r>
              <a:rPr lang="en-US" i="1" dirty="0">
                <a:latin typeface="ElectraLTStd-Cursive"/>
              </a:rPr>
              <a:t>Y </a:t>
            </a:r>
            <a:r>
              <a:rPr lang="en-US" dirty="0">
                <a:latin typeface="WWDOC01"/>
              </a:rPr>
              <a:t>= </a:t>
            </a:r>
            <a:r>
              <a:rPr lang="en-US" dirty="0">
                <a:latin typeface="ElectraLTStd-Regular"/>
              </a:rPr>
              <a:t>the number of picks it takes to match the lucky day. We can’t show the entire distribution because the number of trials it takes to get the first success could be a very large number.</a:t>
            </a:r>
            <a:endParaRPr lang="en-US" dirty="0"/>
          </a:p>
        </p:txBody>
      </p:sp>
      <p:pic>
        <p:nvPicPr>
          <p:cNvPr id="6" name="Picture 5">
            <a:extLst>
              <a:ext uri="{FF2B5EF4-FFF2-40B4-BE49-F238E27FC236}">
                <a16:creationId xmlns:a16="http://schemas.microsoft.com/office/drawing/2014/main" id="{2F513E62-1452-49BE-9DBA-F417FC3689B9}"/>
              </a:ext>
            </a:extLst>
          </p:cNvPr>
          <p:cNvPicPr>
            <a:picLocks noChangeAspect="1"/>
          </p:cNvPicPr>
          <p:nvPr/>
        </p:nvPicPr>
        <p:blipFill>
          <a:blip r:embed="rId2"/>
          <a:stretch>
            <a:fillRect/>
          </a:stretch>
        </p:blipFill>
        <p:spPr>
          <a:xfrm>
            <a:off x="5164162" y="2143837"/>
            <a:ext cx="3351188" cy="2173594"/>
          </a:xfrm>
          <a:prstGeom prst="rect">
            <a:avLst/>
          </a:prstGeom>
        </p:spPr>
      </p:pic>
      <p:pic>
        <p:nvPicPr>
          <p:cNvPr id="11" name="Picture 10">
            <a:extLst>
              <a:ext uri="{FF2B5EF4-FFF2-40B4-BE49-F238E27FC236}">
                <a16:creationId xmlns:a16="http://schemas.microsoft.com/office/drawing/2014/main" id="{4BC2D3CD-27F4-4BE3-8E85-047F144A26B0}"/>
              </a:ext>
            </a:extLst>
          </p:cNvPr>
          <p:cNvPicPr>
            <a:picLocks noChangeAspect="1"/>
          </p:cNvPicPr>
          <p:nvPr/>
        </p:nvPicPr>
        <p:blipFill>
          <a:blip r:embed="rId3"/>
          <a:stretch>
            <a:fillRect/>
          </a:stretch>
        </p:blipFill>
        <p:spPr>
          <a:xfrm>
            <a:off x="327160" y="2869345"/>
            <a:ext cx="4767990" cy="438553"/>
          </a:xfrm>
          <a:prstGeom prst="rect">
            <a:avLst/>
          </a:prstGeom>
        </p:spPr>
      </p:pic>
      <p:sp>
        <p:nvSpPr>
          <p:cNvPr id="3" name="Rectangle 2">
            <a:extLst>
              <a:ext uri="{FF2B5EF4-FFF2-40B4-BE49-F238E27FC236}">
                <a16:creationId xmlns:a16="http://schemas.microsoft.com/office/drawing/2014/main" id="{6E98C236-82B0-451C-95C4-3089BEC6B214}"/>
              </a:ext>
            </a:extLst>
          </p:cNvPr>
          <p:cNvSpPr/>
          <p:nvPr/>
        </p:nvSpPr>
        <p:spPr>
          <a:xfrm>
            <a:off x="327160" y="3550103"/>
            <a:ext cx="4572000" cy="646331"/>
          </a:xfrm>
          <a:prstGeom prst="rect">
            <a:avLst/>
          </a:prstGeom>
        </p:spPr>
        <p:txBody>
          <a:bodyPr>
            <a:spAutoFit/>
          </a:bodyPr>
          <a:lstStyle/>
          <a:p>
            <a:r>
              <a:rPr lang="en-US" b="1" i="1" dirty="0"/>
              <a:t>Shape: </a:t>
            </a:r>
            <a:r>
              <a:rPr lang="en-US" dirty="0"/>
              <a:t>Skewed to the right. </a:t>
            </a:r>
            <a:r>
              <a:rPr lang="en-US" i="1" dirty="0">
                <a:solidFill>
                  <a:srgbClr val="7030A0"/>
                </a:solidFill>
              </a:rPr>
              <a:t>Every geometric distribution has this shape.</a:t>
            </a:r>
          </a:p>
        </p:txBody>
      </p:sp>
      <p:sp>
        <p:nvSpPr>
          <p:cNvPr id="5" name="Rectangle 4">
            <a:extLst>
              <a:ext uri="{FF2B5EF4-FFF2-40B4-BE49-F238E27FC236}">
                <a16:creationId xmlns:a16="http://schemas.microsoft.com/office/drawing/2014/main" id="{A78640A7-C959-4709-83B1-9C9326A57F55}"/>
              </a:ext>
            </a:extLst>
          </p:cNvPr>
          <p:cNvSpPr/>
          <p:nvPr/>
        </p:nvSpPr>
        <p:spPr>
          <a:xfrm>
            <a:off x="777834" y="4304275"/>
            <a:ext cx="5231080" cy="923330"/>
          </a:xfrm>
          <a:prstGeom prst="rect">
            <a:avLst/>
          </a:prstGeom>
        </p:spPr>
        <p:txBody>
          <a:bodyPr wrap="square">
            <a:spAutoFit/>
          </a:bodyPr>
          <a:lstStyle/>
          <a:p>
            <a:r>
              <a:rPr lang="en-US" b="1" i="1" dirty="0">
                <a:latin typeface="ElectraLTStd-BoldCursive"/>
              </a:rPr>
              <a:t>Center: </a:t>
            </a:r>
            <a:r>
              <a:rPr lang="en-US" dirty="0">
                <a:latin typeface="ElectraLTStd-Regular"/>
              </a:rPr>
              <a:t>The mean (expected value) of </a:t>
            </a:r>
            <a:r>
              <a:rPr lang="en-US" i="1" dirty="0">
                <a:latin typeface="ElectraLTStd-Cursive"/>
              </a:rPr>
              <a:t>X </a:t>
            </a:r>
            <a:r>
              <a:rPr lang="en-US" dirty="0">
                <a:latin typeface="ElectraLTStd-Regular"/>
              </a:rPr>
              <a:t>is </a:t>
            </a:r>
            <a:r>
              <a:rPr lang="en-US" i="1" dirty="0" err="1">
                <a:latin typeface="EuclidSymbol-Italic"/>
              </a:rPr>
              <a:t>μ</a:t>
            </a:r>
            <a:r>
              <a:rPr lang="en-US" sz="800" i="1" dirty="0" err="1">
                <a:latin typeface="ElectraLTStd-Cursive"/>
              </a:rPr>
              <a:t>X</a:t>
            </a:r>
            <a:r>
              <a:rPr lang="en-US" sz="800" i="1" dirty="0">
                <a:latin typeface="ElectraLTStd-Cursive"/>
              </a:rPr>
              <a:t> </a:t>
            </a:r>
            <a:r>
              <a:rPr lang="en-US" dirty="0">
                <a:latin typeface="EuclidSymbol"/>
              </a:rPr>
              <a:t>= </a:t>
            </a:r>
            <a:r>
              <a:rPr lang="en-US" dirty="0">
                <a:latin typeface="ElectraLTStd-Regular"/>
              </a:rPr>
              <a:t>7. If the class played the Lucky Day game many times, they would receive an average of 7 homework problems.</a:t>
            </a:r>
            <a:endParaRPr lang="en-US" dirty="0"/>
          </a:p>
        </p:txBody>
      </p:sp>
    </p:spTree>
    <p:extLst>
      <p:ext uri="{BB962C8B-B14F-4D97-AF65-F5344CB8AC3E}">
        <p14:creationId xmlns:p14="http://schemas.microsoft.com/office/powerpoint/2010/main" val="296132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fontScale="90000"/>
          </a:bodyPr>
          <a:lstStyle/>
          <a:p>
            <a:r>
              <a:rPr lang="en-US" dirty="0"/>
              <a:t>Describing a Geometric Distribution: Shape, Center, Variability</a:t>
            </a:r>
          </a:p>
        </p:txBody>
      </p:sp>
      <p:sp>
        <p:nvSpPr>
          <p:cNvPr id="4" name="Rectangle 3">
            <a:extLst>
              <a:ext uri="{FF2B5EF4-FFF2-40B4-BE49-F238E27FC236}">
                <a16:creationId xmlns:a16="http://schemas.microsoft.com/office/drawing/2014/main" id="{138726F0-5A3C-40DB-8648-D8EB638B0A2B}"/>
              </a:ext>
            </a:extLst>
          </p:cNvPr>
          <p:cNvSpPr/>
          <p:nvPr/>
        </p:nvSpPr>
        <p:spPr>
          <a:xfrm>
            <a:off x="628651" y="1220507"/>
            <a:ext cx="7886699" cy="1200329"/>
          </a:xfrm>
          <a:prstGeom prst="rect">
            <a:avLst/>
          </a:prstGeom>
        </p:spPr>
        <p:txBody>
          <a:bodyPr wrap="square">
            <a:spAutoFit/>
          </a:bodyPr>
          <a:lstStyle/>
          <a:p>
            <a:r>
              <a:rPr lang="en-US" dirty="0">
                <a:latin typeface="ElectraLTStd-Regular"/>
              </a:rPr>
              <a:t>The table and histogram show part of the probability distribution of </a:t>
            </a:r>
            <a:r>
              <a:rPr lang="en-US" i="1" dirty="0">
                <a:latin typeface="ElectraLTStd-Cursive"/>
              </a:rPr>
              <a:t>Y </a:t>
            </a:r>
            <a:r>
              <a:rPr lang="en-US" dirty="0">
                <a:latin typeface="WWDOC01"/>
              </a:rPr>
              <a:t>= </a:t>
            </a:r>
            <a:r>
              <a:rPr lang="en-US" dirty="0">
                <a:latin typeface="ElectraLTStd-Regular"/>
              </a:rPr>
              <a:t>the number of picks it takes to match the lucky day. We can’t show the entire distribution because the number of trials it takes to get the first success could be a very large number.</a:t>
            </a:r>
            <a:endParaRPr lang="en-US" dirty="0"/>
          </a:p>
        </p:txBody>
      </p:sp>
      <p:pic>
        <p:nvPicPr>
          <p:cNvPr id="6" name="Picture 5">
            <a:extLst>
              <a:ext uri="{FF2B5EF4-FFF2-40B4-BE49-F238E27FC236}">
                <a16:creationId xmlns:a16="http://schemas.microsoft.com/office/drawing/2014/main" id="{2F513E62-1452-49BE-9DBA-F417FC3689B9}"/>
              </a:ext>
            </a:extLst>
          </p:cNvPr>
          <p:cNvPicPr>
            <a:picLocks noChangeAspect="1"/>
          </p:cNvPicPr>
          <p:nvPr/>
        </p:nvPicPr>
        <p:blipFill>
          <a:blip r:embed="rId2"/>
          <a:stretch>
            <a:fillRect/>
          </a:stretch>
        </p:blipFill>
        <p:spPr>
          <a:xfrm>
            <a:off x="5164162" y="2143837"/>
            <a:ext cx="3351188" cy="2173594"/>
          </a:xfrm>
          <a:prstGeom prst="rect">
            <a:avLst/>
          </a:prstGeom>
        </p:spPr>
      </p:pic>
      <p:pic>
        <p:nvPicPr>
          <p:cNvPr id="11" name="Picture 10">
            <a:extLst>
              <a:ext uri="{FF2B5EF4-FFF2-40B4-BE49-F238E27FC236}">
                <a16:creationId xmlns:a16="http://schemas.microsoft.com/office/drawing/2014/main" id="{4BC2D3CD-27F4-4BE3-8E85-047F144A26B0}"/>
              </a:ext>
            </a:extLst>
          </p:cNvPr>
          <p:cNvPicPr>
            <a:picLocks noChangeAspect="1"/>
          </p:cNvPicPr>
          <p:nvPr/>
        </p:nvPicPr>
        <p:blipFill>
          <a:blip r:embed="rId3"/>
          <a:stretch>
            <a:fillRect/>
          </a:stretch>
        </p:blipFill>
        <p:spPr>
          <a:xfrm>
            <a:off x="327160" y="2869345"/>
            <a:ext cx="4767990" cy="438553"/>
          </a:xfrm>
          <a:prstGeom prst="rect">
            <a:avLst/>
          </a:prstGeom>
        </p:spPr>
      </p:pic>
      <p:sp>
        <p:nvSpPr>
          <p:cNvPr id="3" name="Rectangle 2">
            <a:extLst>
              <a:ext uri="{FF2B5EF4-FFF2-40B4-BE49-F238E27FC236}">
                <a16:creationId xmlns:a16="http://schemas.microsoft.com/office/drawing/2014/main" id="{6E98C236-82B0-451C-95C4-3089BEC6B214}"/>
              </a:ext>
            </a:extLst>
          </p:cNvPr>
          <p:cNvSpPr/>
          <p:nvPr/>
        </p:nvSpPr>
        <p:spPr>
          <a:xfrm>
            <a:off x="327160" y="3550103"/>
            <a:ext cx="4572000" cy="646331"/>
          </a:xfrm>
          <a:prstGeom prst="rect">
            <a:avLst/>
          </a:prstGeom>
        </p:spPr>
        <p:txBody>
          <a:bodyPr>
            <a:spAutoFit/>
          </a:bodyPr>
          <a:lstStyle/>
          <a:p>
            <a:r>
              <a:rPr lang="en-US" b="1" i="1" dirty="0"/>
              <a:t>Shape: </a:t>
            </a:r>
            <a:r>
              <a:rPr lang="en-US" dirty="0"/>
              <a:t>Skewed to the right. </a:t>
            </a:r>
            <a:r>
              <a:rPr lang="en-US" i="1" dirty="0">
                <a:solidFill>
                  <a:srgbClr val="7030A0"/>
                </a:solidFill>
              </a:rPr>
              <a:t>Every geometric distribution has this shape.</a:t>
            </a:r>
          </a:p>
        </p:txBody>
      </p:sp>
      <p:sp>
        <p:nvSpPr>
          <p:cNvPr id="5" name="Rectangle 4">
            <a:extLst>
              <a:ext uri="{FF2B5EF4-FFF2-40B4-BE49-F238E27FC236}">
                <a16:creationId xmlns:a16="http://schemas.microsoft.com/office/drawing/2014/main" id="{A78640A7-C959-4709-83B1-9C9326A57F55}"/>
              </a:ext>
            </a:extLst>
          </p:cNvPr>
          <p:cNvSpPr/>
          <p:nvPr/>
        </p:nvSpPr>
        <p:spPr>
          <a:xfrm>
            <a:off x="777834" y="4304275"/>
            <a:ext cx="5231080" cy="923330"/>
          </a:xfrm>
          <a:prstGeom prst="rect">
            <a:avLst/>
          </a:prstGeom>
        </p:spPr>
        <p:txBody>
          <a:bodyPr wrap="square">
            <a:spAutoFit/>
          </a:bodyPr>
          <a:lstStyle/>
          <a:p>
            <a:r>
              <a:rPr lang="en-US" b="1" i="1" dirty="0">
                <a:latin typeface="ElectraLTStd-BoldCursive"/>
              </a:rPr>
              <a:t>Center: </a:t>
            </a:r>
            <a:r>
              <a:rPr lang="en-US" dirty="0">
                <a:latin typeface="ElectraLTStd-Regular"/>
              </a:rPr>
              <a:t>The mean (expected value) of </a:t>
            </a:r>
            <a:r>
              <a:rPr lang="en-US" i="1" dirty="0">
                <a:latin typeface="ElectraLTStd-Cursive"/>
              </a:rPr>
              <a:t>X </a:t>
            </a:r>
            <a:r>
              <a:rPr lang="en-US" dirty="0">
                <a:latin typeface="ElectraLTStd-Regular"/>
              </a:rPr>
              <a:t>is </a:t>
            </a:r>
            <a:r>
              <a:rPr lang="en-US" i="1" dirty="0" err="1">
                <a:latin typeface="EuclidSymbol-Italic"/>
              </a:rPr>
              <a:t>μ</a:t>
            </a:r>
            <a:r>
              <a:rPr lang="en-US" sz="800" i="1" dirty="0" err="1">
                <a:latin typeface="ElectraLTStd-Cursive"/>
              </a:rPr>
              <a:t>X</a:t>
            </a:r>
            <a:r>
              <a:rPr lang="en-US" sz="800" i="1" dirty="0">
                <a:latin typeface="ElectraLTStd-Cursive"/>
              </a:rPr>
              <a:t> </a:t>
            </a:r>
            <a:r>
              <a:rPr lang="en-US" dirty="0">
                <a:latin typeface="EuclidSymbol"/>
              </a:rPr>
              <a:t>= </a:t>
            </a:r>
            <a:r>
              <a:rPr lang="en-US" dirty="0">
                <a:latin typeface="ElectraLTStd-Regular"/>
              </a:rPr>
              <a:t>7. If the class played the Lucky Day game many times, they would receive an average of 7 homework problems.</a:t>
            </a:r>
            <a:endParaRPr lang="en-US" dirty="0"/>
          </a:p>
        </p:txBody>
      </p:sp>
      <p:sp>
        <p:nvSpPr>
          <p:cNvPr id="7" name="Rectangle 6">
            <a:extLst>
              <a:ext uri="{FF2B5EF4-FFF2-40B4-BE49-F238E27FC236}">
                <a16:creationId xmlns:a16="http://schemas.microsoft.com/office/drawing/2014/main" id="{3F650596-1A2A-4704-84CC-EAC8E3167FFC}"/>
              </a:ext>
            </a:extLst>
          </p:cNvPr>
          <p:cNvSpPr/>
          <p:nvPr/>
        </p:nvSpPr>
        <p:spPr>
          <a:xfrm>
            <a:off x="1397948" y="5251355"/>
            <a:ext cx="7117402" cy="923330"/>
          </a:xfrm>
          <a:prstGeom prst="rect">
            <a:avLst/>
          </a:prstGeom>
        </p:spPr>
        <p:txBody>
          <a:bodyPr wrap="square">
            <a:spAutoFit/>
          </a:bodyPr>
          <a:lstStyle/>
          <a:p>
            <a:r>
              <a:rPr lang="en-US" b="1" i="1" dirty="0">
                <a:latin typeface="ElectraLTStd-BoldCursive"/>
              </a:rPr>
              <a:t>Variability: </a:t>
            </a:r>
            <a:r>
              <a:rPr lang="en-US" dirty="0">
                <a:latin typeface="ElectraLTStd-Regular"/>
              </a:rPr>
              <a:t>The standard deviation of </a:t>
            </a:r>
            <a:r>
              <a:rPr lang="en-US" i="1" dirty="0">
                <a:latin typeface="ElectraLTStd-Cursive"/>
              </a:rPr>
              <a:t>X </a:t>
            </a:r>
            <a:r>
              <a:rPr lang="en-US" dirty="0">
                <a:latin typeface="ElectraLTStd-Regular"/>
              </a:rPr>
              <a:t>is </a:t>
            </a:r>
            <a:r>
              <a:rPr lang="el-GR" dirty="0">
                <a:latin typeface="ElectraLTStd-Regular"/>
              </a:rPr>
              <a:t>σ</a:t>
            </a:r>
            <a:r>
              <a:rPr lang="en-US" sz="800" i="1" dirty="0">
                <a:latin typeface="ElectraLTStd-Cursive"/>
              </a:rPr>
              <a:t>X </a:t>
            </a:r>
            <a:r>
              <a:rPr lang="en-US" dirty="0">
                <a:latin typeface="EuclidSymbol"/>
              </a:rPr>
              <a:t>= </a:t>
            </a:r>
            <a:r>
              <a:rPr lang="en-US" dirty="0">
                <a:latin typeface="ElectraLTStd-Regular"/>
              </a:rPr>
              <a:t>6.48. If the class played the Lucky Day game many times, the number of homework problems they receive would typically vary by about 6.5 problems from the mean of 7.</a:t>
            </a:r>
            <a:endParaRPr lang="en-US" dirty="0"/>
          </a:p>
        </p:txBody>
      </p:sp>
    </p:spTree>
    <p:extLst>
      <p:ext uri="{BB962C8B-B14F-4D97-AF65-F5344CB8AC3E}">
        <p14:creationId xmlns:p14="http://schemas.microsoft.com/office/powerpoint/2010/main" val="42380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rmAutofit fontScale="90000"/>
          </a:bodyPr>
          <a:lstStyle/>
          <a:p>
            <a:r>
              <a:rPr lang="en-US" dirty="0"/>
              <a:t>Describing a Geometric Distribution: Shape, Center, Variability</a:t>
            </a:r>
          </a:p>
        </p:txBody>
      </p:sp>
      <p:grpSp>
        <p:nvGrpSpPr>
          <p:cNvPr id="8" name="Group 7">
            <a:extLst>
              <a:ext uri="{FF2B5EF4-FFF2-40B4-BE49-F238E27FC236}">
                <a16:creationId xmlns:a16="http://schemas.microsoft.com/office/drawing/2014/main" id="{F7D91EA0-C0ED-4810-8DBB-42A98198B43A}"/>
              </a:ext>
            </a:extLst>
          </p:cNvPr>
          <p:cNvGrpSpPr/>
          <p:nvPr/>
        </p:nvGrpSpPr>
        <p:grpSpPr>
          <a:xfrm>
            <a:off x="628650" y="1574381"/>
            <a:ext cx="7886700" cy="2300933"/>
            <a:chOff x="843991" y="3364189"/>
            <a:chExt cx="7142672" cy="2798424"/>
          </a:xfrm>
        </p:grpSpPr>
        <p:sp>
          <p:nvSpPr>
            <p:cNvPr id="9" name="TextBox 8">
              <a:extLst>
                <a:ext uri="{FF2B5EF4-FFF2-40B4-BE49-F238E27FC236}">
                  <a16:creationId xmlns:a16="http://schemas.microsoft.com/office/drawing/2014/main" id="{21E116BD-7AB0-461E-B7A7-CAABEAB9B5FC}"/>
                </a:ext>
              </a:extLst>
            </p:cNvPr>
            <p:cNvSpPr txBox="1"/>
            <p:nvPr/>
          </p:nvSpPr>
          <p:spPr>
            <a:xfrm>
              <a:off x="843992" y="3364189"/>
              <a:ext cx="7142671" cy="973801"/>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2400" dirty="0"/>
                <a:t>Mean (Expected Value) and Standard Deviation </a:t>
              </a:r>
              <a:br>
                <a:rPr lang="en-US" sz="2400" dirty="0"/>
              </a:br>
              <a:r>
                <a:rPr lang="en-US" sz="2400" dirty="0"/>
                <a:t>of a Geometric Random Variable</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3F7E70FA-5A3D-45CD-9075-F51577847ED7}"/>
                    </a:ext>
                  </a:extLst>
                </p:cNvPr>
                <p:cNvSpPr txBox="1"/>
                <p:nvPr/>
              </p:nvSpPr>
              <p:spPr>
                <a:xfrm>
                  <a:off x="843991" y="4337990"/>
                  <a:ext cx="7142671" cy="1824623"/>
                </a:xfrm>
                <a:prstGeom prst="rect">
                  <a:avLst/>
                </a:prstGeom>
                <a:noFill/>
                <a:ln>
                  <a:solidFill>
                    <a:schemeClr val="tx1"/>
                  </a:solidFill>
                </a:ln>
              </p:spPr>
              <p:txBody>
                <a:bodyPr wrap="square" rtlCol="0">
                  <a:noAutofit/>
                </a:bodyPr>
                <a:lstStyle/>
                <a:p>
                  <a:r>
                    <a:rPr lang="en-US" sz="2000" dirty="0"/>
                    <a:t>If X is a geometric random variable with probability of success </a:t>
                  </a:r>
                  <a:r>
                    <a:rPr lang="en-US" sz="2000" i="1" dirty="0"/>
                    <a:t>p</a:t>
                  </a:r>
                  <a:r>
                    <a:rPr lang="en-US" sz="2000" dirty="0"/>
                    <a:t> on each</a:t>
                  </a:r>
                </a:p>
                <a:p>
                  <a:r>
                    <a:rPr lang="en-US" sz="2000" dirty="0"/>
                    <a:t>trial, then its mean (expected value) is </a:t>
                  </a:r>
                  <a14:m>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𝜇</m:t>
                          </m:r>
                        </m:e>
                        <m:sub>
                          <m:r>
                            <a:rPr lang="en-US" sz="2000" b="0" i="1" smtClean="0">
                              <a:latin typeface="Cambria Math" panose="02040503050406030204" pitchFamily="18" charset="0"/>
                              <a:ea typeface="Cambria Math" panose="02040503050406030204" pitchFamily="18" charset="0"/>
                            </a:rPr>
                            <m:t>𝑋</m:t>
                          </m:r>
                        </m:sub>
                      </m:sSub>
                      <m:r>
                        <a:rPr lang="en-US" sz="2000" b="0" i="1" smtClean="0">
                          <a:latin typeface="Cambria Math" panose="02040503050406030204" pitchFamily="18" charset="0"/>
                        </a:rPr>
                        <m:t>=</m:t>
                      </m:r>
                      <m:r>
                        <a:rPr lang="en-US" sz="2000" b="0" i="1" smtClean="0">
                          <a:latin typeface="Cambria Math" panose="02040503050406030204" pitchFamily="18" charset="0"/>
                        </a:rPr>
                        <m:t>𝐸</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𝑋</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𝑝</m:t>
                          </m:r>
                        </m:den>
                      </m:f>
                    </m:oMath>
                  </a14:m>
                  <a:r>
                    <a:rPr lang="en-US" sz="2000" dirty="0"/>
                    <a:t> and its standard deviation is </a:t>
                  </a:r>
                  <a14:m>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𝜎</m:t>
                          </m:r>
                        </m:e>
                        <m:sub>
                          <m:r>
                            <a:rPr lang="en-US" sz="2000" b="0" i="1" smtClean="0">
                              <a:latin typeface="Cambria Math" panose="02040503050406030204" pitchFamily="18" charset="0"/>
                            </a:rPr>
                            <m:t>𝑋</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ad>
                            <m:radPr>
                              <m:degHide m:val="on"/>
                              <m:ctrlPr>
                                <a:rPr lang="en-US" sz="2000" b="0" i="1" smtClean="0">
                                  <a:latin typeface="Cambria Math" panose="02040503050406030204" pitchFamily="18" charset="0"/>
                                </a:rPr>
                              </m:ctrlPr>
                            </m:radPr>
                            <m:deg/>
                            <m:e>
                              <m:r>
                                <a:rPr lang="en-US" sz="2000" b="0" i="1" smtClean="0">
                                  <a:latin typeface="Cambria Math" panose="02040503050406030204" pitchFamily="18" charset="0"/>
                                </a:rPr>
                                <m:t>1−</m:t>
                              </m:r>
                              <m:r>
                                <a:rPr lang="en-US" sz="2000" b="0" i="1" smtClean="0">
                                  <a:latin typeface="Cambria Math" panose="02040503050406030204" pitchFamily="18" charset="0"/>
                                </a:rPr>
                                <m:t>𝑝</m:t>
                              </m:r>
                            </m:e>
                          </m:rad>
                        </m:num>
                        <m:den>
                          <m:r>
                            <a:rPr lang="en-US" sz="2000" b="0" i="1" smtClean="0">
                              <a:latin typeface="Cambria Math" panose="02040503050406030204" pitchFamily="18" charset="0"/>
                            </a:rPr>
                            <m:t>𝑝</m:t>
                          </m:r>
                        </m:den>
                      </m:f>
                    </m:oMath>
                  </a14:m>
                  <a:r>
                    <a:rPr lang="en-US" sz="2000" dirty="0"/>
                    <a:t>.</a:t>
                  </a:r>
                </a:p>
              </p:txBody>
            </p:sp>
          </mc:Choice>
          <mc:Fallback>
            <p:sp>
              <p:nvSpPr>
                <p:cNvPr id="10" name="TextBox 9">
                  <a:extLst>
                    <a:ext uri="{FF2B5EF4-FFF2-40B4-BE49-F238E27FC236}">
                      <a16:creationId xmlns:a16="http://schemas.microsoft.com/office/drawing/2014/main" id="{3F7E70FA-5A3D-45CD-9075-F51577847ED7}"/>
                    </a:ext>
                  </a:extLst>
                </p:cNvPr>
                <p:cNvSpPr txBox="1">
                  <a:spLocks noRot="1" noChangeAspect="1" noMove="1" noResize="1" noEditPoints="1" noAdjustHandles="1" noChangeArrowheads="1" noChangeShapeType="1" noTextEdit="1"/>
                </p:cNvSpPr>
                <p:nvPr/>
              </p:nvSpPr>
              <p:spPr>
                <a:xfrm>
                  <a:off x="843991" y="4337990"/>
                  <a:ext cx="7142671" cy="1824623"/>
                </a:xfrm>
                <a:prstGeom prst="rect">
                  <a:avLst/>
                </a:prstGeom>
                <a:blipFill>
                  <a:blip r:embed="rId2"/>
                  <a:stretch>
                    <a:fillRect l="-694" t="-2016"/>
                  </a:stretch>
                </a:blipFill>
                <a:ln>
                  <a:solidFill>
                    <a:schemeClr val="tx1"/>
                  </a:solidFill>
                </a:ln>
              </p:spPr>
              <p:txBody>
                <a:bodyPr/>
                <a:lstStyle/>
                <a:p>
                  <a:r>
                    <a:rPr lang="en-US">
                      <a:noFill/>
                    </a:rPr>
                    <a:t> </a:t>
                  </a:r>
                </a:p>
              </p:txBody>
            </p:sp>
          </mc:Fallback>
        </mc:AlternateContent>
      </p:grpSp>
    </p:spTree>
    <p:extLst>
      <p:ext uri="{BB962C8B-B14F-4D97-AF65-F5344CB8AC3E}">
        <p14:creationId xmlns:p14="http://schemas.microsoft.com/office/powerpoint/2010/main" val="79846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Describing a Geometric Distribution: Shape, Center, Variability</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031325"/>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b="1" dirty="0">
                <a:solidFill>
                  <a:srgbClr val="0070C0"/>
                </a:solidFill>
              </a:rPr>
              <a:t>Problem</a:t>
            </a:r>
            <a:r>
              <a:rPr lang="en-US" altLang="en-US" dirty="0"/>
              <a:t>: </a:t>
            </a:r>
            <a:r>
              <a:rPr lang="en-US" dirty="0"/>
              <a:t>A local fast-food restaurant is running a “Draw a three, get it free” lunch promotion. After each customer orders, a touchscreen display shows the message “Press here to win a free lunch.” A computer program then simulates one card being drawn from a standard deck. If the chosen card is a 3, the customer’s</a:t>
            </a:r>
          </a:p>
          <a:p>
            <a:r>
              <a:rPr lang="en-US" dirty="0"/>
              <a:t>order is free. Otherwise, the customer must pay the bill. Let </a:t>
            </a:r>
            <a:r>
              <a:rPr lang="en-US" i="1" dirty="0"/>
              <a:t>X</a:t>
            </a:r>
            <a:r>
              <a:rPr lang="en-US" dirty="0"/>
              <a:t> = the number of customers it takes to get the first free order on a given day.</a:t>
            </a:r>
          </a:p>
          <a:p>
            <a:r>
              <a:rPr lang="en-US" dirty="0"/>
              <a:t>(a) Calculate and interpret the mean of </a:t>
            </a:r>
            <a:r>
              <a:rPr lang="en-US" i="1" dirty="0"/>
              <a:t>X.</a:t>
            </a:r>
          </a:p>
        </p:txBody>
      </p:sp>
    </p:spTree>
    <p:extLst>
      <p:ext uri="{BB962C8B-B14F-4D97-AF65-F5344CB8AC3E}">
        <p14:creationId xmlns:p14="http://schemas.microsoft.com/office/powerpoint/2010/main" val="341003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Describing a Geometric Distribution: Shape, Center, Variability</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031325"/>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b="1" dirty="0">
                <a:solidFill>
                  <a:srgbClr val="0070C0"/>
                </a:solidFill>
              </a:rPr>
              <a:t>Problem</a:t>
            </a:r>
            <a:r>
              <a:rPr lang="en-US" altLang="en-US" dirty="0"/>
              <a:t>: </a:t>
            </a:r>
            <a:r>
              <a:rPr lang="en-US" dirty="0"/>
              <a:t>A local fast-food restaurant is running a “Draw a three, get it free” lunch promotion. After each customer orders, a touchscreen display shows the message “Press here to win a free lunch.” A computer program then simulates one card being drawn from a standard deck. If the chosen card is a 3, the customer’s</a:t>
            </a:r>
          </a:p>
          <a:p>
            <a:r>
              <a:rPr lang="en-US" dirty="0"/>
              <a:t>order is free. Otherwise, the customer must pay the bill. Let </a:t>
            </a:r>
            <a:r>
              <a:rPr lang="en-US" i="1" dirty="0"/>
              <a:t>X</a:t>
            </a:r>
            <a:r>
              <a:rPr lang="en-US" dirty="0"/>
              <a:t> = the number of customers it takes to get the first free order on a given day.</a:t>
            </a:r>
          </a:p>
          <a:p>
            <a:r>
              <a:rPr lang="en-US" dirty="0"/>
              <a:t>(a) Calculate and interpret the mean of </a:t>
            </a:r>
            <a:r>
              <a:rPr lang="en-US" i="1" dirty="0"/>
              <a:t>X.</a:t>
            </a:r>
          </a:p>
        </p:txBody>
      </p:sp>
      <mc:AlternateContent xmlns:mc="http://schemas.openxmlformats.org/markup-compatibility/2006">
        <mc:Choice xmlns:a14="http://schemas.microsoft.com/office/drawing/2010/main" Requires="a14">
          <p:sp>
            <p:nvSpPr>
              <p:cNvPr id="5" name="Rectangle: Rounded Corners 4">
                <a:extLst>
                  <a:ext uri="{FF2B5EF4-FFF2-40B4-BE49-F238E27FC236}">
                    <a16:creationId xmlns:a16="http://schemas.microsoft.com/office/drawing/2014/main" id="{451E88A8-24D1-4BF6-A324-94C880ED6035}"/>
                  </a:ext>
                </a:extLst>
              </p:cNvPr>
              <p:cNvSpPr/>
              <p:nvPr/>
            </p:nvSpPr>
            <p:spPr>
              <a:xfrm>
                <a:off x="733245" y="4045314"/>
                <a:ext cx="7677509" cy="1878387"/>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461963" indent="-461963">
                  <a:buAutoNum type="alphaLcParenBoth"/>
                  <a:tabLst>
                    <a:tab pos="461963" algn="l"/>
                  </a:tabLst>
                </a:pPr>
                <a:r>
                  <a:rPr lang="en-US" sz="1600" dirty="0">
                    <a:latin typeface="Segoe Print" panose="02000600000000000000" pitchFamily="2" charset="0"/>
                  </a:rPr>
                  <a:t>X has a geometric distribution with p =4/52</a:t>
                </a:r>
                <a:br>
                  <a:rPr lang="en-US" sz="1600" dirty="0">
                    <a:latin typeface="Segoe Print" panose="02000600000000000000" pitchFamily="2" charset="0"/>
                  </a:rPr>
                </a:br>
                <a14:m>
                  <m:oMath xmlns:m="http://schemas.openxmlformats.org/officeDocument/2006/math">
                    <m:sSub>
                      <m:sSubPr>
                        <m:ctrlPr>
                          <a:rPr lang="en-US" sz="1600" i="1" smtClean="0">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𝜇</m:t>
                        </m:r>
                      </m:e>
                      <m:sub>
                        <m:r>
                          <a:rPr lang="en-US" sz="1600" b="0" i="1" smtClean="0">
                            <a:latin typeface="Cambria Math" panose="02040503050406030204" pitchFamily="18" charset="0"/>
                          </a:rPr>
                          <m:t>𝑋</m:t>
                        </m:r>
                      </m:sub>
                    </m:sSub>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d>
                          <m:dPr>
                            <m:ctrlPr>
                              <a:rPr lang="en-US" sz="1600" b="0" i="1" smtClean="0">
                                <a:latin typeface="Cambria Math" panose="02040503050406030204" pitchFamily="18" charset="0"/>
                              </a:rPr>
                            </m:ctrlPr>
                          </m:dPr>
                          <m:e>
                            <m:f>
                              <m:fPr>
                                <m:type m:val="lin"/>
                                <m:ctrlPr>
                                  <a:rPr lang="en-US" sz="1600" b="0" i="1" smtClean="0">
                                    <a:latin typeface="Cambria Math" panose="02040503050406030204" pitchFamily="18" charset="0"/>
                                  </a:rPr>
                                </m:ctrlPr>
                              </m:fPr>
                              <m:num>
                                <m:r>
                                  <a:rPr lang="en-US" sz="1600" b="0" i="1" smtClean="0">
                                    <a:latin typeface="Cambria Math" panose="02040503050406030204" pitchFamily="18" charset="0"/>
                                  </a:rPr>
                                  <m:t>4</m:t>
                                </m:r>
                              </m:num>
                              <m:den>
                                <m:r>
                                  <a:rPr lang="en-US" sz="1600" b="0" i="1" smtClean="0">
                                    <a:latin typeface="Cambria Math" panose="02040503050406030204" pitchFamily="18" charset="0"/>
                                  </a:rPr>
                                  <m:t>52</m:t>
                                </m:r>
                              </m:den>
                            </m:f>
                          </m:e>
                        </m:d>
                      </m:den>
                    </m:f>
                    <m:r>
                      <a:rPr lang="en-US" sz="1600" b="0" i="1" smtClean="0">
                        <a:latin typeface="Cambria Math" panose="02040503050406030204" pitchFamily="18" charset="0"/>
                      </a:rPr>
                      <m:t>=13</m:t>
                    </m:r>
                  </m:oMath>
                </a14:m>
                <a:r>
                  <a:rPr lang="en-US" sz="1600" dirty="0">
                    <a:latin typeface="Segoe Print" panose="02000600000000000000" pitchFamily="2" charset="0"/>
                  </a:rPr>
                  <a:t> </a:t>
                </a:r>
                <a:br>
                  <a:rPr lang="en-US" sz="1600" dirty="0">
                    <a:latin typeface="Segoe Print" panose="02000600000000000000" pitchFamily="2" charset="0"/>
                  </a:rPr>
                </a:br>
                <a:br>
                  <a:rPr lang="en-US" sz="1600" dirty="0">
                    <a:latin typeface="Segoe Print" panose="02000600000000000000" pitchFamily="2" charset="0"/>
                  </a:rPr>
                </a:br>
                <a:br>
                  <a:rPr lang="en-US" sz="1600" dirty="0">
                    <a:latin typeface="Segoe Print" panose="02000600000000000000" pitchFamily="2" charset="0"/>
                  </a:rPr>
                </a:br>
                <a:br>
                  <a:rPr lang="en-US" sz="1600" dirty="0">
                    <a:latin typeface="Segoe Print" panose="02000600000000000000" pitchFamily="2" charset="0"/>
                  </a:rPr>
                </a:br>
                <a:endParaRPr lang="en-US" sz="1600" dirty="0">
                  <a:latin typeface="Segoe Print" panose="02000600000000000000" pitchFamily="2" charset="0"/>
                </a:endParaRPr>
              </a:p>
            </p:txBody>
          </p:sp>
        </mc:Choice>
        <mc:Fallback>
          <p:sp>
            <p:nvSpPr>
              <p:cNvPr id="5" name="Rectangle: Rounded Corners 4">
                <a:extLst>
                  <a:ext uri="{FF2B5EF4-FFF2-40B4-BE49-F238E27FC236}">
                    <a16:creationId xmlns:a16="http://schemas.microsoft.com/office/drawing/2014/main" id="{451E88A8-24D1-4BF6-A324-94C880ED6035}"/>
                  </a:ext>
                </a:extLst>
              </p:cNvPr>
              <p:cNvSpPr>
                <a:spLocks noRot="1" noChangeAspect="1" noMove="1" noResize="1" noEditPoints="1" noAdjustHandles="1" noChangeArrowheads="1" noChangeShapeType="1" noTextEdit="1"/>
              </p:cNvSpPr>
              <p:nvPr/>
            </p:nvSpPr>
            <p:spPr>
              <a:xfrm>
                <a:off x="733245" y="4045314"/>
                <a:ext cx="7677509" cy="1878387"/>
              </a:xfrm>
              <a:prstGeom prst="roundRect">
                <a:avLst/>
              </a:prstGeom>
              <a:blipFill>
                <a:blip r:embed="rId2"/>
                <a:stretch>
                  <a:fillRect/>
                </a:stretch>
              </a:blipFill>
              <a:ln>
                <a:solidFill>
                  <a:srgbClr val="CCCCFF"/>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27497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2800" dirty="0"/>
              <a:t>Binomial Settings and Binomial Random Variables</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132343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sz="2000" dirty="0"/>
              <a:t>Determine whether the given scenario describes a binomial</a:t>
            </a:r>
          </a:p>
          <a:p>
            <a:r>
              <a:rPr lang="en-US" sz="2000" dirty="0"/>
              <a:t>setting. Justify your answer.</a:t>
            </a:r>
          </a:p>
          <a:p>
            <a:pPr marL="344488" indent="-344488">
              <a:tabLst>
                <a:tab pos="344488" algn="l"/>
              </a:tabLst>
            </a:pPr>
            <a:r>
              <a:rPr lang="en-US" sz="2000" dirty="0"/>
              <a:t>(b) Shuffle a standard deck of 52 playing cards. Turn over the first 10 cards, one at a time. Record the number of aces you observe.</a:t>
            </a:r>
          </a:p>
        </p:txBody>
      </p:sp>
      <p:sp>
        <p:nvSpPr>
          <p:cNvPr id="10" name="Rectangle: Rounded Corners 9">
            <a:extLst>
              <a:ext uri="{FF2B5EF4-FFF2-40B4-BE49-F238E27FC236}">
                <a16:creationId xmlns:a16="http://schemas.microsoft.com/office/drawing/2014/main" id="{0BA6360D-449E-4439-BCA9-2F351730BA05}"/>
              </a:ext>
            </a:extLst>
          </p:cNvPr>
          <p:cNvSpPr/>
          <p:nvPr/>
        </p:nvSpPr>
        <p:spPr>
          <a:xfrm>
            <a:off x="628650" y="2894611"/>
            <a:ext cx="7886700" cy="1995795"/>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14000"/>
              </a:lnSpc>
            </a:pPr>
            <a:r>
              <a:rPr lang="en-US" sz="1400" dirty="0">
                <a:latin typeface="Segoe Print" panose="02000600000000000000" pitchFamily="2" charset="0"/>
              </a:rPr>
              <a:t>(b) </a:t>
            </a:r>
          </a:p>
          <a:p>
            <a:pPr marL="285750" indent="-285750">
              <a:lnSpc>
                <a:spcPct val="114000"/>
              </a:lnSpc>
              <a:buFont typeface="Arial" panose="020B0604020202020204" pitchFamily="34" charset="0"/>
              <a:buChar char="•"/>
            </a:pPr>
            <a:r>
              <a:rPr lang="en-US" sz="1400" b="1" dirty="0">
                <a:latin typeface="Segoe Print" panose="02000600000000000000" pitchFamily="2" charset="0"/>
              </a:rPr>
              <a:t>Binary? </a:t>
            </a:r>
            <a:r>
              <a:rPr lang="en-US" sz="1400" dirty="0">
                <a:latin typeface="Segoe Print" panose="02000600000000000000" pitchFamily="2" charset="0"/>
              </a:rPr>
              <a:t>“Success” 5 get an ace. “Failure” 5 don’t get an ace.</a:t>
            </a:r>
          </a:p>
          <a:p>
            <a:pPr marL="285750" indent="-285750">
              <a:lnSpc>
                <a:spcPct val="114000"/>
              </a:lnSpc>
              <a:buFont typeface="Arial" panose="020B0604020202020204" pitchFamily="34" charset="0"/>
              <a:buChar char="•"/>
            </a:pPr>
            <a:r>
              <a:rPr lang="en-US" sz="1400" b="1" dirty="0">
                <a:latin typeface="Segoe Print" panose="02000600000000000000" pitchFamily="2" charset="0"/>
              </a:rPr>
              <a:t>Independent?</a:t>
            </a:r>
            <a:r>
              <a:rPr lang="en-US" sz="1400" dirty="0">
                <a:latin typeface="Segoe Print" panose="02000600000000000000" pitchFamily="2" charset="0"/>
              </a:rPr>
              <a:t> No. If the first card you turn over is an ace, then the next card is less likely to be an ace because you’re not replacing the top card in the deck. If the first card isn’t an ace, the second card is more likely to be an ace.</a:t>
            </a:r>
          </a:p>
          <a:p>
            <a:pPr marL="285750" indent="-285750">
              <a:lnSpc>
                <a:spcPct val="114000"/>
              </a:lnSpc>
              <a:buFont typeface="Arial" panose="020B0604020202020204" pitchFamily="34" charset="0"/>
              <a:buChar char="•"/>
            </a:pPr>
            <a:endParaRPr lang="en-US" sz="1400" dirty="0">
              <a:latin typeface="Segoe Print" panose="02000600000000000000" pitchFamily="2" charset="0"/>
            </a:endParaRPr>
          </a:p>
          <a:p>
            <a:pPr>
              <a:lnSpc>
                <a:spcPct val="114000"/>
              </a:lnSpc>
            </a:pPr>
            <a:r>
              <a:rPr lang="en-US" sz="1400" dirty="0">
                <a:latin typeface="Segoe Print" panose="02000600000000000000" pitchFamily="2" charset="0"/>
              </a:rPr>
              <a:t>This is not a binomial setting because the independent condition is not met.</a:t>
            </a:r>
          </a:p>
        </p:txBody>
      </p:sp>
    </p:spTree>
    <p:extLst>
      <p:ext uri="{BB962C8B-B14F-4D97-AF65-F5344CB8AC3E}">
        <p14:creationId xmlns:p14="http://schemas.microsoft.com/office/powerpoint/2010/main" val="355913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Describing a Geometric Distribution: Shape, Center, Variability</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031325"/>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b="1" dirty="0">
                <a:solidFill>
                  <a:srgbClr val="0070C0"/>
                </a:solidFill>
              </a:rPr>
              <a:t>Problem</a:t>
            </a:r>
            <a:r>
              <a:rPr lang="en-US" altLang="en-US" dirty="0"/>
              <a:t>: </a:t>
            </a:r>
            <a:r>
              <a:rPr lang="en-US" dirty="0"/>
              <a:t>A local fast-food restaurant is running a “Draw a three, get it free” lunch promotion. After each customer orders, a touchscreen display shows the message “Press here to win a free lunch.” A computer program then simulates one card being drawn from a standard deck. If the chosen card is a 3, the customer’s</a:t>
            </a:r>
          </a:p>
          <a:p>
            <a:r>
              <a:rPr lang="en-US" dirty="0"/>
              <a:t>order is free. Otherwise, the customer must pay the bill. Let </a:t>
            </a:r>
            <a:r>
              <a:rPr lang="en-US" i="1" dirty="0"/>
              <a:t>X</a:t>
            </a:r>
            <a:r>
              <a:rPr lang="en-US" dirty="0"/>
              <a:t> = the number of customers it takes to get the first free order on a given day.</a:t>
            </a:r>
          </a:p>
          <a:p>
            <a:r>
              <a:rPr lang="en-US" dirty="0"/>
              <a:t>(a) Calculate and interpret the mean of </a:t>
            </a:r>
            <a:r>
              <a:rPr lang="en-US" i="1" dirty="0"/>
              <a:t>X.</a:t>
            </a:r>
          </a:p>
        </p:txBody>
      </p:sp>
      <mc:AlternateContent xmlns:mc="http://schemas.openxmlformats.org/markup-compatibility/2006">
        <mc:Choice xmlns:a14="http://schemas.microsoft.com/office/drawing/2010/main" Requires="a14">
          <p:sp>
            <p:nvSpPr>
              <p:cNvPr id="5" name="Rectangle: Rounded Corners 4">
                <a:extLst>
                  <a:ext uri="{FF2B5EF4-FFF2-40B4-BE49-F238E27FC236}">
                    <a16:creationId xmlns:a16="http://schemas.microsoft.com/office/drawing/2014/main" id="{451E88A8-24D1-4BF6-A324-94C880ED6035}"/>
                  </a:ext>
                </a:extLst>
              </p:cNvPr>
              <p:cNvSpPr/>
              <p:nvPr/>
            </p:nvSpPr>
            <p:spPr>
              <a:xfrm>
                <a:off x="733245" y="4045314"/>
                <a:ext cx="7677509" cy="1878387"/>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461963" indent="-461963">
                  <a:buAutoNum type="alphaLcParenBoth"/>
                  <a:tabLst>
                    <a:tab pos="461963" algn="l"/>
                  </a:tabLst>
                </a:pPr>
                <a:r>
                  <a:rPr lang="en-US" sz="1600" dirty="0">
                    <a:latin typeface="Segoe Print" panose="02000600000000000000" pitchFamily="2" charset="0"/>
                  </a:rPr>
                  <a:t>X has a geometric distribution with p =4/52</a:t>
                </a:r>
                <a:br>
                  <a:rPr lang="en-US" sz="1600" dirty="0">
                    <a:latin typeface="Segoe Print" panose="02000600000000000000" pitchFamily="2" charset="0"/>
                  </a:rPr>
                </a:br>
                <a14:m>
                  <m:oMath xmlns:m="http://schemas.openxmlformats.org/officeDocument/2006/math">
                    <m:sSub>
                      <m:sSubPr>
                        <m:ctrlPr>
                          <a:rPr lang="en-US" sz="1600" i="1" smtClean="0">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𝜇</m:t>
                        </m:r>
                      </m:e>
                      <m:sub>
                        <m:r>
                          <a:rPr lang="en-US" sz="1600" b="0" i="1" smtClean="0">
                            <a:latin typeface="Cambria Math" panose="02040503050406030204" pitchFamily="18" charset="0"/>
                          </a:rPr>
                          <m:t>𝑋</m:t>
                        </m:r>
                      </m:sub>
                    </m:sSub>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d>
                          <m:dPr>
                            <m:ctrlPr>
                              <a:rPr lang="en-US" sz="1600" b="0" i="1" smtClean="0">
                                <a:latin typeface="Cambria Math" panose="02040503050406030204" pitchFamily="18" charset="0"/>
                              </a:rPr>
                            </m:ctrlPr>
                          </m:dPr>
                          <m:e>
                            <m:f>
                              <m:fPr>
                                <m:type m:val="lin"/>
                                <m:ctrlPr>
                                  <a:rPr lang="en-US" sz="1600" b="0" i="1" smtClean="0">
                                    <a:latin typeface="Cambria Math" panose="02040503050406030204" pitchFamily="18" charset="0"/>
                                  </a:rPr>
                                </m:ctrlPr>
                              </m:fPr>
                              <m:num>
                                <m:r>
                                  <a:rPr lang="en-US" sz="1600" b="0" i="1" smtClean="0">
                                    <a:latin typeface="Cambria Math" panose="02040503050406030204" pitchFamily="18" charset="0"/>
                                  </a:rPr>
                                  <m:t>4</m:t>
                                </m:r>
                              </m:num>
                              <m:den>
                                <m:r>
                                  <a:rPr lang="en-US" sz="1600" b="0" i="1" smtClean="0">
                                    <a:latin typeface="Cambria Math" panose="02040503050406030204" pitchFamily="18" charset="0"/>
                                  </a:rPr>
                                  <m:t>52</m:t>
                                </m:r>
                              </m:den>
                            </m:f>
                          </m:e>
                        </m:d>
                      </m:den>
                    </m:f>
                    <m:r>
                      <a:rPr lang="en-US" sz="1600" b="0" i="1" smtClean="0">
                        <a:latin typeface="Cambria Math" panose="02040503050406030204" pitchFamily="18" charset="0"/>
                      </a:rPr>
                      <m:t>=13</m:t>
                    </m:r>
                  </m:oMath>
                </a14:m>
                <a:r>
                  <a:rPr lang="en-US" sz="1600" dirty="0">
                    <a:latin typeface="Segoe Print" panose="02000600000000000000" pitchFamily="2" charset="0"/>
                  </a:rPr>
                  <a:t> </a:t>
                </a:r>
                <a:br>
                  <a:rPr lang="en-US" sz="1600" dirty="0">
                    <a:latin typeface="Segoe Print" panose="02000600000000000000" pitchFamily="2" charset="0"/>
                  </a:rPr>
                </a:br>
                <a:br>
                  <a:rPr lang="en-US" sz="1600" dirty="0">
                    <a:latin typeface="Segoe Print" panose="02000600000000000000" pitchFamily="2" charset="0"/>
                  </a:rPr>
                </a:br>
                <a:r>
                  <a:rPr lang="en-US" sz="1600" dirty="0">
                    <a:latin typeface="Segoe Print" panose="02000600000000000000" pitchFamily="2" charset="0"/>
                  </a:rPr>
                  <a:t>If the restaurant runs this lunch promotion on many days, the average number of customers it takes to get the first free order would be about 13.</a:t>
                </a:r>
              </a:p>
            </p:txBody>
          </p:sp>
        </mc:Choice>
        <mc:Fallback>
          <p:sp>
            <p:nvSpPr>
              <p:cNvPr id="5" name="Rectangle: Rounded Corners 4">
                <a:extLst>
                  <a:ext uri="{FF2B5EF4-FFF2-40B4-BE49-F238E27FC236}">
                    <a16:creationId xmlns:a16="http://schemas.microsoft.com/office/drawing/2014/main" id="{451E88A8-24D1-4BF6-A324-94C880ED6035}"/>
                  </a:ext>
                </a:extLst>
              </p:cNvPr>
              <p:cNvSpPr>
                <a:spLocks noRot="1" noChangeAspect="1" noMove="1" noResize="1" noEditPoints="1" noAdjustHandles="1" noChangeArrowheads="1" noChangeShapeType="1" noTextEdit="1"/>
              </p:cNvSpPr>
              <p:nvPr/>
            </p:nvSpPr>
            <p:spPr>
              <a:xfrm>
                <a:off x="733245" y="4045314"/>
                <a:ext cx="7677509" cy="1878387"/>
              </a:xfrm>
              <a:prstGeom prst="roundRect">
                <a:avLst/>
              </a:prstGeom>
              <a:blipFill>
                <a:blip r:embed="rId2"/>
                <a:stretch>
                  <a:fillRect/>
                </a:stretch>
              </a:blipFill>
              <a:ln>
                <a:solidFill>
                  <a:srgbClr val="CCCCFF"/>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376898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Describing a Geometric Distribution: Shape, Center, Variability</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308324"/>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b="1" dirty="0">
                <a:solidFill>
                  <a:srgbClr val="0070C0"/>
                </a:solidFill>
              </a:rPr>
              <a:t>Problem</a:t>
            </a:r>
            <a:r>
              <a:rPr lang="en-US" altLang="en-US" dirty="0"/>
              <a:t>: </a:t>
            </a:r>
            <a:r>
              <a:rPr lang="en-US" dirty="0"/>
              <a:t>A local fast-food restaurant is running a “Draw a three, get it free” lunch promotion. After each customer orders, a touchscreen display shows the message “Press here to win a free lunch.” A computer program then simulates one card being drawn from a standard deck. If the chosen card is a 3, the customer’s</a:t>
            </a:r>
          </a:p>
          <a:p>
            <a:r>
              <a:rPr lang="en-US" dirty="0"/>
              <a:t>order is free. Otherwise, the customer must pay the bill. Let </a:t>
            </a:r>
            <a:r>
              <a:rPr lang="en-US" i="1" dirty="0"/>
              <a:t>X</a:t>
            </a:r>
            <a:r>
              <a:rPr lang="en-US" dirty="0"/>
              <a:t> = the number of customers it takes to get the first free order on a given day.</a:t>
            </a:r>
          </a:p>
          <a:p>
            <a:r>
              <a:rPr lang="en-US" dirty="0"/>
              <a:t>(a) Calculate and interpret the mean of </a:t>
            </a:r>
            <a:r>
              <a:rPr lang="en-US" i="1" dirty="0"/>
              <a:t>X.</a:t>
            </a:r>
          </a:p>
          <a:p>
            <a:r>
              <a:rPr lang="en-US" dirty="0"/>
              <a:t>(b) Calculate and interpret the standard deviation of </a:t>
            </a:r>
            <a:r>
              <a:rPr lang="en-US" i="1" dirty="0"/>
              <a:t>X.</a:t>
            </a:r>
            <a:endParaRPr lang="en-US" dirty="0"/>
          </a:p>
        </p:txBody>
      </p:sp>
    </p:spTree>
    <p:extLst>
      <p:ext uri="{BB962C8B-B14F-4D97-AF65-F5344CB8AC3E}">
        <p14:creationId xmlns:p14="http://schemas.microsoft.com/office/powerpoint/2010/main" val="195780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Describing a Geometric Distribution: Shape, Center, Variability</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308324"/>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b="1" dirty="0">
                <a:solidFill>
                  <a:srgbClr val="0070C0"/>
                </a:solidFill>
              </a:rPr>
              <a:t>Problem</a:t>
            </a:r>
            <a:r>
              <a:rPr lang="en-US" altLang="en-US" dirty="0"/>
              <a:t>: </a:t>
            </a:r>
            <a:r>
              <a:rPr lang="en-US" dirty="0"/>
              <a:t>A local fast-food restaurant is running a “Draw a three, get it free” lunch promotion. After each customer orders, a touchscreen display shows the message “Press here to win a free lunch.” A computer program then simulates one card being drawn from a standard deck. If the chosen card is a 3, the customer’s</a:t>
            </a:r>
          </a:p>
          <a:p>
            <a:r>
              <a:rPr lang="en-US" dirty="0"/>
              <a:t>order is free. Otherwise, the customer must pay the bill. Let </a:t>
            </a:r>
            <a:r>
              <a:rPr lang="en-US" i="1" dirty="0"/>
              <a:t>X</a:t>
            </a:r>
            <a:r>
              <a:rPr lang="en-US" dirty="0"/>
              <a:t> = the number of customers it takes to get the first free order on a given day.</a:t>
            </a:r>
          </a:p>
          <a:p>
            <a:r>
              <a:rPr lang="en-US" dirty="0"/>
              <a:t>(a) Calculate and interpret the mean of </a:t>
            </a:r>
            <a:r>
              <a:rPr lang="en-US" i="1" dirty="0"/>
              <a:t>X.</a:t>
            </a:r>
          </a:p>
          <a:p>
            <a:r>
              <a:rPr lang="en-US" dirty="0"/>
              <a:t>(b) Calculate and interpret the standard deviation of </a:t>
            </a:r>
            <a:r>
              <a:rPr lang="en-US" i="1" dirty="0"/>
              <a:t>X.</a:t>
            </a:r>
            <a:endParaRPr lang="en-US" dirty="0"/>
          </a:p>
        </p:txBody>
      </p:sp>
      <mc:AlternateContent xmlns:mc="http://schemas.openxmlformats.org/markup-compatibility/2006">
        <mc:Choice xmlns:a14="http://schemas.microsoft.com/office/drawing/2010/main" Requires="a14">
          <p:sp>
            <p:nvSpPr>
              <p:cNvPr id="6" name="Rectangle: Rounded Corners 5">
                <a:extLst>
                  <a:ext uri="{FF2B5EF4-FFF2-40B4-BE49-F238E27FC236}">
                    <a16:creationId xmlns:a16="http://schemas.microsoft.com/office/drawing/2014/main" id="{A7DD64A2-B93F-4B3C-8099-EA8C926A92D9}"/>
                  </a:ext>
                </a:extLst>
              </p:cNvPr>
              <p:cNvSpPr/>
              <p:nvPr/>
            </p:nvSpPr>
            <p:spPr>
              <a:xfrm>
                <a:off x="733245" y="4196265"/>
                <a:ext cx="7677509" cy="1910240"/>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461963" indent="-461963">
                  <a:buAutoNum type="alphaLcParenBoth" startAt="2"/>
                  <a:tabLst>
                    <a:tab pos="461963" algn="l"/>
                  </a:tabLst>
                </a:pPr>
                <a:r>
                  <a:rPr lang="en-US" sz="1600" dirty="0">
                    <a:latin typeface="Segoe Print" panose="02000600000000000000" pitchFamily="2" charset="0"/>
                  </a:rPr>
                  <a:t>X has a geometric distribution with p =4/52</a:t>
                </a:r>
                <a:br>
                  <a:rPr lang="en-US" sz="1600" dirty="0">
                    <a:latin typeface="Segoe Print" panose="02000600000000000000" pitchFamily="2" charset="0"/>
                  </a:rPr>
                </a:br>
                <a14:m>
                  <m:oMath xmlns:m="http://schemas.openxmlformats.org/officeDocument/2006/math">
                    <m:sSub>
                      <m:sSubPr>
                        <m:ctrlPr>
                          <a:rPr lang="en-US" sz="1600" i="1">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𝜎</m:t>
                        </m:r>
                      </m:e>
                      <m:sub>
                        <m:r>
                          <a:rPr lang="en-US" sz="1600" i="1">
                            <a:latin typeface="Cambria Math" panose="02040503050406030204" pitchFamily="18" charset="0"/>
                          </a:rPr>
                          <m:t>𝑋</m:t>
                        </m:r>
                      </m:sub>
                    </m:sSub>
                    <m:r>
                      <a:rPr lang="en-US" sz="1600" i="1">
                        <a:latin typeface="Cambria Math" panose="02040503050406030204" pitchFamily="18" charset="0"/>
                      </a:rPr>
                      <m:t>=</m:t>
                    </m:r>
                    <m:f>
                      <m:fPr>
                        <m:ctrlPr>
                          <a:rPr lang="en-US" sz="1600" i="1">
                            <a:latin typeface="Cambria Math" panose="02040503050406030204" pitchFamily="18" charset="0"/>
                          </a:rPr>
                        </m:ctrlPr>
                      </m:fPr>
                      <m:num>
                        <m:rad>
                          <m:radPr>
                            <m:degHide m:val="on"/>
                            <m:ctrlPr>
                              <a:rPr lang="en-US" sz="1600" i="1" smtClean="0">
                                <a:latin typeface="Cambria Math" panose="02040503050406030204" pitchFamily="18" charset="0"/>
                              </a:rPr>
                            </m:ctrlPr>
                          </m:radPr>
                          <m:deg/>
                          <m:e>
                            <m:r>
                              <a:rPr lang="en-US" sz="1600" b="0" i="1" smtClean="0">
                                <a:latin typeface="Cambria Math" panose="02040503050406030204" pitchFamily="18" charset="0"/>
                              </a:rPr>
                              <m:t>1−</m:t>
                            </m:r>
                            <m:f>
                              <m:fPr>
                                <m:type m:val="lin"/>
                                <m:ctrlPr>
                                  <a:rPr lang="en-US" sz="1600" b="0" i="1" smtClean="0">
                                    <a:latin typeface="Cambria Math" panose="02040503050406030204" pitchFamily="18" charset="0"/>
                                  </a:rPr>
                                </m:ctrlPr>
                              </m:fPr>
                              <m:num>
                                <m:r>
                                  <a:rPr lang="en-US" sz="1600" b="0" i="1" smtClean="0">
                                    <a:latin typeface="Cambria Math" panose="02040503050406030204" pitchFamily="18" charset="0"/>
                                  </a:rPr>
                                  <m:t>4</m:t>
                                </m:r>
                              </m:num>
                              <m:den>
                                <m:r>
                                  <a:rPr lang="en-US" sz="1600" b="0" i="1" smtClean="0">
                                    <a:latin typeface="Cambria Math" panose="02040503050406030204" pitchFamily="18" charset="0"/>
                                  </a:rPr>
                                  <m:t>52</m:t>
                                </m:r>
                              </m:den>
                            </m:f>
                          </m:e>
                        </m:rad>
                      </m:num>
                      <m:den>
                        <m:f>
                          <m:fPr>
                            <m:type m:val="lin"/>
                            <m:ctrlPr>
                              <a:rPr lang="en-US" sz="1600" i="1">
                                <a:latin typeface="Cambria Math" panose="02040503050406030204" pitchFamily="18" charset="0"/>
                              </a:rPr>
                            </m:ctrlPr>
                          </m:fPr>
                          <m:num>
                            <m:r>
                              <a:rPr lang="en-US" sz="1600" i="1">
                                <a:latin typeface="Cambria Math" panose="02040503050406030204" pitchFamily="18" charset="0"/>
                              </a:rPr>
                              <m:t>4</m:t>
                            </m:r>
                          </m:num>
                          <m:den>
                            <m:r>
                              <a:rPr lang="en-US" sz="1600" i="1">
                                <a:latin typeface="Cambria Math" panose="02040503050406030204" pitchFamily="18" charset="0"/>
                              </a:rPr>
                              <m:t>52</m:t>
                            </m:r>
                          </m:den>
                        </m:f>
                      </m:den>
                    </m:f>
                    <m:r>
                      <a:rPr lang="en-US" sz="1600" i="1">
                        <a:latin typeface="Cambria Math" panose="02040503050406030204" pitchFamily="18" charset="0"/>
                      </a:rPr>
                      <m:t>=1</m:t>
                    </m:r>
                    <m:r>
                      <a:rPr lang="en-US" sz="1600" b="0" i="1" smtClean="0">
                        <a:latin typeface="Cambria Math" panose="02040503050406030204" pitchFamily="18" charset="0"/>
                      </a:rPr>
                      <m:t>2.49</m:t>
                    </m:r>
                  </m:oMath>
                </a14:m>
                <a:r>
                  <a:rPr lang="en-US" sz="1600" dirty="0">
                    <a:latin typeface="Segoe Print" panose="02000600000000000000" pitchFamily="2" charset="0"/>
                  </a:rPr>
                  <a:t> </a:t>
                </a:r>
                <a:br>
                  <a:rPr lang="en-US" sz="1600" dirty="0">
                    <a:latin typeface="Segoe Print" panose="02000600000000000000" pitchFamily="2" charset="0"/>
                  </a:rPr>
                </a:br>
                <a:br>
                  <a:rPr lang="en-US" sz="1600" dirty="0">
                    <a:latin typeface="Segoe Print" panose="02000600000000000000" pitchFamily="2" charset="0"/>
                  </a:rPr>
                </a:br>
                <a:br>
                  <a:rPr lang="en-US" sz="1600" dirty="0">
                    <a:latin typeface="Segoe Print" panose="02000600000000000000" pitchFamily="2" charset="0"/>
                  </a:rPr>
                </a:br>
                <a:br>
                  <a:rPr lang="en-US" sz="1600" dirty="0">
                    <a:latin typeface="Segoe Print" panose="02000600000000000000" pitchFamily="2" charset="0"/>
                  </a:rPr>
                </a:br>
                <a:endParaRPr lang="en-US" sz="1400" dirty="0">
                  <a:latin typeface="Segoe Print" panose="02000600000000000000" pitchFamily="2" charset="0"/>
                </a:endParaRPr>
              </a:p>
            </p:txBody>
          </p:sp>
        </mc:Choice>
        <mc:Fallback>
          <p:sp>
            <p:nvSpPr>
              <p:cNvPr id="6" name="Rectangle: Rounded Corners 5">
                <a:extLst>
                  <a:ext uri="{FF2B5EF4-FFF2-40B4-BE49-F238E27FC236}">
                    <a16:creationId xmlns:a16="http://schemas.microsoft.com/office/drawing/2014/main" id="{A7DD64A2-B93F-4B3C-8099-EA8C926A92D9}"/>
                  </a:ext>
                </a:extLst>
              </p:cNvPr>
              <p:cNvSpPr>
                <a:spLocks noRot="1" noChangeAspect="1" noMove="1" noResize="1" noEditPoints="1" noAdjustHandles="1" noChangeArrowheads="1" noChangeShapeType="1" noTextEdit="1"/>
              </p:cNvSpPr>
              <p:nvPr/>
            </p:nvSpPr>
            <p:spPr>
              <a:xfrm>
                <a:off x="733245" y="4196265"/>
                <a:ext cx="7677509" cy="1910240"/>
              </a:xfrm>
              <a:prstGeom prst="roundRect">
                <a:avLst/>
              </a:prstGeom>
              <a:blipFill>
                <a:blip r:embed="rId2"/>
                <a:stretch>
                  <a:fillRect/>
                </a:stretch>
              </a:blipFill>
              <a:ln>
                <a:solidFill>
                  <a:srgbClr val="CCCCFF"/>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1687620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Describing a Geometric Distribution: Shape, Center, Variability</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308324"/>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b="1" dirty="0">
                <a:solidFill>
                  <a:srgbClr val="0070C0"/>
                </a:solidFill>
              </a:rPr>
              <a:t>Problem</a:t>
            </a:r>
            <a:r>
              <a:rPr lang="en-US" altLang="en-US" dirty="0"/>
              <a:t>: </a:t>
            </a:r>
            <a:r>
              <a:rPr lang="en-US" dirty="0"/>
              <a:t>A local fast-food restaurant is running a “Draw a three, get it free” lunch promotion. After each customer orders, a touchscreen display shows the message “Press here to win a free lunch.” A computer program then simulates one card being drawn from a standard deck. If the chosen card is a 3, the customer’s</a:t>
            </a:r>
          </a:p>
          <a:p>
            <a:r>
              <a:rPr lang="en-US" dirty="0"/>
              <a:t>order is free. Otherwise, the customer must pay the bill. Let </a:t>
            </a:r>
            <a:r>
              <a:rPr lang="en-US" i="1" dirty="0"/>
              <a:t>X</a:t>
            </a:r>
            <a:r>
              <a:rPr lang="en-US" dirty="0"/>
              <a:t> = the number of customers it takes to get the first free order on a given day.</a:t>
            </a:r>
          </a:p>
          <a:p>
            <a:r>
              <a:rPr lang="en-US" dirty="0"/>
              <a:t>(a) Calculate and interpret the mean of </a:t>
            </a:r>
            <a:r>
              <a:rPr lang="en-US" i="1" dirty="0"/>
              <a:t>X.</a:t>
            </a:r>
          </a:p>
          <a:p>
            <a:r>
              <a:rPr lang="en-US" dirty="0"/>
              <a:t>(b) Calculate and interpret the standard deviation of </a:t>
            </a:r>
            <a:r>
              <a:rPr lang="en-US" i="1" dirty="0"/>
              <a:t>X.</a:t>
            </a:r>
            <a:endParaRPr lang="en-US" dirty="0"/>
          </a:p>
        </p:txBody>
      </p:sp>
      <mc:AlternateContent xmlns:mc="http://schemas.openxmlformats.org/markup-compatibility/2006">
        <mc:Choice xmlns:a14="http://schemas.microsoft.com/office/drawing/2010/main" Requires="a14">
          <p:sp>
            <p:nvSpPr>
              <p:cNvPr id="6" name="Rectangle: Rounded Corners 5">
                <a:extLst>
                  <a:ext uri="{FF2B5EF4-FFF2-40B4-BE49-F238E27FC236}">
                    <a16:creationId xmlns:a16="http://schemas.microsoft.com/office/drawing/2014/main" id="{A7DD64A2-B93F-4B3C-8099-EA8C926A92D9}"/>
                  </a:ext>
                </a:extLst>
              </p:cNvPr>
              <p:cNvSpPr/>
              <p:nvPr/>
            </p:nvSpPr>
            <p:spPr>
              <a:xfrm>
                <a:off x="733245" y="4196265"/>
                <a:ext cx="7677509" cy="1944292"/>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461963" indent="-461963">
                  <a:buAutoNum type="alphaLcParenBoth" startAt="2"/>
                  <a:tabLst>
                    <a:tab pos="461963" algn="l"/>
                  </a:tabLst>
                </a:pPr>
                <a:r>
                  <a:rPr lang="en-US" sz="1600" dirty="0">
                    <a:latin typeface="Segoe Print" panose="02000600000000000000" pitchFamily="2" charset="0"/>
                  </a:rPr>
                  <a:t>X has a geometric distribution with p =4/52</a:t>
                </a:r>
                <a:br>
                  <a:rPr lang="en-US" sz="1600" dirty="0">
                    <a:latin typeface="Segoe Print" panose="02000600000000000000" pitchFamily="2" charset="0"/>
                  </a:rPr>
                </a:br>
                <a14:m>
                  <m:oMath xmlns:m="http://schemas.openxmlformats.org/officeDocument/2006/math">
                    <m:sSub>
                      <m:sSubPr>
                        <m:ctrlPr>
                          <a:rPr lang="en-US" sz="1600" i="1">
                            <a:latin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𝜎</m:t>
                        </m:r>
                      </m:e>
                      <m:sub>
                        <m:r>
                          <a:rPr lang="en-US" sz="1600" i="1">
                            <a:latin typeface="Cambria Math" panose="02040503050406030204" pitchFamily="18" charset="0"/>
                          </a:rPr>
                          <m:t>𝑋</m:t>
                        </m:r>
                      </m:sub>
                    </m:sSub>
                    <m:r>
                      <a:rPr lang="en-US" sz="1600" i="1">
                        <a:latin typeface="Cambria Math" panose="02040503050406030204" pitchFamily="18" charset="0"/>
                      </a:rPr>
                      <m:t>=</m:t>
                    </m:r>
                    <m:f>
                      <m:fPr>
                        <m:ctrlPr>
                          <a:rPr lang="en-US" sz="1600" i="1">
                            <a:latin typeface="Cambria Math" panose="02040503050406030204" pitchFamily="18" charset="0"/>
                          </a:rPr>
                        </m:ctrlPr>
                      </m:fPr>
                      <m:num>
                        <m:rad>
                          <m:radPr>
                            <m:degHide m:val="on"/>
                            <m:ctrlPr>
                              <a:rPr lang="en-US" sz="1600" i="1" smtClean="0">
                                <a:latin typeface="Cambria Math" panose="02040503050406030204" pitchFamily="18" charset="0"/>
                              </a:rPr>
                            </m:ctrlPr>
                          </m:radPr>
                          <m:deg/>
                          <m:e>
                            <m:r>
                              <a:rPr lang="en-US" sz="1600" b="0" i="1" smtClean="0">
                                <a:latin typeface="Cambria Math" panose="02040503050406030204" pitchFamily="18" charset="0"/>
                              </a:rPr>
                              <m:t>1−</m:t>
                            </m:r>
                            <m:f>
                              <m:fPr>
                                <m:type m:val="lin"/>
                                <m:ctrlPr>
                                  <a:rPr lang="en-US" sz="1600" b="0" i="1" smtClean="0">
                                    <a:latin typeface="Cambria Math" panose="02040503050406030204" pitchFamily="18" charset="0"/>
                                  </a:rPr>
                                </m:ctrlPr>
                              </m:fPr>
                              <m:num>
                                <m:r>
                                  <a:rPr lang="en-US" sz="1600" b="0" i="1" smtClean="0">
                                    <a:latin typeface="Cambria Math" panose="02040503050406030204" pitchFamily="18" charset="0"/>
                                  </a:rPr>
                                  <m:t>4</m:t>
                                </m:r>
                              </m:num>
                              <m:den>
                                <m:r>
                                  <a:rPr lang="en-US" sz="1600" b="0" i="1" smtClean="0">
                                    <a:latin typeface="Cambria Math" panose="02040503050406030204" pitchFamily="18" charset="0"/>
                                  </a:rPr>
                                  <m:t>52</m:t>
                                </m:r>
                              </m:den>
                            </m:f>
                          </m:e>
                        </m:rad>
                      </m:num>
                      <m:den>
                        <m:f>
                          <m:fPr>
                            <m:type m:val="lin"/>
                            <m:ctrlPr>
                              <a:rPr lang="en-US" sz="1600" i="1">
                                <a:latin typeface="Cambria Math" panose="02040503050406030204" pitchFamily="18" charset="0"/>
                              </a:rPr>
                            </m:ctrlPr>
                          </m:fPr>
                          <m:num>
                            <m:r>
                              <a:rPr lang="en-US" sz="1600" i="1">
                                <a:latin typeface="Cambria Math" panose="02040503050406030204" pitchFamily="18" charset="0"/>
                              </a:rPr>
                              <m:t>4</m:t>
                            </m:r>
                          </m:num>
                          <m:den>
                            <m:r>
                              <a:rPr lang="en-US" sz="1600" i="1">
                                <a:latin typeface="Cambria Math" panose="02040503050406030204" pitchFamily="18" charset="0"/>
                              </a:rPr>
                              <m:t>52</m:t>
                            </m:r>
                          </m:den>
                        </m:f>
                      </m:den>
                    </m:f>
                    <m:r>
                      <a:rPr lang="en-US" sz="1600" i="1">
                        <a:latin typeface="Cambria Math" panose="02040503050406030204" pitchFamily="18" charset="0"/>
                      </a:rPr>
                      <m:t>=1</m:t>
                    </m:r>
                    <m:r>
                      <a:rPr lang="en-US" sz="1600" b="0" i="1" smtClean="0">
                        <a:latin typeface="Cambria Math" panose="02040503050406030204" pitchFamily="18" charset="0"/>
                      </a:rPr>
                      <m:t>2.49</m:t>
                    </m:r>
                  </m:oMath>
                </a14:m>
                <a:r>
                  <a:rPr lang="en-US" sz="1600" dirty="0">
                    <a:latin typeface="Segoe Print" panose="02000600000000000000" pitchFamily="2" charset="0"/>
                  </a:rPr>
                  <a:t> </a:t>
                </a:r>
                <a:br>
                  <a:rPr lang="en-US" sz="1600" dirty="0">
                    <a:latin typeface="Segoe Print" panose="02000600000000000000" pitchFamily="2" charset="0"/>
                  </a:rPr>
                </a:br>
                <a:br>
                  <a:rPr lang="en-US" sz="1600" dirty="0">
                    <a:latin typeface="Segoe Print" panose="02000600000000000000" pitchFamily="2" charset="0"/>
                  </a:rPr>
                </a:br>
                <a:r>
                  <a:rPr lang="en-US" sz="1600" dirty="0">
                    <a:latin typeface="Segoe Print" panose="02000600000000000000" pitchFamily="2" charset="0"/>
                  </a:rPr>
                  <a:t>If the restaurant runs this lunch promotion on many days, the number of customers it takes to get the first free order would typically vary by about 12.5 from the mean of 13</a:t>
                </a:r>
                <a:r>
                  <a:rPr lang="en-US" sz="1400" dirty="0">
                    <a:latin typeface="Segoe Print" panose="02000600000000000000" pitchFamily="2" charset="0"/>
                  </a:rPr>
                  <a:t>.</a:t>
                </a:r>
              </a:p>
            </p:txBody>
          </p:sp>
        </mc:Choice>
        <mc:Fallback>
          <p:sp>
            <p:nvSpPr>
              <p:cNvPr id="6" name="Rectangle: Rounded Corners 5">
                <a:extLst>
                  <a:ext uri="{FF2B5EF4-FFF2-40B4-BE49-F238E27FC236}">
                    <a16:creationId xmlns:a16="http://schemas.microsoft.com/office/drawing/2014/main" id="{A7DD64A2-B93F-4B3C-8099-EA8C926A92D9}"/>
                  </a:ext>
                </a:extLst>
              </p:cNvPr>
              <p:cNvSpPr>
                <a:spLocks noRot="1" noChangeAspect="1" noMove="1" noResize="1" noEditPoints="1" noAdjustHandles="1" noChangeArrowheads="1" noChangeShapeType="1" noTextEdit="1"/>
              </p:cNvSpPr>
              <p:nvPr/>
            </p:nvSpPr>
            <p:spPr>
              <a:xfrm>
                <a:off x="733245" y="4196265"/>
                <a:ext cx="7677509" cy="1944292"/>
              </a:xfrm>
              <a:prstGeom prst="roundRect">
                <a:avLst/>
              </a:prstGeom>
              <a:blipFill>
                <a:blip r:embed="rId2"/>
                <a:stretch>
                  <a:fillRect/>
                </a:stretch>
              </a:blipFill>
              <a:ln>
                <a:solidFill>
                  <a:srgbClr val="CCCCFF"/>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408045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E230A5-9EEB-437E-88E3-E1C8735CA353}"/>
              </a:ext>
            </a:extLst>
          </p:cNvPr>
          <p:cNvSpPr>
            <a:spLocks noGrp="1"/>
          </p:cNvSpPr>
          <p:nvPr>
            <p:ph type="title"/>
          </p:nvPr>
        </p:nvSpPr>
        <p:spPr/>
        <p:txBody>
          <a:bodyPr/>
          <a:lstStyle/>
          <a:p>
            <a:r>
              <a:rPr lang="en-US" dirty="0"/>
              <a:t>Section Summary</a:t>
            </a:r>
          </a:p>
        </p:txBody>
      </p:sp>
      <p:sp>
        <p:nvSpPr>
          <p:cNvPr id="7" name="Text Placeholder 2">
            <a:extLst>
              <a:ext uri="{FF2B5EF4-FFF2-40B4-BE49-F238E27FC236}">
                <a16:creationId xmlns:a16="http://schemas.microsoft.com/office/drawing/2014/main" id="{36D93FD4-5B81-4E71-8C27-DDC8216BDC38}"/>
              </a:ext>
            </a:extLst>
          </p:cNvPr>
          <p:cNvSpPr>
            <a:spLocks noGrp="1"/>
          </p:cNvSpPr>
          <p:nvPr>
            <p:ph type="body" sz="quarter" idx="10"/>
          </p:nvPr>
        </p:nvSpPr>
        <p:spPr>
          <a:xfrm>
            <a:off x="689978" y="2463823"/>
            <a:ext cx="7764044" cy="3620037"/>
          </a:xfrm>
        </p:spPr>
        <p:txBody>
          <a:bodyPr>
            <a:noAutofit/>
          </a:bodyPr>
          <a:lstStyle/>
          <a:p>
            <a:pPr>
              <a:spcBef>
                <a:spcPts val="600"/>
              </a:spcBef>
            </a:pPr>
            <a:r>
              <a:rPr lang="en-US" sz="2000" dirty="0"/>
              <a:t>DETERMINE whether the conditions for a binomial setting are met.</a:t>
            </a:r>
          </a:p>
          <a:p>
            <a:pPr>
              <a:spcBef>
                <a:spcPts val="600"/>
              </a:spcBef>
            </a:pPr>
            <a:r>
              <a:rPr lang="en-US" sz="2000" dirty="0"/>
              <a:t>CALCULATE and INTERPRET probabilities involving binomial distributions.</a:t>
            </a:r>
          </a:p>
          <a:p>
            <a:pPr>
              <a:spcBef>
                <a:spcPts val="600"/>
              </a:spcBef>
            </a:pPr>
            <a:r>
              <a:rPr lang="en-US" sz="2000" dirty="0"/>
              <a:t>CALCULATE the mean and standard deviation of a binomial random variable. INTERPRET these values.</a:t>
            </a:r>
          </a:p>
          <a:p>
            <a:pPr>
              <a:spcBef>
                <a:spcPts val="600"/>
              </a:spcBef>
            </a:pPr>
            <a:r>
              <a:rPr lang="en-US" sz="2000" dirty="0"/>
              <a:t>When appropriate, USE the Normal approximation to the binomial distribution to CALCULATE probabilities.</a:t>
            </a:r>
          </a:p>
          <a:p>
            <a:pPr>
              <a:spcBef>
                <a:spcPts val="600"/>
              </a:spcBef>
            </a:pPr>
            <a:r>
              <a:rPr lang="en-US" sz="2000" dirty="0"/>
              <a:t>CALCULATE and INTERPRET probabilities involving geometric random variables.</a:t>
            </a:r>
          </a:p>
          <a:p>
            <a:pPr>
              <a:spcBef>
                <a:spcPts val="600"/>
              </a:spcBef>
            </a:pPr>
            <a:r>
              <a:rPr lang="en-US" sz="2000" dirty="0"/>
              <a:t>CALCULATE the mean and standard deviation of a geometric distribution. INTERPRET these values.</a:t>
            </a:r>
          </a:p>
        </p:txBody>
      </p:sp>
    </p:spTree>
    <p:extLst>
      <p:ext uri="{BB962C8B-B14F-4D97-AF65-F5344CB8AC3E}">
        <p14:creationId xmlns:p14="http://schemas.microsoft.com/office/powerpoint/2010/main" val="215377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2800" dirty="0"/>
              <a:t>Binomial Settings and Binomial Random Variables</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1631216"/>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sz="2000" dirty="0"/>
              <a:t>Determine whether the given scenario describes a binomial</a:t>
            </a:r>
          </a:p>
          <a:p>
            <a:r>
              <a:rPr lang="en-US" sz="2000" dirty="0"/>
              <a:t>setting. Justify your answer.</a:t>
            </a:r>
          </a:p>
          <a:p>
            <a:pPr marL="344488" indent="-344488">
              <a:tabLst>
                <a:tab pos="344488" algn="l"/>
              </a:tabLst>
            </a:pPr>
            <a:r>
              <a:rPr lang="en-US" sz="2000" dirty="0"/>
              <a:t>(c) 	Shuffle a deck of cards. Turn over the top card. Put the card back in the deck, and shuffle again. Repeat this process until you get an ace. Count the number of cards you had to turn over.</a:t>
            </a:r>
          </a:p>
        </p:txBody>
      </p:sp>
    </p:spTree>
    <p:extLst>
      <p:ext uri="{BB962C8B-B14F-4D97-AF65-F5344CB8AC3E}">
        <p14:creationId xmlns:p14="http://schemas.microsoft.com/office/powerpoint/2010/main" val="211408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PS6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S6MediaPowerPointTemplateV2.pptx" id="{32D2206F-0001-4689-811F-3F71FDE9DA37}" vid="{655C1BF9-2C2A-441D-8AF1-28CB82161D0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S6MediaPowerPointTemplateV2.pptx" id="{32D2206F-0001-4689-811F-3F71FDE9DA37}" vid="{011FBC4A-94AD-42C1-91F3-29E66462B58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9328</TotalTime>
  <Words>7122</Words>
  <Application>Microsoft Office PowerPoint</Application>
  <PresentationFormat>On-screen Show (4:3)</PresentationFormat>
  <Paragraphs>441</Paragraphs>
  <Slides>84</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84</vt:i4>
      </vt:variant>
    </vt:vector>
  </HeadingPairs>
  <TitlesOfParts>
    <vt:vector size="99" baseType="lpstr">
      <vt:lpstr>Arial</vt:lpstr>
      <vt:lpstr>Calibri</vt:lpstr>
      <vt:lpstr>Calibri Light</vt:lpstr>
      <vt:lpstr>Cambria Math</vt:lpstr>
      <vt:lpstr>ElectraLTStd-BoldCursive</vt:lpstr>
      <vt:lpstr>ElectraLTStd-Cursive</vt:lpstr>
      <vt:lpstr>ElectraLTStd-Regular</vt:lpstr>
      <vt:lpstr>EuclidSymbol</vt:lpstr>
      <vt:lpstr>EuclidSymbol-Italic</vt:lpstr>
      <vt:lpstr>Segoe Print</vt:lpstr>
      <vt:lpstr>Trebuchet MS</vt:lpstr>
      <vt:lpstr>Wingdings</vt:lpstr>
      <vt:lpstr>WWDOC01</vt:lpstr>
      <vt:lpstr>TPS6e</vt:lpstr>
      <vt:lpstr>Custom Design</vt:lpstr>
      <vt:lpstr>PowerPoint Presentation</vt:lpstr>
      <vt:lpstr>Binomial and Geometric Random Variables</vt:lpstr>
      <vt:lpstr>Binomial Settings and Binomial Random Variables</vt:lpstr>
      <vt:lpstr>Binomial Settings and Binomial Random Variables</vt:lpstr>
      <vt:lpstr>Binomial Settings and Binomial Random Variables</vt:lpstr>
      <vt:lpstr>Binomial Settings and Binomial Random Variables</vt:lpstr>
      <vt:lpstr>Binomial Settings and Binomial Random Variables</vt:lpstr>
      <vt:lpstr>Binomial Settings and Binomial Random Variables</vt:lpstr>
      <vt:lpstr>Binomial Settings and Binomial Random Variables</vt:lpstr>
      <vt:lpstr>Binomial Settings and Binomial Random Variables</vt:lpstr>
      <vt:lpstr>Binomial Settings and Binomial Random Variables</vt:lpstr>
      <vt:lpstr>Binomial Settings and Binomial Random Variables</vt:lpstr>
      <vt:lpstr>Binomial Settings and Binomial Random Variables</vt:lpstr>
      <vt:lpstr>Calculating Binomial Probabilities</vt:lpstr>
      <vt:lpstr>Calculating Binomial Probabilities</vt:lpstr>
      <vt:lpstr>Calculating Binomial Probabilities</vt:lpstr>
      <vt:lpstr>Calculating Binomial Probabilities</vt:lpstr>
      <vt:lpstr>Calculating Binomial Probabilities</vt:lpstr>
      <vt:lpstr>Calculating Binomial Probabilities</vt:lpstr>
      <vt:lpstr>Calculating Binomial Probabilities</vt:lpstr>
      <vt:lpstr>Calculating Binomial Probabilities</vt:lpstr>
      <vt:lpstr>Calculating Binomial Probabilities</vt:lpstr>
      <vt:lpstr>Calculating Binomial Probabilities</vt:lpstr>
      <vt:lpstr>Calculating Binomial Probabilities</vt:lpstr>
      <vt:lpstr>Calculating Binomial Probabilities</vt:lpstr>
      <vt:lpstr>Calculating Binomial Probabilities</vt:lpstr>
      <vt:lpstr>Calculating Binomial Probabilities</vt:lpstr>
      <vt:lpstr>Calculating Binomial Probabilities</vt:lpstr>
      <vt:lpstr>Calculating Binomial Probabilities</vt:lpstr>
      <vt:lpstr>Calculating Binomial Probabilities</vt:lpstr>
      <vt:lpstr>Calculating Binomial Probabilities</vt:lpstr>
      <vt:lpstr>Calculating Binomial Probabilities</vt:lpstr>
      <vt:lpstr>Calculating Binomial Probabilities</vt:lpstr>
      <vt:lpstr>Calculating Binomial Probabilities</vt:lpstr>
      <vt:lpstr>Describing a Binomial Distribution:  Shape, Center, and Variability</vt:lpstr>
      <vt:lpstr>Describing a Binomial Distribution:  Shape, Center, and Variability</vt:lpstr>
      <vt:lpstr>Describing a Binomial Distribution:  Shape, Center, and Variability</vt:lpstr>
      <vt:lpstr>Describing a Binomial Distribution:  Shape, Center, and Variability</vt:lpstr>
      <vt:lpstr>Describing a Binomial Distribution:  Shape, Center, and Variability</vt:lpstr>
      <vt:lpstr>Describing a Binomial Distribution:  Shape, Center, and Variability</vt:lpstr>
      <vt:lpstr>Describing a Binomial Distribution:  Shape, Center, and Variability</vt:lpstr>
      <vt:lpstr>Describing a Binomial Distribution:  Shape, Center, and Variability</vt:lpstr>
      <vt:lpstr>Describing a Binomial Distribution:  Shape, Center, and Variability</vt:lpstr>
      <vt:lpstr>Describing a Binomial Distribution:  Shape, Center, and Variability</vt:lpstr>
      <vt:lpstr>Describing a Binomial Distribution:  Shape, Center, and Variability</vt:lpstr>
      <vt:lpstr>Binomial Distributions in Statistical Sampling</vt:lpstr>
      <vt:lpstr>Binomial Distributions in Statistical Sampling</vt:lpstr>
      <vt:lpstr>Binomial Distributions in Statistical Sampling</vt:lpstr>
      <vt:lpstr>Binomial Distributions in Statistical Sampling</vt:lpstr>
      <vt:lpstr>Binomial Distributions in Statistical Sampling</vt:lpstr>
      <vt:lpstr>Binomial Distributions in Statistical Sampling</vt:lpstr>
      <vt:lpstr>Binomial Distributions in Statistical Sampling</vt:lpstr>
      <vt:lpstr>The Normal Approximation to Binomial Distributions</vt:lpstr>
      <vt:lpstr>The Normal Approximation to Binomial Distributions</vt:lpstr>
      <vt:lpstr>The Normal Approximation to Binomial Distributions</vt:lpstr>
      <vt:lpstr>The Normal Approximation to Binomial Distributions</vt:lpstr>
      <vt:lpstr>The Normal Approximation to Binomial Distributions</vt:lpstr>
      <vt:lpstr>The Normal Approximation to Binomial Distributions</vt:lpstr>
      <vt:lpstr>The Normal Approximation to Binomial Distributions</vt:lpstr>
      <vt:lpstr>The Normal Approximation to Binomial Distributions</vt:lpstr>
      <vt:lpstr>The Normal Approximation to Binomial Distributions</vt:lpstr>
      <vt:lpstr>The Normal Approximation to Binomial Distributions</vt:lpstr>
      <vt:lpstr>Geometric Random Variables</vt:lpstr>
      <vt:lpstr>Geometric Random Variables</vt:lpstr>
      <vt:lpstr>Geometric Random Variables</vt:lpstr>
      <vt:lpstr>Geometric Random Variables</vt:lpstr>
      <vt:lpstr>Geometric Random Variables</vt:lpstr>
      <vt:lpstr>Geometric Random Variables</vt:lpstr>
      <vt:lpstr>Geometric Random Variables</vt:lpstr>
      <vt:lpstr>Geometric Random Variables</vt:lpstr>
      <vt:lpstr>Geometric Random Variables</vt:lpstr>
      <vt:lpstr>Geometric Random Variables</vt:lpstr>
      <vt:lpstr>Describing a Geometric Distribution: Shape, Center, Variability</vt:lpstr>
      <vt:lpstr>Describing a Geometric Distribution: Shape, Center, Variability</vt:lpstr>
      <vt:lpstr>Describing a Geometric Distribution: Shape, Center, Variability</vt:lpstr>
      <vt:lpstr>Describing a Geometric Distribution: Shape, Center, Variability</vt:lpstr>
      <vt:lpstr>Describing a Geometric Distribution: Shape, Center, Variability</vt:lpstr>
      <vt:lpstr>Describing a Geometric Distribution: Shape, Center, Variability</vt:lpstr>
      <vt:lpstr>Describing a Geometric Distribution: Shape, Center, Variability</vt:lpstr>
      <vt:lpstr>Describing a Geometric Distribution: Shape, Center, Variability</vt:lpstr>
      <vt:lpstr>Describing a Geometric Distribution: Shape, Center, Variability</vt:lpstr>
      <vt:lpstr>Describing a Geometric Distribution: Shape, Center, Variability</vt:lpstr>
      <vt:lpstr>Describing a Geometric Distribution: Shape, Center, Variability</vt:lpstr>
      <vt:lpstr>Section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Tyson</dc:creator>
  <cp:lastModifiedBy>Doug Tyson</cp:lastModifiedBy>
  <cp:revision>16</cp:revision>
  <dcterms:created xsi:type="dcterms:W3CDTF">2017-08-09T14:25:47Z</dcterms:created>
  <dcterms:modified xsi:type="dcterms:W3CDTF">2019-08-25T22:54:16Z</dcterms:modified>
</cp:coreProperties>
</file>